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79" r:id="rId2"/>
    <p:sldMasterId id="2147483778" r:id="rId3"/>
    <p:sldMasterId id="2147483777" r:id="rId4"/>
  </p:sldMasterIdLst>
  <p:notesMasterIdLst>
    <p:notesMasterId r:id="rId17"/>
  </p:notesMasterIdLst>
  <p:handoutMasterIdLst>
    <p:handoutMasterId r:id="rId18"/>
  </p:handoutMasterIdLst>
  <p:sldIdLst>
    <p:sldId id="284" r:id="rId5"/>
    <p:sldId id="288" r:id="rId6"/>
    <p:sldId id="289" r:id="rId7"/>
    <p:sldId id="287" r:id="rId8"/>
    <p:sldId id="294" r:id="rId9"/>
    <p:sldId id="293" r:id="rId10"/>
    <p:sldId id="290" r:id="rId11"/>
    <p:sldId id="292" r:id="rId12"/>
    <p:sldId id="291" r:id="rId13"/>
    <p:sldId id="280" r:id="rId14"/>
    <p:sldId id="286" r:id="rId15"/>
    <p:sldId id="265" r:id="rId16"/>
  </p:sldIdLst>
  <p:sldSz cx="12190413" cy="6858000"/>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orient="horz" pos="2954" userDrawn="1">
          <p15:clr>
            <a:srgbClr val="A4A3A4"/>
          </p15:clr>
        </p15:guide>
        <p15:guide id="3" orient="horz" pos="3996">
          <p15:clr>
            <a:srgbClr val="A4A3A4"/>
          </p15:clr>
        </p15:guide>
        <p15:guide id="4" orient="horz" pos="845" userDrawn="1">
          <p15:clr>
            <a:srgbClr val="A4A3A4"/>
          </p15:clr>
        </p15:guide>
        <p15:guide id="5" orient="horz" pos="3589">
          <p15:clr>
            <a:srgbClr val="A4A3A4"/>
          </p15:clr>
        </p15:guide>
        <p15:guide id="6" pos="4973" userDrawn="1">
          <p15:clr>
            <a:srgbClr val="A4A3A4"/>
          </p15:clr>
        </p15:guide>
        <p15:guide id="7" pos="347" userDrawn="1">
          <p15:clr>
            <a:srgbClr val="A4A3A4"/>
          </p15:clr>
        </p15:guide>
        <p15:guide id="8" pos="755" userDrawn="1">
          <p15:clr>
            <a:srgbClr val="A4A3A4"/>
          </p15:clr>
        </p15:guide>
        <p15:guide id="9" pos="1526" userDrawn="1">
          <p15:clr>
            <a:srgbClr val="A4A3A4"/>
          </p15:clr>
        </p15:guide>
        <p15:guide id="10" pos="2615" userDrawn="1">
          <p15:clr>
            <a:srgbClr val="A4A3A4"/>
          </p15:clr>
        </p15:guide>
        <p15:guide id="11" pos="2706" userDrawn="1">
          <p15:clr>
            <a:srgbClr val="A4A3A4"/>
          </p15:clr>
        </p15:guide>
        <p15:guide id="12" pos="3798">
          <p15:clr>
            <a:srgbClr val="A4A3A4"/>
          </p15:clr>
        </p15:guide>
        <p15:guide id="13" pos="3885" userDrawn="1">
          <p15:clr>
            <a:srgbClr val="A4A3A4"/>
          </p15:clr>
        </p15:guide>
        <p15:guide id="14" pos="5058">
          <p15:clr>
            <a:srgbClr val="A4A3A4"/>
          </p15:clr>
        </p15:guide>
        <p15:guide id="15" pos="6176" userDrawn="1">
          <p15:clr>
            <a:srgbClr val="A4A3A4"/>
          </p15:clr>
        </p15:guide>
        <p15:guide id="16" pos="6266" userDrawn="1">
          <p15:clr>
            <a:srgbClr val="A4A3A4"/>
          </p15:clr>
        </p15:guide>
        <p15:guide id="17" pos="7309" userDrawn="1">
          <p15:clr>
            <a:srgbClr val="A4A3A4"/>
          </p15:clr>
        </p15:guide>
        <p15:guide id="18" pos="7"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A23"/>
    <a:srgbClr val="FFFFFF"/>
    <a:srgbClr val="000000"/>
    <a:srgbClr val="75B058"/>
    <a:srgbClr val="CCECFF"/>
    <a:srgbClr val="A35B1B"/>
    <a:srgbClr val="076471"/>
    <a:srgbClr val="4B3E31"/>
    <a:srgbClr val="00435E"/>
    <a:srgbClr val="FFC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792" autoAdjust="0"/>
  </p:normalViewPr>
  <p:slideViewPr>
    <p:cSldViewPr snapToGrid="0" snapToObjects="1" showGuides="1">
      <p:cViewPr varScale="1">
        <p:scale>
          <a:sx n="67" d="100"/>
          <a:sy n="67" d="100"/>
        </p:scale>
        <p:origin x="1000" y="0"/>
      </p:cViewPr>
      <p:guideLst>
        <p:guide orient="horz" pos="459"/>
        <p:guide orient="horz" pos="2954"/>
        <p:guide orient="horz" pos="3996"/>
        <p:guide orient="horz" pos="845"/>
        <p:guide orient="horz" pos="3589"/>
        <p:guide pos="4973"/>
        <p:guide pos="347"/>
        <p:guide pos="755"/>
        <p:guide pos="1526"/>
        <p:guide pos="2615"/>
        <p:guide pos="2706"/>
        <p:guide pos="3798"/>
        <p:guide pos="3885"/>
        <p:guide pos="5058"/>
        <p:guide pos="6176"/>
        <p:guide pos="6266"/>
        <p:guide pos="7309"/>
        <p:guide pos="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1608"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1D0A636B-339A-4D26-BD9F-0743507A8BA5}" type="datetimeFigureOut">
              <a:rPr lang="en-GB" smtClean="0"/>
              <a:t>19/12/2023</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C909004-5A13-4E89-9C6B-5A51303EFF0C}" type="datetimeFigureOut">
              <a:rPr lang="en-GB" smtClean="0"/>
              <a:t>19/12/2023</a:t>
            </a:fld>
            <a:endParaRPr lang="en-GB"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837761"/>
            <a:ext cx="9385731" cy="711638"/>
          </a:xfrm>
        </p:spPr>
        <p:txBody>
          <a:bodyPr/>
          <a:lstStyle>
            <a:lvl1pPr>
              <a:defRPr sz="3600"/>
            </a:lvl1pPr>
          </a:lstStyle>
          <a:p>
            <a:r>
              <a:rPr lang="da-DK" noProof="0" dirty="0"/>
              <a:t>Overskrift i op til 2 linjer</a:t>
            </a:r>
          </a:p>
        </p:txBody>
      </p:sp>
      <p:sp>
        <p:nvSpPr>
          <p:cNvPr id="4" name="Date Placeholder 3"/>
          <p:cNvSpPr>
            <a:spLocks noGrp="1"/>
          </p:cNvSpPr>
          <p:nvPr>
            <p:ph type="dt" sz="half" idx="19"/>
          </p:nvPr>
        </p:nvSpPr>
        <p:spPr/>
        <p:txBody>
          <a:bodyPr/>
          <a:lstStyle/>
          <a:p>
            <a:fld id="{2FCB70D9-D3BD-4BA1-837D-EBB6BD84FDF0}" type="datetime1">
              <a:rPr lang="da-DK" smtClean="0"/>
              <a:t>19-12-2023</a:t>
            </a:fld>
            <a:endParaRPr lang="da-DK" dirty="0"/>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994275"/>
            <a:ext cx="11104642" cy="4148139"/>
          </a:xfrm>
        </p:spPr>
        <p:txBody>
          <a:bodyPr/>
          <a:lstStyle>
            <a:lvl1pPr>
              <a:spcAft>
                <a:spcPts val="600"/>
              </a:spcAft>
              <a:defRPr sz="24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 name="Billede 2">
            <a:extLst>
              <a:ext uri="{FF2B5EF4-FFF2-40B4-BE49-F238E27FC236}">
                <a16:creationId xmlns:a16="http://schemas.microsoft.com/office/drawing/2014/main" id="{11DD5F7F-EE6E-89C8-FD6D-7AB354E87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2862806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F9A53-1DBA-4137-3B8F-D2F0F35D42C0}"/>
              </a:ext>
            </a:extLst>
          </p:cNvPr>
          <p:cNvSpPr>
            <a:spLocks noGrp="1"/>
          </p:cNvSpPr>
          <p:nvPr>
            <p:ph type="title"/>
          </p:nvPr>
        </p:nvSpPr>
        <p:spPr/>
        <p:txBody>
          <a:bodyPr/>
          <a:lstStyle/>
          <a:p>
            <a:r>
              <a:rPr lang="da-DK" dirty="0"/>
              <a:t>Klik for at redigere titeltypografien i masteren</a:t>
            </a:r>
            <a:endParaRPr lang="en-DK" dirty="0"/>
          </a:p>
        </p:txBody>
      </p:sp>
      <p:sp>
        <p:nvSpPr>
          <p:cNvPr id="3" name="Pladsholder til indhold 2">
            <a:extLst>
              <a:ext uri="{FF2B5EF4-FFF2-40B4-BE49-F238E27FC236}">
                <a16:creationId xmlns:a16="http://schemas.microsoft.com/office/drawing/2014/main" id="{43EFB34D-958D-2F58-896F-9886E97754B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6FA82145-82FB-533E-F86A-10D6F840D3D2}"/>
              </a:ext>
            </a:extLst>
          </p:cNvPr>
          <p:cNvSpPr>
            <a:spLocks noGrp="1"/>
          </p:cNvSpPr>
          <p:nvPr>
            <p:ph type="dt" sz="half" idx="10"/>
          </p:nvPr>
        </p:nvSpPr>
        <p:spPr/>
        <p:txBody>
          <a:bodyPr/>
          <a:lstStyle/>
          <a:p>
            <a:fld id="{1BC568B9-F7CB-4522-94EB-9C7EE3430009}" type="datetimeFigureOut">
              <a:rPr lang="en-DK" smtClean="0"/>
              <a:t>12/19/2023</a:t>
            </a:fld>
            <a:endParaRPr lang="en-DK"/>
          </a:p>
        </p:txBody>
      </p:sp>
      <p:sp>
        <p:nvSpPr>
          <p:cNvPr id="5" name="Pladsholder til sidefod 4">
            <a:extLst>
              <a:ext uri="{FF2B5EF4-FFF2-40B4-BE49-F238E27FC236}">
                <a16:creationId xmlns:a16="http://schemas.microsoft.com/office/drawing/2014/main" id="{D85BF3A0-2E3F-8FB0-90B8-9A0660D9F1F7}"/>
              </a:ext>
            </a:extLst>
          </p:cNvPr>
          <p:cNvSpPr>
            <a:spLocks noGrp="1"/>
          </p:cNvSpPr>
          <p:nvPr>
            <p:ph type="ftr" sz="quarter" idx="11"/>
          </p:nvPr>
        </p:nvSpPr>
        <p:spPr/>
        <p:txBody>
          <a:bodyPr/>
          <a:lstStyle/>
          <a:p>
            <a:endParaRPr lang="en-DK" dirty="0"/>
          </a:p>
        </p:txBody>
      </p:sp>
      <p:sp>
        <p:nvSpPr>
          <p:cNvPr id="6" name="Pladsholder til slidenummer 5">
            <a:extLst>
              <a:ext uri="{FF2B5EF4-FFF2-40B4-BE49-F238E27FC236}">
                <a16:creationId xmlns:a16="http://schemas.microsoft.com/office/drawing/2014/main" id="{BD44CB58-1CA1-1FD3-028A-B0DE22742439}"/>
              </a:ext>
            </a:extLst>
          </p:cNvPr>
          <p:cNvSpPr>
            <a:spLocks noGrp="1"/>
          </p:cNvSpPr>
          <p:nvPr>
            <p:ph type="sldNum" sz="quarter" idx="12"/>
          </p:nvPr>
        </p:nvSpPr>
        <p:spPr/>
        <p:txBody>
          <a:bodyPr/>
          <a:lstStyle/>
          <a:p>
            <a:fld id="{34F219C9-FE06-4FFD-9911-A4ED8601C3B3}" type="slidenum">
              <a:rPr lang="en-DK" smtClean="0"/>
              <a:t>‹nr.›</a:t>
            </a:fld>
            <a:endParaRPr lang="en-DK"/>
          </a:p>
        </p:txBody>
      </p:sp>
    </p:spTree>
    <p:extLst>
      <p:ext uri="{BB962C8B-B14F-4D97-AF65-F5344CB8AC3E}">
        <p14:creationId xmlns:p14="http://schemas.microsoft.com/office/powerpoint/2010/main" val="343348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F9A53-1DBA-4137-3B8F-D2F0F35D42C0}"/>
              </a:ext>
            </a:extLst>
          </p:cNvPr>
          <p:cNvSpPr>
            <a:spLocks noGrp="1"/>
          </p:cNvSpPr>
          <p:nvPr>
            <p:ph type="title"/>
          </p:nvPr>
        </p:nvSpPr>
        <p:spPr/>
        <p:txBody>
          <a:bodyPr/>
          <a:lstStyle/>
          <a:p>
            <a:r>
              <a:rPr lang="da-DK" dirty="0"/>
              <a:t>Klik for at redigere titeltypografien i masteren</a:t>
            </a:r>
            <a:endParaRPr lang="en-DK" dirty="0"/>
          </a:p>
        </p:txBody>
      </p:sp>
      <p:sp>
        <p:nvSpPr>
          <p:cNvPr id="3" name="Pladsholder til indhold 2">
            <a:extLst>
              <a:ext uri="{FF2B5EF4-FFF2-40B4-BE49-F238E27FC236}">
                <a16:creationId xmlns:a16="http://schemas.microsoft.com/office/drawing/2014/main" id="{43EFB34D-958D-2F58-896F-9886E97754B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6FA82145-82FB-533E-F86A-10D6F840D3D2}"/>
              </a:ext>
            </a:extLst>
          </p:cNvPr>
          <p:cNvSpPr>
            <a:spLocks noGrp="1"/>
          </p:cNvSpPr>
          <p:nvPr>
            <p:ph type="dt" sz="half" idx="10"/>
          </p:nvPr>
        </p:nvSpPr>
        <p:spPr/>
        <p:txBody>
          <a:bodyPr/>
          <a:lstStyle/>
          <a:p>
            <a:fld id="{1BC568B9-F7CB-4522-94EB-9C7EE3430009}" type="datetimeFigureOut">
              <a:rPr lang="en-DK" smtClean="0"/>
              <a:t>12/19/2023</a:t>
            </a:fld>
            <a:endParaRPr lang="en-DK"/>
          </a:p>
        </p:txBody>
      </p:sp>
      <p:sp>
        <p:nvSpPr>
          <p:cNvPr id="5" name="Pladsholder til sidefod 4">
            <a:extLst>
              <a:ext uri="{FF2B5EF4-FFF2-40B4-BE49-F238E27FC236}">
                <a16:creationId xmlns:a16="http://schemas.microsoft.com/office/drawing/2014/main" id="{D85BF3A0-2E3F-8FB0-90B8-9A0660D9F1F7}"/>
              </a:ext>
            </a:extLst>
          </p:cNvPr>
          <p:cNvSpPr>
            <a:spLocks noGrp="1"/>
          </p:cNvSpPr>
          <p:nvPr>
            <p:ph type="ftr" sz="quarter" idx="11"/>
          </p:nvPr>
        </p:nvSpPr>
        <p:spPr/>
        <p:txBody>
          <a:bodyPr/>
          <a:lstStyle/>
          <a:p>
            <a:endParaRPr lang="en-DK" dirty="0"/>
          </a:p>
        </p:txBody>
      </p:sp>
      <p:sp>
        <p:nvSpPr>
          <p:cNvPr id="6" name="Pladsholder til slidenummer 5">
            <a:extLst>
              <a:ext uri="{FF2B5EF4-FFF2-40B4-BE49-F238E27FC236}">
                <a16:creationId xmlns:a16="http://schemas.microsoft.com/office/drawing/2014/main" id="{BD44CB58-1CA1-1FD3-028A-B0DE22742439}"/>
              </a:ext>
            </a:extLst>
          </p:cNvPr>
          <p:cNvSpPr>
            <a:spLocks noGrp="1"/>
          </p:cNvSpPr>
          <p:nvPr>
            <p:ph type="sldNum" sz="quarter" idx="12"/>
          </p:nvPr>
        </p:nvSpPr>
        <p:spPr/>
        <p:txBody>
          <a:bodyPr/>
          <a:lstStyle/>
          <a:p>
            <a:fld id="{34F219C9-FE06-4FFD-9911-A4ED8601C3B3}" type="slidenum">
              <a:rPr lang="en-DK" smtClean="0"/>
              <a:t>‹nr.›</a:t>
            </a:fld>
            <a:endParaRPr lang="en-DK"/>
          </a:p>
        </p:txBody>
      </p:sp>
    </p:spTree>
    <p:extLst>
      <p:ext uri="{BB962C8B-B14F-4D97-AF65-F5344CB8AC3E}">
        <p14:creationId xmlns:p14="http://schemas.microsoft.com/office/powerpoint/2010/main" val="54636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19-12-2023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54" r:id="rId1"/>
    <p:sldLayoutId id="2147483776" r:id="rId2"/>
  </p:sldLayoutIdLst>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BB06447-8A57-71C9-3C2C-6AA89795E67D}"/>
              </a:ext>
            </a:extLst>
          </p:cNvPr>
          <p:cNvSpPr/>
          <p:nvPr userDrawn="1"/>
        </p:nvSpPr>
        <p:spPr>
          <a:xfrm>
            <a:off x="3" y="0"/>
            <a:ext cx="12062646" cy="6857107"/>
          </a:xfrm>
          <a:prstGeom prst="rect">
            <a:avLst/>
          </a:prstGeom>
          <a:gradFill flip="none" rotWithShape="1">
            <a:gsLst>
              <a:gs pos="0">
                <a:srgbClr val="D5911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Aft>
                <a:spcPts val="800"/>
              </a:spcAft>
              <a:buNone/>
            </a:pPr>
            <a:endParaRPr lang="da-DK" sz="2000" i="1" dirty="0">
              <a:solidFill>
                <a:schemeClr val="tx1"/>
              </a:solidFill>
              <a:effectLst/>
              <a:latin typeface="+mj-lt"/>
              <a:ea typeface="Calibri" panose="020F0502020204030204" pitchFamily="34" charset="0"/>
              <a:cs typeface="Times New Roman" panose="02020603050405020304" pitchFamily="18" charset="0"/>
            </a:endParaRPr>
          </a:p>
        </p:txBody>
      </p:sp>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19-12-2023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3282756214"/>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A5F7B3F-8B7A-F9BF-A00E-82696C21F876}"/>
              </a:ext>
            </a:extLst>
          </p:cNvPr>
          <p:cNvSpPr/>
          <p:nvPr userDrawn="1"/>
        </p:nvSpPr>
        <p:spPr>
          <a:xfrm>
            <a:off x="2" y="893"/>
            <a:ext cx="12190413" cy="6857107"/>
          </a:xfrm>
          <a:prstGeom prst="rect">
            <a:avLst/>
          </a:prstGeom>
          <a:gradFill>
            <a:gsLst>
              <a:gs pos="0">
                <a:schemeClr val="accent3">
                  <a:lumMod val="60000"/>
                  <a:lumOff val="40000"/>
                </a:schemeClr>
              </a:gs>
              <a:gs pos="100000">
                <a:schemeClr val="bg1"/>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algn="l" rtl="0" eaLnBrk="1" fontAlgn="t" latinLnBrk="0" hangingPunct="1">
              <a:spcBef>
                <a:spcPts val="0"/>
              </a:spcBef>
              <a:spcAft>
                <a:spcPts val="0"/>
              </a:spcAft>
            </a:pPr>
            <a:endParaRPr lang="da-DK" sz="1800" b="0" i="0" u="none" strike="noStrike" dirty="0">
              <a:effectLst/>
              <a:latin typeface="Arial" panose="020B0604020202020204" pitchFamily="34" charset="0"/>
            </a:endParaRPr>
          </a:p>
        </p:txBody>
      </p:sp>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19-12-2023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966173818"/>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23DBBC2-6C9E-0046-F5F2-0FB6EB6A26D7}"/>
              </a:ext>
            </a:extLst>
          </p:cNvPr>
          <p:cNvSpPr/>
          <p:nvPr userDrawn="1"/>
        </p:nvSpPr>
        <p:spPr>
          <a:xfrm>
            <a:off x="1" y="7657"/>
            <a:ext cx="12212354" cy="6857107"/>
          </a:xfrm>
          <a:prstGeom prst="rect">
            <a:avLst/>
          </a:prstGeom>
          <a:gradFill flip="none" rotWithShape="1">
            <a:gsLst>
              <a:gs pos="0">
                <a:srgbClr val="75B058"/>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19-12-2023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1543383296"/>
      </p:ext>
    </p:extLst>
  </p:cSld>
  <p:clrMap bg1="lt1" tx1="dk1" bg2="lt2" tx2="dk2" accent1="accent1" accent2="accent2" accent3="accent3" accent4="accent4" accent5="accent5" accent6="accent6" hlink="hlink" folHlink="folHlink"/>
  <p:sldLayoutIdLst>
    <p:sldLayoutId id="2147483781" r:id="rId1"/>
  </p:sldLayoutIdLst>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landbrugsinfo.dk/public/8/1/6/miljotiltag_klimalavbundsprojekter_okonomi" TargetMode="External"/><Relationship Id="rId2" Type="http://schemas.openxmlformats.org/officeDocument/2006/relationships/hyperlink" Target="https://www.youtube.com/watch?v=NPXVKb-k2nU" TargetMode="External"/><Relationship Id="rId1" Type="http://schemas.openxmlformats.org/officeDocument/2006/relationships/slideLayout" Target="../slideLayouts/slideLayout2.xml"/><Relationship Id="rId6" Type="http://schemas.openxmlformats.org/officeDocument/2006/relationships/hyperlink" Target="https://www.dn.dk/vi-arbejder-for/landbrug/lavbundsjorde/" TargetMode="External"/><Relationship Id="rId5" Type="http://schemas.openxmlformats.org/officeDocument/2006/relationships/hyperlink" Target="https://fvm.dk/landbrug/landbrugsforhandlinger-2021/tekniske-gennemgange/tema-1-lavbundsjord" TargetMode="External"/><Relationship Id="rId4" Type="http://schemas.openxmlformats.org/officeDocument/2006/relationships/hyperlink" Target="https://lbst.dk/tvaergaaende/udtagning-af-lavbundsjorder/hvorfor-udtages-lavbundsjord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forlag@seges.dk"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rc@syddjurs.dk" TargetMode="External"/><Relationship Id="rId2" Type="http://schemas.openxmlformats.org/officeDocument/2006/relationships/hyperlink" Target="https://eur01.safelinks.protection.outlook.com/?url=https%3A%2F%2Faabenindsigt.syddjurs.dk%2Fsag%2F17%2F10530&amp;data=05%7C01%7Clob%40seges.dk%7C060ec1e33c364e95897208dbb91ec1b5%7C52c453133bb143ef81248c8afc9e779c%7C1%7C0%7C638307313982918354%7CUnknown%7CTWFpbGZsb3d8eyJWIjoiMC4wLjAwMDAiLCJQIjoiV2luMzIiLCJBTiI6Ik1haWwiLCJXVCI6Mn0%3D%7C3000%7C%7C%7C&amp;sdata=hNr8b0eeiE39Dt7QCd%2B16dCmOFxwTnMeaepweKCE2Sg%3D&amp;reserve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andbrugsinfo.dk/public/7/2/d/miljotiltag_dyrkning_af_paludikulturer"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ndbrugsinfo.dk/-/media/landbrugsinfo/public/d/6/d/miljotiltag_udtagning_af_landbrugsjorde.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E0D61-6666-AA7D-C42D-1355DFACE97A}"/>
              </a:ext>
            </a:extLst>
          </p:cNvPr>
          <p:cNvSpPr>
            <a:spLocks noGrp="1"/>
          </p:cNvSpPr>
          <p:nvPr>
            <p:ph type="title"/>
          </p:nvPr>
        </p:nvSpPr>
        <p:spPr>
          <a:xfrm>
            <a:off x="542925" y="638823"/>
            <a:ext cx="10785908" cy="1156514"/>
          </a:xfrm>
        </p:spPr>
        <p:txBody>
          <a:bodyPr/>
          <a:lstStyle/>
          <a:p>
            <a:r>
              <a:rPr lang="da-DK" dirty="0"/>
              <a:t>Lærervejledning</a:t>
            </a:r>
            <a:br>
              <a:rPr lang="da-DK" dirty="0"/>
            </a:br>
            <a:r>
              <a:rPr lang="da-DK" dirty="0">
                <a:solidFill>
                  <a:schemeClr val="tx1"/>
                </a:solidFill>
              </a:rPr>
              <a:t>Digitalt undervisningsforløb om lavbundsjord</a:t>
            </a:r>
          </a:p>
        </p:txBody>
      </p:sp>
      <p:sp>
        <p:nvSpPr>
          <p:cNvPr id="3" name="Pladsholder til indhold 2">
            <a:extLst>
              <a:ext uri="{FF2B5EF4-FFF2-40B4-BE49-F238E27FC236}">
                <a16:creationId xmlns:a16="http://schemas.microsoft.com/office/drawing/2014/main" id="{58DED8FD-D0F0-CDD0-7C69-B66F826ACB60}"/>
              </a:ext>
            </a:extLst>
          </p:cNvPr>
          <p:cNvSpPr>
            <a:spLocks noGrp="1"/>
          </p:cNvSpPr>
          <p:nvPr>
            <p:ph idx="1"/>
          </p:nvPr>
        </p:nvSpPr>
        <p:spPr>
          <a:xfrm>
            <a:off x="542925" y="1833437"/>
            <a:ext cx="7162800" cy="43857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Projektets formål er at styrke undervisningen og øge elevernes læring og trivsel i faget Bæredygtighed.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Digitale læringsmaterialer kan aktivere flere læringsstile end den fysiske lærebog ”Bæredygtighed i landbruget”, der findes til faget. Lærebogen er med til at afgrænse faget og den grundviden, som eleverne forventes at opnå i løbet af hovedforløb 1 og 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Materialets målgruppe: </a:t>
            </a: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 hovedforløb. Det afhænger af den enkelte skoles LUP, da der også vil være film og spørgsmål, som eleverne kan arbejde med 1. hovedforløb.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Der er masser af muligheder for differentieret undervisning i dette forløb, da eleverne kan tage hver PP og køre det igennem i eget tempo. De hurtige elever, når måske alle links, men det er ikke nødvendigt for at gennemføre forløbet. Det vigtigste er, at du vurderer, hvilke PP du vil køre på klassen og hvilke eleverne selv skal arbejde med. </a:t>
            </a:r>
          </a:p>
          <a:p>
            <a:pPr marL="0" indent="0">
              <a:buNone/>
            </a:pPr>
            <a:endParaRPr lang="da-DK" dirty="0"/>
          </a:p>
        </p:txBody>
      </p:sp>
      <p:pic>
        <p:nvPicPr>
          <p:cNvPr id="4" name="Billede 3">
            <a:extLst>
              <a:ext uri="{FF2B5EF4-FFF2-40B4-BE49-F238E27FC236}">
                <a16:creationId xmlns:a16="http://schemas.microsoft.com/office/drawing/2014/main" id="{7B6EAF8B-63C8-3402-9196-B2E6ADDFF5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7110" y="1759998"/>
            <a:ext cx="2052297" cy="2866431"/>
          </a:xfrm>
          <a:prstGeom prst="rect">
            <a:avLst/>
          </a:prstGeom>
        </p:spPr>
      </p:pic>
      <p:sp>
        <p:nvSpPr>
          <p:cNvPr id="5" name="Tekstfelt 4">
            <a:extLst>
              <a:ext uri="{FF2B5EF4-FFF2-40B4-BE49-F238E27FC236}">
                <a16:creationId xmlns:a16="http://schemas.microsoft.com/office/drawing/2014/main" id="{A96F6F6B-4DC8-48B6-F0E8-D48E8B5F837C}"/>
              </a:ext>
            </a:extLst>
          </p:cNvPr>
          <p:cNvSpPr txBox="1"/>
          <p:nvPr/>
        </p:nvSpPr>
        <p:spPr>
          <a:xfrm>
            <a:off x="8107110" y="4658913"/>
            <a:ext cx="3221723" cy="1436291"/>
          </a:xfrm>
          <a:prstGeom prst="rect">
            <a:avLst/>
          </a:prstGeom>
          <a:noFill/>
        </p:spPr>
        <p:txBody>
          <a:bodyPr wrap="square" lIns="0" tIns="0" rIns="0" bIns="0" rtlCol="0">
            <a:spAutoFit/>
          </a:bodyPr>
          <a:lstStyle/>
          <a:p>
            <a:pPr>
              <a:lnSpc>
                <a:spcPts val="1400"/>
              </a:lnSpc>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Lærebogen Bæredygtig Landbrugsproduktion</a:t>
            </a:r>
          </a:p>
          <a:p>
            <a:pPr>
              <a:lnSpc>
                <a:spcPts val="1400"/>
              </a:lnSpc>
            </a:pP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Det digitale forløb om lavbundsjord tager udgangspunkt i opslaget </a:t>
            </a:r>
          </a:p>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side 78-79: Lagring af kulstof i jorden </a:t>
            </a:r>
            <a:r>
              <a:rPr lang="da-DK" sz="1400" dirty="0">
                <a:latin typeface="Arial" panose="020B0604020202020204" pitchFamily="34" charset="0"/>
                <a:ea typeface="Times New Roman" panose="02020603050405020304" pitchFamily="18" charset="0"/>
                <a:cs typeface="Times New Roman" panose="02020603050405020304" pitchFamily="18" charset="0"/>
              </a:rPr>
              <a:t>B</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ogens kapitel 6: Landbruget og klimaet</a:t>
            </a:r>
          </a:p>
          <a:p>
            <a:pPr>
              <a:lnSpc>
                <a:spcPts val="1400"/>
              </a:lnSpc>
            </a:pP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6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E0D61-6666-AA7D-C42D-1355DFACE97A}"/>
              </a:ext>
            </a:extLst>
          </p:cNvPr>
          <p:cNvSpPr>
            <a:spLocks noGrp="1"/>
          </p:cNvSpPr>
          <p:nvPr>
            <p:ph type="title"/>
          </p:nvPr>
        </p:nvSpPr>
        <p:spPr>
          <a:xfrm>
            <a:off x="529792" y="638824"/>
            <a:ext cx="9858808" cy="711638"/>
          </a:xfrm>
        </p:spPr>
        <p:txBody>
          <a:bodyPr/>
          <a:lstStyle/>
          <a:p>
            <a:r>
              <a:rPr lang="da-DK" dirty="0"/>
              <a:t>Linksamling vedr. lavbundsjorde</a:t>
            </a:r>
          </a:p>
        </p:txBody>
      </p:sp>
      <p:sp>
        <p:nvSpPr>
          <p:cNvPr id="3" name="Pladsholder til indhold 2">
            <a:extLst>
              <a:ext uri="{FF2B5EF4-FFF2-40B4-BE49-F238E27FC236}">
                <a16:creationId xmlns:a16="http://schemas.microsoft.com/office/drawing/2014/main" id="{58DED8FD-D0F0-CDD0-7C69-B66F826ACB60}"/>
              </a:ext>
            </a:extLst>
          </p:cNvPr>
          <p:cNvSpPr>
            <a:spLocks noGrp="1"/>
          </p:cNvSpPr>
          <p:nvPr>
            <p:ph idx="1"/>
          </p:nvPr>
        </p:nvSpPr>
        <p:spPr>
          <a:xfrm>
            <a:off x="542925" y="1559409"/>
            <a:ext cx="11104642" cy="4148139"/>
          </a:xfrm>
        </p:spPr>
        <p:txBody>
          <a:bodyPr/>
          <a:lstStyle/>
          <a:p>
            <a:pPr marL="0" indent="0">
              <a:lnSpc>
                <a:spcPct val="107000"/>
              </a:lnSpc>
              <a:spcAft>
                <a:spcPts val="800"/>
              </a:spcAft>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Drivhuseffekt</a:t>
            </a:r>
            <a:r>
              <a:rPr lang="da-DK" sz="1200" b="1" dirty="0">
                <a:latin typeface="Calibri" panose="020F0502020204030204" pitchFamily="34" charset="0"/>
                <a:ea typeface="Calibri" panose="020F0502020204030204" pitchFamily="34" charset="0"/>
                <a:cs typeface="Times New Roman" panose="02020603050405020304" pitchFamily="18" charset="0"/>
              </a:rPr>
              <a:t> - </a:t>
            </a:r>
            <a:r>
              <a:rPr lang="da-DK" sz="1200" dirty="0">
                <a:effectLst/>
                <a:latin typeface="Calibri" panose="020F0502020204030204" pitchFamily="34" charset="0"/>
                <a:ea typeface="Calibri" panose="020F0502020204030204" pitchFamily="34" charset="0"/>
                <a:cs typeface="Times New Roman" panose="02020603050405020304" pitchFamily="18" charset="0"/>
              </a:rPr>
              <a:t>Forstå drivhuseffekten på 2 minutter med denne animationsfilm:  </a:t>
            </a:r>
            <a:r>
              <a:rPr lang="da-DK"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https://www.youtube.com/watch?v=NPXVKb-k2nU</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1200" dirty="0">
                <a:latin typeface="Calibri" panose="020F0502020204030204" pitchFamily="34" charset="0"/>
                <a:ea typeface="Calibri" panose="020F0502020204030204" pitchFamily="34" charset="0"/>
                <a:cs typeface="Times New Roman" panose="02020603050405020304" pitchFamily="18" charset="0"/>
              </a:rPr>
              <a:t>Udtagning af lavbundsjord - S</a:t>
            </a:r>
            <a:r>
              <a:rPr lang="da-DK" sz="1200" dirty="0">
                <a:effectLst/>
                <a:latin typeface="Calibri" panose="020F0502020204030204" pitchFamily="34" charset="0"/>
                <a:ea typeface="Calibri" panose="020F0502020204030204" pitchFamily="34" charset="0"/>
                <a:cs typeface="Times New Roman" panose="02020603050405020304" pitchFamily="18" charset="0"/>
              </a:rPr>
              <a:t>e denne animationsvideo og få forklaret, hvordan udtagning af lavbrugsjord fungerer: </a:t>
            </a:r>
            <a:r>
              <a:rPr lang="da-DK" sz="1050" dirty="0"/>
              <a:t>Sådan fungerer udtagning af lavbundsjord - SEGES TV</a:t>
            </a:r>
            <a:endParaRPr lang="da-DK"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SEGES Innovation – artikel om udtagning af lavbundsjord, med fokus på landmandens økonomi:  </a:t>
            </a:r>
            <a:r>
              <a:rPr lang="da-DK"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https://www.landbrugsinfo.dk/public/8/1/6/miljotiltag_klimalavbundsprojekter_okonomi</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Landbrugsstyrelsen – hvorfor udtagning af lavbundsjorde?  </a:t>
            </a:r>
            <a:r>
              <a:rPr lang="da-DK"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https://lbst.dk/tvaergaaende/udtagning-af-lavbundsjorder/hvorfor-udtages-lavbundsjorder</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Nyt materiale fra Fødevareministeriet</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da-DK" sz="1200" dirty="0">
                <a:solidFill>
                  <a:srgbClr val="000000"/>
                </a:solidFill>
                <a:effectLst/>
                <a:latin typeface="Oxygen" panose="02000503000000000000" pitchFamily="2" charset="0"/>
                <a:ea typeface="Calibri" panose="020F0502020204030204" pitchFamily="34" charset="0"/>
                <a:cs typeface="Times New Roman" panose="02020603050405020304" pitchFamily="18" charset="0"/>
              </a:rPr>
              <a:t>Tekniske gennemgang af lavbundsjorde, med skriftlige oplæg fra eksterne eksperter og praktikere.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https://fvm.dk/landbrug/landbrugsforhandlinger-2021/tekniske-gennemgange/tema-1-lavbundsjord</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Danmarks Naturfredningsforening om lavbundsjorde og udtagning:  </a:t>
            </a:r>
            <a:r>
              <a:rPr lang="da-DK"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https://www.dn.dk/vi-arbejder-for/landbrug/lavbundsjorde/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a-DK" dirty="0"/>
          </a:p>
        </p:txBody>
      </p:sp>
    </p:spTree>
    <p:extLst>
      <p:ext uri="{BB962C8B-B14F-4D97-AF65-F5344CB8AC3E}">
        <p14:creationId xmlns:p14="http://schemas.microsoft.com/office/powerpoint/2010/main" val="170938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17EC-A4C0-825E-D08C-1AACEDDE90EC}"/>
              </a:ext>
            </a:extLst>
          </p:cNvPr>
          <p:cNvSpPr>
            <a:spLocks noGrp="1"/>
          </p:cNvSpPr>
          <p:nvPr>
            <p:ph type="title"/>
          </p:nvPr>
        </p:nvSpPr>
        <p:spPr/>
        <p:txBody>
          <a:bodyPr/>
          <a:lstStyle/>
          <a:p>
            <a:r>
              <a:rPr lang="da-DK" dirty="0"/>
              <a:t>At forholde sig til </a:t>
            </a:r>
            <a:r>
              <a:rPr lang="da-DK" dirty="0" err="1"/>
              <a:t>bæredytighed</a:t>
            </a:r>
            <a:endParaRPr lang="da-DK" dirty="0"/>
          </a:p>
        </p:txBody>
      </p:sp>
      <p:sp>
        <p:nvSpPr>
          <p:cNvPr id="3" name="Pladsholder til indhold 2">
            <a:extLst>
              <a:ext uri="{FF2B5EF4-FFF2-40B4-BE49-F238E27FC236}">
                <a16:creationId xmlns:a16="http://schemas.microsoft.com/office/drawing/2014/main" id="{1E934F9C-35C3-0600-732D-281D1549E7FB}"/>
              </a:ext>
            </a:extLst>
          </p:cNvPr>
          <p:cNvSpPr>
            <a:spLocks noGrp="1"/>
          </p:cNvSpPr>
          <p:nvPr>
            <p:ph idx="1"/>
          </p:nvPr>
        </p:nvSpPr>
        <p:spPr/>
        <p:txBody>
          <a:bodyPr/>
          <a:lstStyle/>
          <a:p>
            <a:pPr marL="0" indent="0">
              <a:buNone/>
            </a:pPr>
            <a:r>
              <a:rPr lang="da-DK" dirty="0">
                <a:latin typeface="Arial" panose="020B0604020202020204" pitchFamily="34" charset="0"/>
                <a:ea typeface="Times New Roman" panose="02020603050405020304" pitchFamily="18" charset="0"/>
                <a:cs typeface="Times New Roman" panose="02020603050405020304" pitchFamily="18" charset="0"/>
              </a:rPr>
              <a:t>E</a:t>
            </a:r>
            <a:r>
              <a:rPr lang="da-DK" sz="2400" dirty="0">
                <a:effectLst/>
                <a:latin typeface="Arial" panose="020B0604020202020204" pitchFamily="34" charset="0"/>
                <a:ea typeface="Times New Roman" panose="02020603050405020304" pitchFamily="18" charset="0"/>
                <a:cs typeface="Times New Roman" panose="02020603050405020304" pitchFamily="18" charset="0"/>
              </a:rPr>
              <a:t>t fag som bæredygtighed kræver, at eleverne kan koble de naturvidenskabelige fag med samfundsrelevante problemstillinger. Derfor opfordrer vi til, at eleverne kan fordybe sig i problemstillinger vedr. klima og bæredygtighed – tage stilling til dilemmaer og debattere emner i et trygt læringsmiljø, inden de tager dialogen med praktikværten eller til middagsselskaber. </a:t>
            </a:r>
          </a:p>
          <a:p>
            <a:pPr marL="0" indent="0">
              <a:buNone/>
            </a:pPr>
            <a:endParaRPr lang="da-DK"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Vi mener, at det i høj grad vil styrke elevernes trivsel, at de i løbet af uddannelsen bliver udfordret på holdninger og hver især tager stilling til, hvordan de som kommende landmænd vil forholde sig til og forvalte begrebet bæredygtighed. </a:t>
            </a:r>
          </a:p>
          <a:p>
            <a:endParaRPr lang="da-DK" dirty="0"/>
          </a:p>
        </p:txBody>
      </p:sp>
    </p:spTree>
    <p:extLst>
      <p:ext uri="{BB962C8B-B14F-4D97-AF65-F5344CB8AC3E}">
        <p14:creationId xmlns:p14="http://schemas.microsoft.com/office/powerpoint/2010/main" val="327266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C079EFD-DB17-7125-8B1E-704FA7702B79}"/>
              </a:ext>
            </a:extLst>
          </p:cNvPr>
          <p:cNvSpPr/>
          <p:nvPr/>
        </p:nvSpPr>
        <p:spPr>
          <a:xfrm>
            <a:off x="2" y="893"/>
            <a:ext cx="12190413" cy="6857107"/>
          </a:xfrm>
          <a:prstGeom prst="rect">
            <a:avLst/>
          </a:prstGeom>
          <a:gradFill>
            <a:gsLst>
              <a:gs pos="0">
                <a:schemeClr val="accent3">
                  <a:lumMod val="60000"/>
                  <a:lumOff val="40000"/>
                </a:schemeClr>
              </a:gs>
              <a:gs pos="100000">
                <a:schemeClr val="bg1"/>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algn="l" rtl="0" eaLnBrk="1" fontAlgn="t" latinLnBrk="0" hangingPunct="1">
              <a:spcBef>
                <a:spcPts val="0"/>
              </a:spcBef>
              <a:spcAft>
                <a:spcPts val="0"/>
              </a:spcAft>
            </a:pPr>
            <a:endParaRPr lang="da-DK" sz="1800" b="0" i="0" u="none" strike="noStrike" dirty="0">
              <a:effectLst/>
              <a:latin typeface="Arial" panose="020B0604020202020204" pitchFamily="34" charset="0"/>
            </a:endParaRPr>
          </a:p>
        </p:txBody>
      </p:sp>
      <p:pic>
        <p:nvPicPr>
          <p:cNvPr id="9" name="Billede 8">
            <a:extLst>
              <a:ext uri="{FF2B5EF4-FFF2-40B4-BE49-F238E27FC236}">
                <a16:creationId xmlns:a16="http://schemas.microsoft.com/office/drawing/2014/main" id="{41540E67-583E-898F-926F-C29F316F6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9737" y="-88322"/>
            <a:ext cx="118523" cy="7060622"/>
          </a:xfrm>
          <a:prstGeom prst="rect">
            <a:avLst/>
          </a:prstGeom>
        </p:spPr>
      </p:pic>
      <p:pic>
        <p:nvPicPr>
          <p:cNvPr id="10" name="Grafik 9">
            <a:extLst>
              <a:ext uri="{FF2B5EF4-FFF2-40B4-BE49-F238E27FC236}">
                <a16:creationId xmlns:a16="http://schemas.microsoft.com/office/drawing/2014/main" id="{9C0DFD39-9D57-12D0-4D9D-634403EAE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760" y="6439275"/>
            <a:ext cx="1376951" cy="241397"/>
          </a:xfrm>
          <a:prstGeom prst="rect">
            <a:avLst/>
          </a:prstGeom>
        </p:spPr>
      </p:pic>
      <p:pic>
        <p:nvPicPr>
          <p:cNvPr id="11" name="Grafik 10">
            <a:extLst>
              <a:ext uri="{FF2B5EF4-FFF2-40B4-BE49-F238E27FC236}">
                <a16:creationId xmlns:a16="http://schemas.microsoft.com/office/drawing/2014/main" id="{417B10D1-4EB4-5CB5-A836-AA2738673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0880" y="6362701"/>
            <a:ext cx="834680" cy="349663"/>
          </a:xfrm>
          <a:prstGeom prst="rect">
            <a:avLst/>
          </a:prstGeom>
        </p:spPr>
      </p:pic>
      <p:pic>
        <p:nvPicPr>
          <p:cNvPr id="2" name="Billede 1" descr="Et billede, der indeholder tekst, roulette, projektil&#10;&#10;Automatisk genereret beskrivelse">
            <a:extLst>
              <a:ext uri="{FF2B5EF4-FFF2-40B4-BE49-F238E27FC236}">
                <a16:creationId xmlns:a16="http://schemas.microsoft.com/office/drawing/2014/main" id="{7E32117C-17B8-FA5D-E061-D78294016A83}"/>
              </a:ext>
            </a:extLst>
          </p:cNvPr>
          <p:cNvPicPr>
            <a:picLocks noChangeAspect="1"/>
          </p:cNvPicPr>
          <p:nvPr/>
        </p:nvPicPr>
        <p:blipFill>
          <a:blip r:embed="rId7" cstate="print">
            <a:alphaModFix amt="20000"/>
            <a:extLst>
              <a:ext uri="{28A0092B-C50C-407E-A947-70E740481C1C}">
                <a14:useLocalDpi xmlns:a14="http://schemas.microsoft.com/office/drawing/2010/main" val="0"/>
              </a:ext>
            </a:extLst>
          </a:blip>
          <a:stretch>
            <a:fillRect/>
          </a:stretch>
        </p:blipFill>
        <p:spPr>
          <a:xfrm rot="13410035">
            <a:off x="3289870" y="637572"/>
            <a:ext cx="5582856" cy="5582856"/>
          </a:xfrm>
          <a:prstGeom prst="rect">
            <a:avLst/>
          </a:prstGeom>
        </p:spPr>
      </p:pic>
      <p:sp>
        <p:nvSpPr>
          <p:cNvPr id="3" name="Tekstfelt 2">
            <a:extLst>
              <a:ext uri="{FF2B5EF4-FFF2-40B4-BE49-F238E27FC236}">
                <a16:creationId xmlns:a16="http://schemas.microsoft.com/office/drawing/2014/main" id="{BA285177-DDE9-B3B6-1E01-68E082CDC2AD}"/>
              </a:ext>
            </a:extLst>
          </p:cNvPr>
          <p:cNvSpPr txBox="1"/>
          <p:nvPr/>
        </p:nvSpPr>
        <p:spPr>
          <a:xfrm>
            <a:off x="3073473" y="2456279"/>
            <a:ext cx="6043465" cy="1862048"/>
          </a:xfrm>
          <a:prstGeom prst="rect">
            <a:avLst/>
          </a:prstGeom>
          <a:noFill/>
        </p:spPr>
        <p:txBody>
          <a:bodyPr wrap="square" rtlCol="0">
            <a:spAutoFit/>
          </a:bodyPr>
          <a:lstStyle/>
          <a:p>
            <a:pPr algn="ctr">
              <a:spcAft>
                <a:spcPts val="600"/>
              </a:spcAft>
            </a:pPr>
            <a:r>
              <a:rPr lang="da-DK" sz="1000" dirty="0">
                <a:latin typeface="Arial Narrow" panose="020B0606020202030204" pitchFamily="34" charset="0"/>
              </a:rPr>
              <a:t>Forfatter: Martin Carlsen, Asmildkloster Landbrugsskole</a:t>
            </a:r>
          </a:p>
          <a:p>
            <a:pPr algn="ctr">
              <a:spcAft>
                <a:spcPts val="600"/>
              </a:spcAft>
            </a:pPr>
            <a:r>
              <a:rPr lang="da-DK" sz="1000" dirty="0">
                <a:latin typeface="Arial Narrow" panose="020B0606020202030204" pitchFamily="34" charset="0"/>
              </a:rPr>
              <a:t>Projektledelse og redigering: Lene Overgaard Bruun</a:t>
            </a:r>
          </a:p>
          <a:p>
            <a:pPr algn="ctr">
              <a:spcAft>
                <a:spcPts val="600"/>
              </a:spcAft>
            </a:pPr>
            <a:r>
              <a:rPr lang="da-DK" sz="1000" dirty="0">
                <a:latin typeface="Arial Narrow" panose="020B0606020202030204" pitchFamily="34" charset="0"/>
              </a:rPr>
              <a:t>Grafiker: Lene Kruse Kessler</a:t>
            </a:r>
          </a:p>
          <a:p>
            <a:pPr marL="446088" indent="-446088" algn="ctr">
              <a:spcAft>
                <a:spcPts val="600"/>
              </a:spcAft>
            </a:pPr>
            <a:r>
              <a:rPr lang="da-DK" sz="1000" dirty="0">
                <a:latin typeface="Arial Narrow" panose="020B0606020202030204" pitchFamily="34" charset="0"/>
              </a:rPr>
              <a:t>Udgiver:  SEGES Forlag© 2023</a:t>
            </a:r>
          </a:p>
          <a:p>
            <a:pPr marL="446088" indent="-446088" algn="ctr">
              <a:spcAft>
                <a:spcPts val="600"/>
              </a:spcAft>
            </a:pPr>
            <a:r>
              <a:rPr lang="da-DK" sz="1000" dirty="0">
                <a:latin typeface="Arial Narrow" panose="020B0606020202030204" pitchFamily="34" charset="0"/>
              </a:rPr>
              <a:t>mail: </a:t>
            </a:r>
            <a:r>
              <a:rPr lang="da-DK" sz="1000" dirty="0">
                <a:latin typeface="Arial Narrow" panose="020B0606020202030204" pitchFamily="34" charset="0"/>
                <a:hlinkClick r:id="rId8"/>
              </a:rPr>
              <a:t>forlag@seges.dk</a:t>
            </a:r>
            <a:r>
              <a:rPr lang="da-DK" sz="1000" dirty="0">
                <a:latin typeface="Arial Narrow" panose="020B0606020202030204" pitchFamily="34" charset="0"/>
              </a:rPr>
              <a:t> </a:t>
            </a:r>
          </a:p>
          <a:p>
            <a:pPr algn="ctr">
              <a:spcAft>
                <a:spcPts val="600"/>
              </a:spcAft>
            </a:pPr>
            <a:endParaRPr lang="da-DK" sz="1000" dirty="0">
              <a:latin typeface="Arial Narrow" panose="020B0606020202030204" pitchFamily="34" charset="0"/>
            </a:endParaRPr>
          </a:p>
          <a:p>
            <a:pPr algn="ctr">
              <a:spcAft>
                <a:spcPts val="600"/>
              </a:spcAft>
            </a:pPr>
            <a:r>
              <a:rPr lang="da-DK" sz="1000" dirty="0">
                <a:latin typeface="Arial Narrow" panose="020B0606020202030204" pitchFamily="34" charset="0"/>
              </a:rPr>
              <a:t>Udarbejdet med støtte fra:</a:t>
            </a:r>
          </a:p>
          <a:p>
            <a:pPr algn="ctr">
              <a:spcAft>
                <a:spcPts val="600"/>
              </a:spcAft>
            </a:pPr>
            <a:r>
              <a:rPr lang="da-DK" sz="1000" dirty="0">
                <a:latin typeface="Arial Narrow" panose="020B0606020202030204" pitchFamily="34" charset="0"/>
              </a:rPr>
              <a:t>Børne- og Undervisningsministeriet – Styrelsen for Undervisning og Kvalitet</a:t>
            </a:r>
          </a:p>
        </p:txBody>
      </p:sp>
    </p:spTree>
    <p:extLst>
      <p:ext uri="{BB962C8B-B14F-4D97-AF65-F5344CB8AC3E}">
        <p14:creationId xmlns:p14="http://schemas.microsoft.com/office/powerpoint/2010/main" val="18177380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DD9DE-0BF6-5271-79B2-E5215BFF819D}"/>
              </a:ext>
            </a:extLst>
          </p:cNvPr>
          <p:cNvSpPr>
            <a:spLocks noGrp="1"/>
          </p:cNvSpPr>
          <p:nvPr>
            <p:ph type="title"/>
          </p:nvPr>
        </p:nvSpPr>
        <p:spPr>
          <a:xfrm>
            <a:off x="529792" y="1270342"/>
            <a:ext cx="9858808" cy="711638"/>
          </a:xfrm>
        </p:spPr>
        <p:txBody>
          <a:bodyPr/>
          <a:lstStyle/>
          <a:p>
            <a:r>
              <a:rPr lang="da-DK" sz="2800" dirty="0">
                <a:effectLst/>
                <a:latin typeface="Arial" panose="020B0604020202020204" pitchFamily="34" charset="0"/>
                <a:ea typeface="Times New Roman" panose="02020603050405020304" pitchFamily="18" charset="0"/>
                <a:cs typeface="Times New Roman" panose="02020603050405020304" pitchFamily="18" charset="0"/>
              </a:rPr>
              <a:t>Bekendtgørelsen for Landbrugsuddannelsen </a:t>
            </a:r>
            <a:endParaRPr lang="da-DK" sz="2800" dirty="0"/>
          </a:p>
        </p:txBody>
      </p:sp>
      <p:sp>
        <p:nvSpPr>
          <p:cNvPr id="7" name="Pladsholder til indhold 6">
            <a:extLst>
              <a:ext uri="{FF2B5EF4-FFF2-40B4-BE49-F238E27FC236}">
                <a16:creationId xmlns:a16="http://schemas.microsoft.com/office/drawing/2014/main" id="{0654EF34-011C-F487-28B8-408198A4320A}"/>
              </a:ext>
            </a:extLst>
          </p:cNvPr>
          <p:cNvSpPr>
            <a:spLocks noGrp="1"/>
          </p:cNvSpPr>
          <p:nvPr>
            <p:ph idx="1"/>
          </p:nvPr>
        </p:nvSpPr>
        <p:spPr>
          <a:xfrm>
            <a:off x="542925" y="2071037"/>
            <a:ext cx="6685189" cy="4148139"/>
          </a:xfrm>
        </p:spPr>
        <p:txBody>
          <a:bodyPr/>
          <a:lstStyle/>
          <a:p>
            <a:pPr marL="0" indent="0">
              <a:lnSpc>
                <a:spcPts val="1400"/>
              </a:lnSpc>
              <a:buNone/>
            </a:pP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Undervisningsforløbet ligger inden for formålsparagraffen: </a:t>
            </a:r>
            <a:endParaRPr lang="da-DK" sz="1800" i="1" dirty="0">
              <a:solidFill>
                <a:srgbClr val="07647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endParaRPr lang="da-DK" sz="1800" i="1" dirty="0">
              <a:solidFill>
                <a:srgbClr val="07647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da-DK" sz="1800" i="1" dirty="0">
                <a:solidFill>
                  <a:srgbClr val="076471"/>
                </a:solidFill>
                <a:effectLst/>
                <a:latin typeface="Arial" panose="020B0604020202020204" pitchFamily="34" charset="0"/>
                <a:ea typeface="Times New Roman" panose="02020603050405020304" pitchFamily="18" charset="0"/>
                <a:cs typeface="Times New Roman" panose="02020603050405020304" pitchFamily="18" charset="0"/>
              </a:rPr>
              <a:t>§ 1, ad 5: Gennem skoleundervisning og praktikuddannelse opnår eleven viden og færdigheder indenfor økologi og bæredygtighed.</a:t>
            </a: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pPr>
            <a:endParaRPr lang="da-DK" sz="1800" i="1" dirty="0">
              <a:solidFill>
                <a:srgbClr val="07647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da-DK" sz="1800" i="1" dirty="0">
                <a:solidFill>
                  <a:srgbClr val="076471"/>
                </a:solidFill>
                <a:effectLst/>
                <a:latin typeface="Arial" panose="020B0604020202020204" pitchFamily="34" charset="0"/>
                <a:ea typeface="Times New Roman" panose="02020603050405020304" pitchFamily="18" charset="0"/>
                <a:cs typeface="Times New Roman" panose="02020603050405020304" pitchFamily="18" charset="0"/>
              </a:rPr>
              <a:t>Forløbet  opfylder også følgende kompetencemål i hovedforløbet: </a:t>
            </a: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endParaRPr lang="da-DK" sz="1800" i="1" dirty="0">
              <a:solidFill>
                <a:srgbClr val="07647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da-DK" sz="1800" i="1" dirty="0">
                <a:solidFill>
                  <a:srgbClr val="076471"/>
                </a:solidFill>
                <a:effectLst/>
                <a:latin typeface="Arial" panose="020B0604020202020204" pitchFamily="34" charset="0"/>
                <a:ea typeface="Times New Roman" panose="02020603050405020304" pitchFamily="18" charset="0"/>
                <a:cs typeface="Times New Roman" panose="02020603050405020304" pitchFamily="18" charset="0"/>
              </a:rPr>
              <a:t>§ 4, ad 9: Eleven kan inddrage viden om miljø, økologi og bæredygtighed ved udførelse af almindelige arbejdsopgaver i landbrugsproduktionen.</a:t>
            </a: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81173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DD9DE-0BF6-5271-79B2-E5215BFF819D}"/>
              </a:ext>
            </a:extLst>
          </p:cNvPr>
          <p:cNvSpPr>
            <a:spLocks noGrp="1"/>
          </p:cNvSpPr>
          <p:nvPr>
            <p:ph type="title"/>
          </p:nvPr>
        </p:nvSpPr>
        <p:spPr/>
        <p:txBody>
          <a:bodyPr/>
          <a:lstStyle/>
          <a:p>
            <a:r>
              <a:rPr lang="da-DK" dirty="0"/>
              <a:t>Et overblik over forløbet</a:t>
            </a:r>
          </a:p>
        </p:txBody>
      </p:sp>
      <p:sp>
        <p:nvSpPr>
          <p:cNvPr id="3" name="Pladsholder til indhold 2">
            <a:extLst>
              <a:ext uri="{FF2B5EF4-FFF2-40B4-BE49-F238E27FC236}">
                <a16:creationId xmlns:a16="http://schemas.microsoft.com/office/drawing/2014/main" id="{40C1DA04-DA20-6AEE-92F4-A9C17C4B3C30}"/>
              </a:ext>
            </a:extLst>
          </p:cNvPr>
          <p:cNvSpPr>
            <a:spLocks noGrp="1"/>
          </p:cNvSpPr>
          <p:nvPr>
            <p:ph idx="1"/>
          </p:nvPr>
        </p:nvSpPr>
        <p:spPr>
          <a:xfrm>
            <a:off x="542925" y="1775012"/>
            <a:ext cx="9784416" cy="3999288"/>
          </a:xfrm>
        </p:spPr>
        <p:txBody>
          <a:bodyPr/>
          <a:lstStyle/>
          <a:p>
            <a:pPr marL="0" indent="0">
              <a:buNone/>
            </a:pPr>
            <a:r>
              <a:rPr lang="da-DK" sz="1600" dirty="0">
                <a:latin typeface="Arial" panose="020B0604020202020204" pitchFamily="34" charset="0"/>
                <a:ea typeface="Times New Roman" panose="02020603050405020304" pitchFamily="18" charset="0"/>
                <a:cs typeface="Times New Roman" panose="02020603050405020304" pitchFamily="18" charset="0"/>
              </a:rPr>
              <a:t>1)</a:t>
            </a:r>
            <a:r>
              <a:rPr lang="da-DK" sz="1600" dirty="0">
                <a:effectLst/>
                <a:latin typeface="Arial" panose="020B0604020202020204" pitchFamily="34" charset="0"/>
                <a:ea typeface="Times New Roman" panose="02020603050405020304" pitchFamily="18" charset="0"/>
                <a:cs typeface="Times New Roman" panose="02020603050405020304" pitchFamily="18" charset="0"/>
              </a:rPr>
              <a:t>Det digitale forløb om lavbundsjorder indledes med en PowerPoint om lavbundsjorde og FN’s 17 verdensmål for bæredygtig udvikling. Eleverne skal tage stilling til lavbundsjorde og bæredygtig udvikling. </a:t>
            </a:r>
            <a:r>
              <a:rPr lang="da-DK" sz="1600" dirty="0">
                <a:latin typeface="Arial" panose="020B0604020202020204" pitchFamily="34" charset="0"/>
                <a:ea typeface="Times New Roman" panose="02020603050405020304" pitchFamily="18" charset="0"/>
                <a:cs typeface="Times New Roman" panose="02020603050405020304" pitchFamily="18" charset="0"/>
              </a:rPr>
              <a:t>Eleverne skal også forholde sig til den historiske udvikling. </a:t>
            </a:r>
            <a:r>
              <a:rPr lang="da-DK"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endParaRPr lang="da-DK"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da-DK" sz="1600" dirty="0"/>
              <a:t>2) En </a:t>
            </a:r>
            <a:r>
              <a:rPr lang="da-DK" sz="1600" dirty="0" err="1"/>
              <a:t>casebeskrivelse</a:t>
            </a:r>
            <a:r>
              <a:rPr lang="da-DK" sz="1600" dirty="0"/>
              <a:t> af lavbundsprojektet Karlby Enge på Djursland. Fakta og følelser.</a:t>
            </a:r>
          </a:p>
          <a:p>
            <a:pPr marL="0" indent="0">
              <a:buNone/>
            </a:pPr>
            <a:endParaRPr lang="da-DK" sz="1600" dirty="0"/>
          </a:p>
          <a:p>
            <a:pPr marL="0" indent="0">
              <a:buNone/>
            </a:pPr>
            <a:r>
              <a:rPr lang="da-DK" sz="1600" dirty="0"/>
              <a:t>3) Film, hvor landmand Martin Fisker fortæller om at være med i lavbundsprojektet.</a:t>
            </a:r>
          </a:p>
          <a:p>
            <a:pPr marL="0" indent="0">
              <a:buNone/>
            </a:pPr>
            <a:endParaRPr lang="da-DK" sz="1600" dirty="0"/>
          </a:p>
          <a:p>
            <a:pPr marL="0" indent="0">
              <a:buNone/>
            </a:pPr>
            <a:r>
              <a:rPr lang="da-DK" sz="1600" dirty="0"/>
              <a:t>4) Film hvor underviser Martin Carlsen fortæller om biologien bag lavbundsjorde.</a:t>
            </a:r>
          </a:p>
          <a:p>
            <a:pPr marL="0" indent="0">
              <a:buNone/>
            </a:pPr>
            <a:endParaRPr lang="da-DK" sz="1600" dirty="0"/>
          </a:p>
          <a:p>
            <a:pPr marL="0" indent="0">
              <a:buNone/>
            </a:pPr>
            <a:r>
              <a:rPr lang="da-DK" sz="1600" dirty="0"/>
              <a:t>5) Podcast med biolog Steen Ravn Christensen, Syddjurs Kommune, der fortæller om Karlby Enge.</a:t>
            </a:r>
          </a:p>
          <a:p>
            <a:pPr marL="0" indent="0">
              <a:buNone/>
            </a:pPr>
            <a:endParaRPr lang="da-DK" sz="1600" dirty="0"/>
          </a:p>
          <a:p>
            <a:pPr marL="0" indent="0">
              <a:buNone/>
            </a:pPr>
            <a:r>
              <a:rPr lang="da-DK" sz="1600" dirty="0"/>
              <a:t>6) Dilemma – hvor eleverne skal forholde sig til en række dilemmaer, der relaterer sig til lavbundsprojekter.</a:t>
            </a:r>
          </a:p>
          <a:p>
            <a:pPr marL="0" indent="0">
              <a:buNone/>
            </a:pPr>
            <a:endParaRPr lang="da-DK" sz="1600" dirty="0"/>
          </a:p>
          <a:p>
            <a:pPr marL="0" indent="0">
              <a:buNone/>
            </a:pPr>
            <a:r>
              <a:rPr lang="da-DK" sz="1600" dirty="0"/>
              <a:t>7) Forløbet sluttes af med en Quiz, som eleverne kan bruge til selvevaluering</a:t>
            </a:r>
          </a:p>
          <a:p>
            <a:pPr marL="0" indent="0">
              <a:buNone/>
            </a:pPr>
            <a:endParaRPr lang="da-DK" dirty="0"/>
          </a:p>
          <a:p>
            <a:pPr marL="0" indent="0">
              <a:buNone/>
            </a:pPr>
            <a:endParaRPr lang="da-DK" dirty="0"/>
          </a:p>
        </p:txBody>
      </p:sp>
      <p:pic>
        <p:nvPicPr>
          <p:cNvPr id="4" name="Billede 3">
            <a:extLst>
              <a:ext uri="{FF2B5EF4-FFF2-40B4-BE49-F238E27FC236}">
                <a16:creationId xmlns:a16="http://schemas.microsoft.com/office/drawing/2014/main" id="{7E1E86F5-256D-D585-6D6F-BA5DBDC882E4}"/>
              </a:ext>
            </a:extLst>
          </p:cNvPr>
          <p:cNvPicPr>
            <a:picLocks noChangeAspect="1"/>
          </p:cNvPicPr>
          <p:nvPr/>
        </p:nvPicPr>
        <p:blipFill>
          <a:blip r:embed="rId2">
            <a:alphaModFix amt="33000"/>
          </a:blip>
          <a:stretch>
            <a:fillRect/>
          </a:stretch>
        </p:blipFill>
        <p:spPr>
          <a:xfrm>
            <a:off x="9903880" y="571521"/>
            <a:ext cx="1756741" cy="1756741"/>
          </a:xfrm>
          <a:prstGeom prst="rect">
            <a:avLst/>
          </a:prstGeom>
        </p:spPr>
      </p:pic>
    </p:spTree>
    <p:extLst>
      <p:ext uri="{BB962C8B-B14F-4D97-AF65-F5344CB8AC3E}">
        <p14:creationId xmlns:p14="http://schemas.microsoft.com/office/powerpoint/2010/main" val="190833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A319A-18C3-6B28-FD12-E3AA0269D34A}"/>
              </a:ext>
            </a:extLst>
          </p:cNvPr>
          <p:cNvSpPr>
            <a:spLocks noGrp="1"/>
          </p:cNvSpPr>
          <p:nvPr>
            <p:ph type="title"/>
          </p:nvPr>
        </p:nvSpPr>
        <p:spPr/>
        <p:txBody>
          <a:bodyPr/>
          <a:lstStyle/>
          <a:p>
            <a:r>
              <a:rPr lang="da-DK" dirty="0"/>
              <a:t>Forslag til ekskursion</a:t>
            </a:r>
          </a:p>
        </p:txBody>
      </p:sp>
      <p:sp>
        <p:nvSpPr>
          <p:cNvPr id="3" name="Pladsholder til indhold 2">
            <a:extLst>
              <a:ext uri="{FF2B5EF4-FFF2-40B4-BE49-F238E27FC236}">
                <a16:creationId xmlns:a16="http://schemas.microsoft.com/office/drawing/2014/main" id="{7AE6C0BB-6E83-6BB4-E2D9-16FCB296A45F}"/>
              </a:ext>
            </a:extLst>
          </p:cNvPr>
          <p:cNvSpPr>
            <a:spLocks noGrp="1"/>
          </p:cNvSpPr>
          <p:nvPr>
            <p:ph idx="1"/>
          </p:nvPr>
        </p:nvSpPr>
        <p:spPr>
          <a:xfrm>
            <a:off x="529792" y="1653245"/>
            <a:ext cx="11104642" cy="4148139"/>
          </a:xfrm>
        </p:spPr>
        <p:txBody>
          <a:bodyPr/>
          <a:lstStyle/>
          <a:p>
            <a:pPr marL="0" indent="0">
              <a:buNone/>
            </a:pPr>
            <a:r>
              <a:rPr lang="da-DK" dirty="0"/>
              <a:t>Syddjurs Kommune har leveret viden til den spændende case om Karlby Enge. Hvis I eller jeres elever ønsker at arbejde videre med casen, så kan I finde meget mere materiale her: </a:t>
            </a:r>
            <a:r>
              <a:rPr lang="da-DK" sz="1800" dirty="0">
                <a:effectLst/>
                <a:latin typeface="Arial" panose="020B0604020202020204"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pPr marL="0" indent="0">
              <a:buNone/>
            </a:pPr>
            <a:r>
              <a:rPr lang="da-DK" sz="1800" u="sng" dirty="0">
                <a:solidFill>
                  <a:srgbClr val="0000FF"/>
                </a:solidFill>
                <a:effectLst/>
                <a:latin typeface="Calibri" panose="020F0502020204030204" pitchFamily="34" charset="0"/>
                <a:ea typeface="Calibri" panose="020F0502020204030204" pitchFamily="34" charset="0"/>
                <a:hlinkClick r:id="rId2"/>
              </a:rPr>
              <a:t>Syddjurs Åben Indsigt</a:t>
            </a:r>
            <a:endParaRPr lang="da-DK" sz="1800" dirty="0">
              <a:effectLst/>
              <a:latin typeface="Calibri" panose="020F0502020204030204" pitchFamily="34" charset="0"/>
              <a:ea typeface="Calibri" panose="020F0502020204030204" pitchFamily="34" charset="0"/>
            </a:endParaRPr>
          </a:p>
          <a:p>
            <a:pPr marL="0" indent="0">
              <a:buNone/>
            </a:pPr>
            <a:endParaRPr lang="da-DK" dirty="0"/>
          </a:p>
          <a:p>
            <a:pPr marL="0" indent="0">
              <a:buNone/>
            </a:pPr>
            <a:r>
              <a:rPr lang="da-DK" dirty="0"/>
              <a:t>Biolog Steen Ravn Christensen, som har været projektleder på Karlby Enge har tilbudt at landbrugsskoler kan komme på ekskursion til området, og han kommer gerne og fortæller om projektet on location. </a:t>
            </a:r>
          </a:p>
          <a:p>
            <a:pPr marL="0" indent="0">
              <a:buNone/>
            </a:pPr>
            <a:r>
              <a:rPr lang="da-DK" sz="1800" b="1" dirty="0">
                <a:solidFill>
                  <a:srgbClr val="122F56"/>
                </a:solidFill>
                <a:effectLst/>
                <a:latin typeface="Arial" panose="020B0604020202020204" pitchFamily="34" charset="0"/>
                <a:ea typeface="Calibri" panose="020F0502020204030204" pitchFamily="34" charset="0"/>
              </a:rPr>
              <a:t>	Steen Ravn Christensen</a:t>
            </a:r>
            <a:br>
              <a:rPr lang="da-DK" sz="1800" dirty="0">
                <a:effectLst/>
                <a:latin typeface="Calibri" panose="020F0502020204030204" pitchFamily="34" charset="0"/>
                <a:ea typeface="Calibri" panose="020F0502020204030204" pitchFamily="34" charset="0"/>
              </a:rPr>
            </a:br>
            <a:r>
              <a:rPr lang="da-DK" sz="1800" dirty="0">
                <a:effectLst/>
                <a:latin typeface="Calibri" panose="020F0502020204030204" pitchFamily="34" charset="0"/>
                <a:ea typeface="Calibri" panose="020F0502020204030204" pitchFamily="34" charset="0"/>
              </a:rPr>
              <a:t>	</a:t>
            </a:r>
            <a:r>
              <a:rPr lang="da-DK" sz="1800" dirty="0">
                <a:solidFill>
                  <a:srgbClr val="122F56"/>
                </a:solidFill>
                <a:effectLst/>
                <a:latin typeface="Arial" panose="020B0604020202020204" pitchFamily="34" charset="0"/>
                <a:ea typeface="Calibri" panose="020F0502020204030204" pitchFamily="34" charset="0"/>
              </a:rPr>
              <a:t>Biolog</a:t>
            </a:r>
            <a:br>
              <a:rPr lang="da-DK" sz="1800" dirty="0">
                <a:solidFill>
                  <a:srgbClr val="122F56"/>
                </a:solidFill>
                <a:effectLst/>
                <a:latin typeface="Arial" panose="020B0604020202020204" pitchFamily="34" charset="0"/>
                <a:ea typeface="Calibri" panose="020F0502020204030204" pitchFamily="34" charset="0"/>
              </a:rPr>
            </a:br>
            <a:r>
              <a:rPr lang="da-DK" sz="1800" dirty="0">
                <a:solidFill>
                  <a:srgbClr val="122F56"/>
                </a:solidFill>
                <a:effectLst/>
                <a:latin typeface="Arial" panose="020B0604020202020204" pitchFamily="34" charset="0"/>
                <a:ea typeface="Calibri" panose="020F0502020204030204" pitchFamily="34" charset="0"/>
              </a:rPr>
              <a:t>	Syddjurs Kommune, Miljø og Klima</a:t>
            </a:r>
            <a:br>
              <a:rPr lang="da-DK" sz="1800" dirty="0">
                <a:solidFill>
                  <a:srgbClr val="122F56"/>
                </a:solidFill>
                <a:effectLst/>
                <a:latin typeface="Arial" panose="020B0604020202020204" pitchFamily="34" charset="0"/>
                <a:ea typeface="Calibri" panose="020F0502020204030204" pitchFamily="34" charset="0"/>
              </a:rPr>
            </a:br>
            <a:r>
              <a:rPr lang="da-DK" sz="1800" dirty="0">
                <a:solidFill>
                  <a:srgbClr val="122F56"/>
                </a:solidFill>
                <a:effectLst/>
                <a:latin typeface="Arial" panose="020B0604020202020204" pitchFamily="34" charset="0"/>
                <a:ea typeface="Calibri" panose="020F0502020204030204" pitchFamily="34" charset="0"/>
              </a:rPr>
              <a:t>	</a:t>
            </a:r>
            <a:r>
              <a:rPr lang="da-DK" sz="1800" u="sng" dirty="0">
                <a:solidFill>
                  <a:srgbClr val="122F56"/>
                </a:solidFill>
                <a:effectLst/>
                <a:latin typeface="Arial" panose="020B0604020202020204" pitchFamily="34" charset="0"/>
                <a:ea typeface="Calibri" panose="020F0502020204030204" pitchFamily="34" charset="0"/>
                <a:hlinkClick r:id="rId3"/>
              </a:rPr>
              <a:t>src@syddjurs.dk</a:t>
            </a:r>
            <a:br>
              <a:rPr lang="da-DK" sz="1800" dirty="0">
                <a:solidFill>
                  <a:srgbClr val="122F56"/>
                </a:solidFill>
                <a:effectLst/>
                <a:latin typeface="Arial" panose="020B0604020202020204" pitchFamily="34" charset="0"/>
                <a:ea typeface="Calibri" panose="020F0502020204030204" pitchFamily="34" charset="0"/>
              </a:rPr>
            </a:br>
            <a:endParaRPr lang="da-DK" dirty="0"/>
          </a:p>
          <a:p>
            <a:pPr marL="0" indent="0">
              <a:buNone/>
            </a:pPr>
            <a:r>
              <a:rPr lang="da-DK" dirty="0"/>
              <a:t>I </a:t>
            </a:r>
          </a:p>
        </p:txBody>
      </p:sp>
    </p:spTree>
    <p:extLst>
      <p:ext uri="{BB962C8B-B14F-4D97-AF65-F5344CB8AC3E}">
        <p14:creationId xmlns:p14="http://schemas.microsoft.com/office/powerpoint/2010/main" val="348018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05F64-A0BA-AA0A-99D0-062611287C58}"/>
              </a:ext>
            </a:extLst>
          </p:cNvPr>
          <p:cNvSpPr>
            <a:spLocks noGrp="1"/>
          </p:cNvSpPr>
          <p:nvPr>
            <p:ph type="title"/>
          </p:nvPr>
        </p:nvSpPr>
        <p:spPr/>
        <p:txBody>
          <a:bodyPr/>
          <a:lstStyle/>
          <a:p>
            <a:r>
              <a:rPr lang="da-DK" dirty="0"/>
              <a:t>Til inspiration</a:t>
            </a:r>
          </a:p>
        </p:txBody>
      </p:sp>
      <p:sp>
        <p:nvSpPr>
          <p:cNvPr id="3" name="Pladsholder til indhold 2">
            <a:extLst>
              <a:ext uri="{FF2B5EF4-FFF2-40B4-BE49-F238E27FC236}">
                <a16:creationId xmlns:a16="http://schemas.microsoft.com/office/drawing/2014/main" id="{9A4FE266-55C9-B945-D539-26A20431CD59}"/>
              </a:ext>
            </a:extLst>
          </p:cNvPr>
          <p:cNvSpPr>
            <a:spLocks noGrp="1"/>
          </p:cNvSpPr>
          <p:nvPr>
            <p:ph idx="1"/>
          </p:nvPr>
        </p:nvSpPr>
        <p:spPr/>
        <p:txBody>
          <a:bodyPr/>
          <a:lstStyle/>
          <a:p>
            <a:pPr marL="0" indent="0">
              <a:buNone/>
            </a:pPr>
            <a:r>
              <a:rPr lang="da-DK" b="1" dirty="0"/>
              <a:t>Lav et tværfagligt forløb med lærere i samfundsfag eller kommunikation</a:t>
            </a:r>
          </a:p>
          <a:p>
            <a:pPr marL="0" indent="0">
              <a:buNone/>
            </a:pPr>
            <a:r>
              <a:rPr lang="da-DK" dirty="0"/>
              <a:t>Lavbundsjorder er et meget aktuelt og politisk emne. Derfor er det oplagt at inddrage artikler fra forskellige dagblade og analysere deres vinkel på indholdet. Eleverne skal både forholde sig til fakta og til følelser. </a:t>
            </a:r>
          </a:p>
          <a:p>
            <a:pPr marL="0" indent="0">
              <a:buNone/>
            </a:pPr>
            <a:endParaRPr lang="da-DK" dirty="0"/>
          </a:p>
          <a:p>
            <a:pPr marL="0" indent="0">
              <a:buNone/>
            </a:pPr>
            <a:r>
              <a:rPr lang="da-DK" dirty="0"/>
              <a:t>Fakta er f.eks. at det har taget tusinder af år, at opbygge humuslaget. </a:t>
            </a:r>
          </a:p>
          <a:p>
            <a:pPr marL="0" indent="0">
              <a:buNone/>
            </a:pPr>
            <a:r>
              <a:rPr lang="da-DK" dirty="0"/>
              <a:t>Fakta er, at en hektar lavbundsjord taget ud af drift (hvor vandstanden er hævet) kan spare klimaet for op til 20 tons CO</a:t>
            </a:r>
            <a:r>
              <a:rPr lang="da-DK" baseline="-25000" dirty="0"/>
              <a:t>2</a:t>
            </a:r>
            <a:r>
              <a:rPr lang="da-DK" dirty="0"/>
              <a:t> påvirkning om året. </a:t>
            </a:r>
          </a:p>
          <a:p>
            <a:pPr marL="0" indent="0">
              <a:buNone/>
            </a:pPr>
            <a:r>
              <a:rPr lang="da-DK" dirty="0"/>
              <a:t>Følelser kan være påvirket af usikkerheden om fremtid og manglende tillid til data.</a:t>
            </a:r>
          </a:p>
          <a:p>
            <a:pPr marL="0" indent="0">
              <a:buNone/>
            </a:pPr>
            <a:r>
              <a:rPr lang="da-DK" dirty="0"/>
              <a:t>Mange artikler blander fakta og følelser. </a:t>
            </a:r>
          </a:p>
          <a:p>
            <a:pPr marL="0" indent="0">
              <a:buNone/>
            </a:pPr>
            <a:endParaRPr lang="da-DK" dirty="0"/>
          </a:p>
        </p:txBody>
      </p:sp>
    </p:spTree>
    <p:extLst>
      <p:ext uri="{BB962C8B-B14F-4D97-AF65-F5344CB8AC3E}">
        <p14:creationId xmlns:p14="http://schemas.microsoft.com/office/powerpoint/2010/main" val="395098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05F64-A0BA-AA0A-99D0-062611287C58}"/>
              </a:ext>
            </a:extLst>
          </p:cNvPr>
          <p:cNvSpPr>
            <a:spLocks noGrp="1"/>
          </p:cNvSpPr>
          <p:nvPr>
            <p:ph type="title"/>
          </p:nvPr>
        </p:nvSpPr>
        <p:spPr/>
        <p:txBody>
          <a:bodyPr/>
          <a:lstStyle/>
          <a:p>
            <a:r>
              <a:rPr lang="da-DK" dirty="0"/>
              <a:t>Til inspiration</a:t>
            </a:r>
          </a:p>
        </p:txBody>
      </p:sp>
      <p:sp>
        <p:nvSpPr>
          <p:cNvPr id="3" name="Pladsholder til indhold 2">
            <a:extLst>
              <a:ext uri="{FF2B5EF4-FFF2-40B4-BE49-F238E27FC236}">
                <a16:creationId xmlns:a16="http://schemas.microsoft.com/office/drawing/2014/main" id="{9A4FE266-55C9-B945-D539-26A20431CD59}"/>
              </a:ext>
            </a:extLst>
          </p:cNvPr>
          <p:cNvSpPr>
            <a:spLocks noGrp="1"/>
          </p:cNvSpPr>
          <p:nvPr>
            <p:ph idx="1"/>
          </p:nvPr>
        </p:nvSpPr>
        <p:spPr/>
        <p:txBody>
          <a:bodyPr/>
          <a:lstStyle/>
          <a:p>
            <a:pPr marL="0" indent="0">
              <a:buNone/>
            </a:pPr>
            <a:r>
              <a:rPr lang="da-DK" b="1" dirty="0"/>
              <a:t>Dilemma-kort</a:t>
            </a:r>
            <a:r>
              <a:rPr lang="da-DK" dirty="0"/>
              <a:t> kan fungere i plenum eller i grupper, alt efter hvor svære dilemmaer eleverne udsættes for. Hvis ikke seancen er lærerstyret, så er det vigtigt, at der er en i gruppen, som får ordstyrer rollen ligesom i ”Mads &amp; monopolet” – så alle kommer til orde. </a:t>
            </a:r>
          </a:p>
          <a:p>
            <a:pPr marL="0" indent="0">
              <a:buNone/>
            </a:pPr>
            <a:endParaRPr lang="da-DK" dirty="0"/>
          </a:p>
          <a:p>
            <a:pPr marL="0" indent="0">
              <a:buNone/>
            </a:pPr>
            <a:r>
              <a:rPr lang="da-DK" b="1" dirty="0"/>
              <a:t>Virkemiddelkataloger</a:t>
            </a:r>
            <a:r>
              <a:rPr lang="da-DK" dirty="0"/>
              <a:t>, som ligger på SILO under faget ESG. I kataloget kan eleverne finde flere oplysninger om Lavbundsjorde og CO</a:t>
            </a:r>
            <a:r>
              <a:rPr lang="da-DK" baseline="-25000" dirty="0"/>
              <a:t>2 </a:t>
            </a:r>
            <a:r>
              <a:rPr lang="da-DK" dirty="0"/>
              <a:t>udledning. Lad eleverne gå på opdagelse og selv finde viden.</a:t>
            </a:r>
          </a:p>
          <a:p>
            <a:pPr marL="0" indent="0">
              <a:buNone/>
            </a:pPr>
            <a:endParaRPr lang="da-DK" baseline="-25000" dirty="0"/>
          </a:p>
          <a:p>
            <a:pPr marL="0" indent="0">
              <a:buNone/>
            </a:pPr>
            <a:r>
              <a:rPr lang="da-DK" b="1" baseline="-25000" dirty="0"/>
              <a:t>LINKS </a:t>
            </a:r>
            <a:r>
              <a:rPr lang="da-DK" baseline="-25000" dirty="0"/>
              <a:t>– på de kommende slides er der mere materiale, som du kan anvende i undervisningen. </a:t>
            </a:r>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62125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00F07C01-03D6-59DC-4B7C-313DC6A45E99}"/>
              </a:ext>
            </a:extLst>
          </p:cNvPr>
          <p:cNvPicPr>
            <a:picLocks noGrp="1" noChangeAspect="1"/>
          </p:cNvPicPr>
          <p:nvPr>
            <p:ph idx="1"/>
          </p:nvPr>
        </p:nvPicPr>
        <p:blipFill>
          <a:blip r:embed="rId2"/>
          <a:stretch>
            <a:fillRect/>
          </a:stretch>
        </p:blipFill>
        <p:spPr>
          <a:xfrm>
            <a:off x="431820" y="1600200"/>
            <a:ext cx="7296150" cy="3657600"/>
          </a:xfrm>
          <a:prstGeom prst="rect">
            <a:avLst/>
          </a:prstGeom>
        </p:spPr>
      </p:pic>
      <p:sp>
        <p:nvSpPr>
          <p:cNvPr id="5" name="Tekstfelt 4">
            <a:extLst>
              <a:ext uri="{FF2B5EF4-FFF2-40B4-BE49-F238E27FC236}">
                <a16:creationId xmlns:a16="http://schemas.microsoft.com/office/drawing/2014/main" id="{BF330CB9-6721-223E-D2C5-FD45D7CB8BA7}"/>
              </a:ext>
            </a:extLst>
          </p:cNvPr>
          <p:cNvSpPr txBox="1"/>
          <p:nvPr/>
        </p:nvSpPr>
        <p:spPr>
          <a:xfrm>
            <a:off x="8273143" y="4332514"/>
            <a:ext cx="3265714" cy="1077218"/>
          </a:xfrm>
          <a:prstGeom prst="rect">
            <a:avLst/>
          </a:prstGeom>
          <a:noFill/>
        </p:spPr>
        <p:txBody>
          <a:bodyPr wrap="square" lIns="0" tIns="0" rIns="0" bIns="0" rtlCol="0">
            <a:spAutoFit/>
          </a:bodyPr>
          <a:lstStyle/>
          <a:p>
            <a:r>
              <a:rPr lang="da-DK" sz="1400" b="1" dirty="0"/>
              <a:t>Kilde: </a:t>
            </a:r>
            <a:r>
              <a:rPr lang="da-DK" sz="1400" dirty="0"/>
              <a:t>Dyrkning af </a:t>
            </a:r>
            <a:r>
              <a:rPr lang="da-DK" sz="1400" dirty="0" err="1"/>
              <a:t>paludikulturer</a:t>
            </a:r>
            <a:r>
              <a:rPr lang="da-DK" sz="1400" dirty="0"/>
              <a:t>, side 7</a:t>
            </a:r>
          </a:p>
          <a:p>
            <a:endParaRPr lang="da-DK" sz="1400" dirty="0"/>
          </a:p>
          <a:p>
            <a:r>
              <a:rPr lang="da-DK" sz="1400" dirty="0"/>
              <a:t> </a:t>
            </a:r>
            <a:r>
              <a:rPr lang="da-DK" sz="1400" b="1" dirty="0"/>
              <a:t>Link</a:t>
            </a:r>
            <a:r>
              <a:rPr lang="da-DK" sz="1400" dirty="0"/>
              <a:t> til rapporten her: </a:t>
            </a:r>
          </a:p>
          <a:p>
            <a:r>
              <a:rPr lang="da-DK" sz="1400" dirty="0">
                <a:hlinkClick r:id="rId3"/>
              </a:rPr>
              <a:t>Dyrkning af </a:t>
            </a:r>
            <a:r>
              <a:rPr lang="da-DK" sz="1400" dirty="0" err="1">
                <a:hlinkClick r:id="rId3"/>
              </a:rPr>
              <a:t>paludikulturer</a:t>
            </a:r>
            <a:r>
              <a:rPr lang="da-DK" sz="1400" dirty="0">
                <a:hlinkClick r:id="rId3"/>
              </a:rPr>
              <a:t> (landbrugsinfo.dk)</a:t>
            </a:r>
            <a:endParaRPr lang="da-DK" sz="1400" dirty="0"/>
          </a:p>
        </p:txBody>
      </p:sp>
    </p:spTree>
    <p:extLst>
      <p:ext uri="{BB962C8B-B14F-4D97-AF65-F5344CB8AC3E}">
        <p14:creationId xmlns:p14="http://schemas.microsoft.com/office/powerpoint/2010/main" val="159750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CE564-C4F2-E321-09B7-08FEB014C666}"/>
              </a:ext>
            </a:extLst>
          </p:cNvPr>
          <p:cNvSpPr>
            <a:spLocks noGrp="1"/>
          </p:cNvSpPr>
          <p:nvPr>
            <p:ph type="title"/>
          </p:nvPr>
        </p:nvSpPr>
        <p:spPr/>
        <p:txBody>
          <a:bodyPr/>
          <a:lstStyle/>
          <a:p>
            <a:r>
              <a:rPr lang="da-DK" dirty="0"/>
              <a:t>Profil af tørvejord</a:t>
            </a:r>
          </a:p>
        </p:txBody>
      </p:sp>
      <p:pic>
        <p:nvPicPr>
          <p:cNvPr id="4" name="Pladsholder til indhold 3">
            <a:extLst>
              <a:ext uri="{FF2B5EF4-FFF2-40B4-BE49-F238E27FC236}">
                <a16:creationId xmlns:a16="http://schemas.microsoft.com/office/drawing/2014/main" id="{F43C2F3F-F088-9650-6322-BCBB3ABCC204}"/>
              </a:ext>
            </a:extLst>
          </p:cNvPr>
          <p:cNvPicPr>
            <a:picLocks noGrp="1" noRot="1" noChangeAspect="1" noMove="1" noResize="1" noEditPoints="1" noAdjustHandles="1" noChangeArrowheads="1" noChangeShapeType="1" noCrop="1"/>
          </p:cNvPicPr>
          <p:nvPr>
            <p:ph idx="1"/>
          </p:nvPr>
        </p:nvPicPr>
        <p:blipFill>
          <a:blip r:embed="rId2" cstate="screen">
            <a:extLst>
              <a:ext uri="{28A0092B-C50C-407E-A947-70E740481C1C}">
                <a14:useLocalDpi xmlns:a14="http://schemas.microsoft.com/office/drawing/2010/main"/>
              </a:ext>
            </a:extLst>
          </a:blip>
          <a:stretch>
            <a:fillRect/>
          </a:stretch>
        </p:blipFill>
        <p:spPr>
          <a:xfrm>
            <a:off x="529792" y="1626161"/>
            <a:ext cx="6238798" cy="4148137"/>
          </a:xfrm>
          <a:prstGeom prst="rect">
            <a:avLst/>
          </a:prstGeom>
        </p:spPr>
      </p:pic>
      <p:sp>
        <p:nvSpPr>
          <p:cNvPr id="5" name="Tekstfelt 4">
            <a:extLst>
              <a:ext uri="{FF2B5EF4-FFF2-40B4-BE49-F238E27FC236}">
                <a16:creationId xmlns:a16="http://schemas.microsoft.com/office/drawing/2014/main" id="{31F02A5F-5F5C-EAE3-041F-61DFD7432CF7}"/>
              </a:ext>
            </a:extLst>
          </p:cNvPr>
          <p:cNvSpPr txBox="1"/>
          <p:nvPr/>
        </p:nvSpPr>
        <p:spPr>
          <a:xfrm>
            <a:off x="7032171" y="4278086"/>
            <a:ext cx="4628450" cy="1938992"/>
          </a:xfrm>
          <a:prstGeom prst="rect">
            <a:avLst/>
          </a:prstGeom>
          <a:noFill/>
        </p:spPr>
        <p:txBody>
          <a:bodyPr wrap="square" lIns="0" tIns="0" rIns="0" bIns="0" rtlCol="0">
            <a:spAutoFit/>
          </a:bodyPr>
          <a:lstStyle/>
          <a:p>
            <a:r>
              <a:rPr lang="da-DK" sz="1400" dirty="0"/>
              <a:t>Dette foto indgår i filmen, ”Derfor er udtagning af lavbundsjord så vigtigt” med Martin Carlsen. Filmen er produceret til dette digitale undervisningsforløb om lavbundsjorder. </a:t>
            </a:r>
          </a:p>
          <a:p>
            <a:endParaRPr lang="da-DK" sz="1400" dirty="0"/>
          </a:p>
          <a:p>
            <a:r>
              <a:rPr lang="da-DK" sz="1400" dirty="0"/>
              <a:t>Foto er venligst udlånt af Frank Bondgaard, specialkonsulent, Planter &amp; Miljø, SEGES Innovation</a:t>
            </a:r>
          </a:p>
          <a:p>
            <a:endParaRPr lang="da-DK" sz="1400" dirty="0"/>
          </a:p>
          <a:p>
            <a:endParaRPr lang="da-DK" sz="1400" dirty="0" err="1"/>
          </a:p>
        </p:txBody>
      </p:sp>
    </p:spTree>
    <p:extLst>
      <p:ext uri="{BB962C8B-B14F-4D97-AF65-F5344CB8AC3E}">
        <p14:creationId xmlns:p14="http://schemas.microsoft.com/office/powerpoint/2010/main" val="317838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D1B4E13-27FD-3CF1-7BD1-F5D6CE71A649}"/>
              </a:ext>
            </a:extLst>
          </p:cNvPr>
          <p:cNvSpPr>
            <a:spLocks noGrp="1"/>
          </p:cNvSpPr>
          <p:nvPr>
            <p:ph type="title"/>
          </p:nvPr>
        </p:nvSpPr>
        <p:spPr/>
        <p:txBody>
          <a:bodyPr/>
          <a:lstStyle/>
          <a:p>
            <a:r>
              <a:rPr lang="da-DK" dirty="0"/>
              <a:t>Link til brochuren ”Fakta og gode råd</a:t>
            </a:r>
            <a:br>
              <a:rPr lang="da-DK" dirty="0"/>
            </a:br>
            <a:r>
              <a:rPr lang="da-DK" dirty="0"/>
              <a:t>Udtagning af landbrugsjorder</a:t>
            </a:r>
          </a:p>
        </p:txBody>
      </p:sp>
      <p:pic>
        <p:nvPicPr>
          <p:cNvPr id="4" name="Pladsholder til indhold 3">
            <a:extLst>
              <a:ext uri="{FF2B5EF4-FFF2-40B4-BE49-F238E27FC236}">
                <a16:creationId xmlns:a16="http://schemas.microsoft.com/office/drawing/2014/main" id="{FC28C8BA-7387-1914-90EF-6BF32D467D09}"/>
              </a:ext>
            </a:extLst>
          </p:cNvPr>
          <p:cNvPicPr>
            <a:picLocks noGrp="1" noChangeAspect="1"/>
          </p:cNvPicPr>
          <p:nvPr>
            <p:ph idx="1"/>
          </p:nvPr>
        </p:nvPicPr>
        <p:blipFill>
          <a:blip r:embed="rId2"/>
          <a:stretch>
            <a:fillRect/>
          </a:stretch>
        </p:blipFill>
        <p:spPr>
          <a:xfrm>
            <a:off x="6008598" y="1995488"/>
            <a:ext cx="4745217" cy="4148137"/>
          </a:xfrm>
          <a:prstGeom prst="rect">
            <a:avLst/>
          </a:prstGeom>
          <a:noFill/>
          <a:effectLst>
            <a:outerShdw blurRad="63500" sx="102000" sy="102000" algn="ctr" rotWithShape="0">
              <a:prstClr val="black">
                <a:alpha val="40000"/>
              </a:prstClr>
            </a:outerShdw>
          </a:effectLst>
        </p:spPr>
      </p:pic>
      <p:sp>
        <p:nvSpPr>
          <p:cNvPr id="6" name="Tekstfelt 5">
            <a:extLst>
              <a:ext uri="{FF2B5EF4-FFF2-40B4-BE49-F238E27FC236}">
                <a16:creationId xmlns:a16="http://schemas.microsoft.com/office/drawing/2014/main" id="{6F9748A0-E007-7393-E217-F54C643AAD83}"/>
              </a:ext>
            </a:extLst>
          </p:cNvPr>
          <p:cNvSpPr txBox="1"/>
          <p:nvPr/>
        </p:nvSpPr>
        <p:spPr>
          <a:xfrm>
            <a:off x="762000" y="2220686"/>
            <a:ext cx="5061857" cy="2154436"/>
          </a:xfrm>
          <a:prstGeom prst="rect">
            <a:avLst/>
          </a:prstGeom>
          <a:noFill/>
        </p:spPr>
        <p:txBody>
          <a:bodyPr wrap="square" lIns="0" tIns="0" rIns="0" bIns="0" rtlCol="0">
            <a:spAutoFit/>
          </a:bodyPr>
          <a:lstStyle/>
          <a:p>
            <a:r>
              <a:rPr lang="da-DK" sz="1400" dirty="0"/>
              <a:t>I brochuren er er fokus på kvælstof- og fosfor vådområder, Lavbundsprojekter samt projekter med Klima-Lavbund. </a:t>
            </a:r>
          </a:p>
          <a:p>
            <a:endParaRPr lang="da-DK" sz="1400" dirty="0"/>
          </a:p>
          <a:p>
            <a:r>
              <a:rPr lang="da-DK" sz="1400" dirty="0"/>
              <a:t>Overvej om brochuren skal anvendes i undervisningen og del link med eleverne. </a:t>
            </a:r>
          </a:p>
          <a:p>
            <a:endParaRPr lang="da-DK" sz="1400" dirty="0"/>
          </a:p>
          <a:p>
            <a:endParaRPr lang="da-DK" sz="1400" dirty="0"/>
          </a:p>
          <a:p>
            <a:r>
              <a:rPr lang="da-DK" sz="1400" dirty="0">
                <a:hlinkClick r:id="rId3"/>
              </a:rPr>
              <a:t>Fakta og gode råd om udtagning af landbrugsjorder (landbrugsinfo.dk)</a:t>
            </a:r>
            <a:endParaRPr lang="da-DK" sz="1400" dirty="0"/>
          </a:p>
          <a:p>
            <a:endParaRPr lang="da-DK" sz="1400" dirty="0"/>
          </a:p>
        </p:txBody>
      </p:sp>
    </p:spTree>
    <p:extLst>
      <p:ext uri="{BB962C8B-B14F-4D97-AF65-F5344CB8AC3E}">
        <p14:creationId xmlns:p14="http://schemas.microsoft.com/office/powerpoint/2010/main" val="3752978022"/>
      </p:ext>
    </p:extLst>
  </p:cSld>
  <p:clrMapOvr>
    <a:masterClrMapping/>
  </p:clrMapOvr>
</p:sld>
</file>

<file path=ppt/theme/theme1.xml><?xml version="1.0" encoding="utf-8"?>
<a:theme xmlns:a="http://schemas.openxmlformats.org/drawingml/2006/main" name="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2.xml><?xml version="1.0" encoding="utf-8"?>
<a:theme xmlns:a="http://schemas.openxmlformats.org/drawingml/2006/main" name="3_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3.xml><?xml version="1.0" encoding="utf-8"?>
<a:theme xmlns:a="http://schemas.openxmlformats.org/drawingml/2006/main" name="2_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4.xml><?xml version="1.0" encoding="utf-8"?>
<a:theme xmlns:a="http://schemas.openxmlformats.org/drawingml/2006/main" name="1_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5.xml><?xml version="1.0" encoding="utf-8"?>
<a:theme xmlns:a="http://schemas.openxmlformats.org/drawingml/2006/main" name="Office Theme">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1156</Words>
  <Application>Microsoft Office PowerPoint</Application>
  <PresentationFormat>Brugerdefineret</PresentationFormat>
  <Paragraphs>99</Paragraphs>
  <Slides>12</Slides>
  <Notes>0</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12</vt:i4>
      </vt:variant>
    </vt:vector>
  </HeadingPairs>
  <TitlesOfParts>
    <vt:vector size="20" baseType="lpstr">
      <vt:lpstr>Arial</vt:lpstr>
      <vt:lpstr>Arial Narrow</vt:lpstr>
      <vt:lpstr>Calibri</vt:lpstr>
      <vt:lpstr>Oxygen</vt:lpstr>
      <vt:lpstr>SEGES Innovation</vt:lpstr>
      <vt:lpstr>3_SEGES Innovation</vt:lpstr>
      <vt:lpstr>2_SEGES Innovation</vt:lpstr>
      <vt:lpstr>1_SEGES Innovation</vt:lpstr>
      <vt:lpstr>Lærervejledning Digitalt undervisningsforløb om lavbundsjord</vt:lpstr>
      <vt:lpstr>Bekendtgørelsen for Landbrugsuddannelsen </vt:lpstr>
      <vt:lpstr>Et overblik over forløbet</vt:lpstr>
      <vt:lpstr>Forslag til ekskursion</vt:lpstr>
      <vt:lpstr>Til inspiration</vt:lpstr>
      <vt:lpstr>Til inspiration</vt:lpstr>
      <vt:lpstr>PowerPoint-præsentation</vt:lpstr>
      <vt:lpstr>Profil af tørvejord</vt:lpstr>
      <vt:lpstr>Link til brochuren ”Fakta og gode råd Udtagning af landbrugsjorder</vt:lpstr>
      <vt:lpstr>Linksamling vedr. lavbundsjorde</vt:lpstr>
      <vt:lpstr>At forholde sig til bæredytighed</vt:lpstr>
      <vt:lpstr>PowerPoint-præsentation</vt:lpstr>
    </vt:vector>
  </TitlesOfParts>
  <Company>SEGES Innovation - Marketing &amp; Fagkommunikation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til PowerPoint-skabelonen</dc:title>
  <dc:creator>Lene Overgaard Bruun</dc:creator>
  <cp:lastModifiedBy>Max Jørgensen</cp:lastModifiedBy>
  <cp:revision>31</cp:revision>
  <cp:lastPrinted>2023-11-29T11:28:05Z</cp:lastPrinted>
  <dcterms:created xsi:type="dcterms:W3CDTF">2023-11-29T11:15:26Z</dcterms:created>
  <dcterms:modified xsi:type="dcterms:W3CDTF">2023-12-19T10:05:59Z</dcterms:modified>
</cp:coreProperties>
</file>