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BFD6893-D21E-42C9-9ABE-CE30ECB38CF4}">
  <a:tblStyle styleId="{CBFD6893-D21E-42C9-9ABE-CE30ECB38CF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fe96510406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fe9651040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fe96510406_0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fe96510406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fe96510406_0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fe96510406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fe96510406_0_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fe96510406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fe96510406_0_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fe96510406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fe96510406_0_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fe96510406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868ec21e7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868ec21e7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0f42875aa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0f42875aa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fe96510406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fe96510406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fe96510406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fe96510406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fe96510406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fe96510406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fe96510406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fe96510406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fe96510406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fe96510406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-24750" y="-18725"/>
            <a:ext cx="9193516" cy="51809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2002375" y="2248500"/>
            <a:ext cx="5139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 u="sng">
                <a:solidFill>
                  <a:srgbClr val="485727"/>
                </a:solidFill>
                <a:latin typeface="Fira Sans"/>
                <a:ea typeface="Fira Sans"/>
                <a:cs typeface="Fira Sans"/>
                <a:sym typeface="Fira Sans"/>
              </a:rPr>
              <a:t>SKRIV GRUPPENS NAVN HER:</a:t>
            </a:r>
            <a:endParaRPr b="1" sz="3000" u="sng">
              <a:solidFill>
                <a:srgbClr val="485727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9817" y="234900"/>
            <a:ext cx="1344400" cy="127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2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-24750" y="-18725"/>
            <a:ext cx="9193516" cy="518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6200" y="-18725"/>
            <a:ext cx="9244949" cy="663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2"/>
          <p:cNvSpPr txBox="1"/>
          <p:nvPr/>
        </p:nvSpPr>
        <p:spPr>
          <a:xfrm>
            <a:off x="723875" y="74400"/>
            <a:ext cx="42888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2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OPGAVE 7: BUDGET</a:t>
            </a:r>
            <a:endParaRPr sz="1900">
              <a:solidFill>
                <a:schemeClr val="lt2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61" name="Google Shape;161;p22"/>
          <p:cNvSpPr txBox="1"/>
          <p:nvPr/>
        </p:nvSpPr>
        <p:spPr>
          <a:xfrm>
            <a:off x="3337275" y="695875"/>
            <a:ext cx="2418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485727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62" name="Google Shape;16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79926" y="311101"/>
            <a:ext cx="974350" cy="9218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3" name="Google Shape;163;p22"/>
          <p:cNvGraphicFramePr/>
          <p:nvPr/>
        </p:nvGraphicFramePr>
        <p:xfrm>
          <a:off x="952500" y="125960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{CBFD6893-D21E-42C9-9ABE-CE30ECB38CF4}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85727"/>
                          </a:solidFill>
                          <a:latin typeface="Fira Code"/>
                          <a:ea typeface="Fira Code"/>
                          <a:cs typeface="Fira Code"/>
                          <a:sym typeface="Fira Code"/>
                        </a:rPr>
                        <a:t>Udgifter:</a:t>
                      </a:r>
                      <a:endParaRPr>
                        <a:solidFill>
                          <a:srgbClr val="485727"/>
                        </a:solidFill>
                        <a:latin typeface="Fira Code"/>
                        <a:ea typeface="Fira Code"/>
                        <a:cs typeface="Fira Code"/>
                        <a:sym typeface="Fira Cod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85727"/>
                        </a:solidFill>
                        <a:latin typeface="Fira Code"/>
                        <a:ea typeface="Fira Code"/>
                        <a:cs typeface="Fira Code"/>
                        <a:sym typeface="Fira Cod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85727"/>
                          </a:solidFill>
                          <a:latin typeface="Fira Code"/>
                          <a:ea typeface="Fira Code"/>
                          <a:cs typeface="Fira Code"/>
                          <a:sym typeface="Fira Code"/>
                        </a:rPr>
                        <a:t>Indtægter: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64" name="Google Shape;164;p22"/>
          <p:cNvSpPr txBox="1"/>
          <p:nvPr/>
        </p:nvSpPr>
        <p:spPr>
          <a:xfrm>
            <a:off x="2966775" y="4648175"/>
            <a:ext cx="3678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485727"/>
                </a:solidFill>
                <a:latin typeface="Fira Sans"/>
                <a:ea typeface="Fira Sans"/>
                <a:cs typeface="Fira Sans"/>
                <a:sym typeface="Fira Sans"/>
              </a:rPr>
              <a:t>I</a:t>
            </a:r>
            <a:r>
              <a:rPr b="1" lang="en" sz="1000">
                <a:solidFill>
                  <a:srgbClr val="485727"/>
                </a:solidFill>
                <a:latin typeface="Fira Sans"/>
                <a:ea typeface="Fira Sans"/>
                <a:cs typeface="Fira Sans"/>
                <a:sym typeface="Fira Sans"/>
              </a:rPr>
              <a:t>ndsæt evt. jeres egen tabel/excelark fra menuen “Indsæt”</a:t>
            </a:r>
            <a:endParaRPr b="1" sz="600">
              <a:solidFill>
                <a:srgbClr val="485727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3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-24750" y="-18725"/>
            <a:ext cx="9193516" cy="518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6200" y="-18725"/>
            <a:ext cx="9244949" cy="663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3"/>
          <p:cNvSpPr txBox="1"/>
          <p:nvPr/>
        </p:nvSpPr>
        <p:spPr>
          <a:xfrm>
            <a:off x="723875" y="74400"/>
            <a:ext cx="42888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EEEEEE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OPGAVE 8: </a:t>
            </a:r>
            <a:r>
              <a:rPr lang="en" sz="1900">
                <a:solidFill>
                  <a:schemeClr val="lt2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PRØV IDEEN AF!</a:t>
            </a:r>
            <a:endParaRPr sz="1900">
              <a:solidFill>
                <a:srgbClr val="EEEEEE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72" name="Google Shape;172;p23"/>
          <p:cNvSpPr txBox="1"/>
          <p:nvPr/>
        </p:nvSpPr>
        <p:spPr>
          <a:xfrm>
            <a:off x="2391750" y="1139425"/>
            <a:ext cx="4360500" cy="18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485727"/>
                </a:solidFill>
                <a:latin typeface="Fira Sans"/>
                <a:ea typeface="Fira Sans"/>
                <a:cs typeface="Fira Sans"/>
                <a:sym typeface="Fira Sans"/>
              </a:rPr>
              <a:t>Liste over ideer, som kan afprøves:</a:t>
            </a:r>
            <a:endParaRPr b="1" sz="1700">
              <a:solidFill>
                <a:srgbClr val="485727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 u="sng">
                <a:solidFill>
                  <a:srgbClr val="485727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b="1" sz="1700" u="sng">
              <a:solidFill>
                <a:srgbClr val="485727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85727"/>
              </a:buClr>
              <a:buSzPts val="1300"/>
              <a:buFont typeface="Fira Sans"/>
              <a:buAutoNum type="arabicPeriod"/>
            </a:pPr>
            <a:r>
              <a:rPr b="1" lang="en" sz="1300">
                <a:solidFill>
                  <a:srgbClr val="485727"/>
                </a:solidFill>
                <a:latin typeface="Fira Sans"/>
                <a:ea typeface="Fira Sans"/>
                <a:cs typeface="Fira Sans"/>
                <a:sym typeface="Fira Sans"/>
              </a:rPr>
              <a:t>… </a:t>
            </a:r>
            <a:endParaRPr b="1" sz="1300">
              <a:solidFill>
                <a:srgbClr val="485727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85727"/>
              </a:buClr>
              <a:buSzPts val="1300"/>
              <a:buFont typeface="Fira Sans"/>
              <a:buAutoNum type="arabicPeriod"/>
            </a:pPr>
            <a:r>
              <a:rPr b="1" lang="en" sz="1300">
                <a:solidFill>
                  <a:srgbClr val="485727"/>
                </a:solidFill>
                <a:latin typeface="Fira Sans"/>
                <a:ea typeface="Fira Sans"/>
                <a:cs typeface="Fira Sans"/>
                <a:sym typeface="Fira Sans"/>
              </a:rPr>
              <a:t>… </a:t>
            </a:r>
            <a:endParaRPr b="1" sz="1300">
              <a:solidFill>
                <a:srgbClr val="485727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85727"/>
              </a:buClr>
              <a:buSzPts val="1300"/>
              <a:buFont typeface="Fira Sans"/>
              <a:buAutoNum type="arabicPeriod"/>
            </a:pPr>
            <a:r>
              <a:rPr b="1" lang="en" sz="1300">
                <a:solidFill>
                  <a:srgbClr val="485727"/>
                </a:solidFill>
                <a:latin typeface="Fira Sans"/>
                <a:ea typeface="Fira Sans"/>
                <a:cs typeface="Fira Sans"/>
                <a:sym typeface="Fira Sans"/>
              </a:rPr>
              <a:t>… </a:t>
            </a:r>
            <a:br>
              <a:rPr b="1" lang="en" sz="1300">
                <a:solidFill>
                  <a:srgbClr val="485727"/>
                </a:solidFill>
                <a:latin typeface="Fira Sans"/>
                <a:ea typeface="Fira Sans"/>
                <a:cs typeface="Fira Sans"/>
                <a:sym typeface="Fira Sans"/>
              </a:rPr>
            </a:br>
            <a:endParaRPr b="1" sz="1300" u="sng">
              <a:solidFill>
                <a:srgbClr val="485727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73" name="Google Shape;17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79926" y="311101"/>
            <a:ext cx="974350" cy="92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4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-24750" y="-18725"/>
            <a:ext cx="9193516" cy="518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6200" y="-18725"/>
            <a:ext cx="9244949" cy="663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4"/>
          <p:cNvSpPr txBox="1"/>
          <p:nvPr/>
        </p:nvSpPr>
        <p:spPr>
          <a:xfrm>
            <a:off x="723875" y="74400"/>
            <a:ext cx="42888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EEEEEE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OPGAVE 9: MARKEDSFØRING</a:t>
            </a:r>
            <a:endParaRPr sz="1900">
              <a:solidFill>
                <a:srgbClr val="EEEEEE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81" name="Google Shape;181;p24"/>
          <p:cNvSpPr txBox="1"/>
          <p:nvPr/>
        </p:nvSpPr>
        <p:spPr>
          <a:xfrm>
            <a:off x="3879800" y="1139425"/>
            <a:ext cx="1695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485727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82" name="Google Shape;182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79926" y="311101"/>
            <a:ext cx="974350" cy="92185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4"/>
          <p:cNvSpPr txBox="1"/>
          <p:nvPr/>
        </p:nvSpPr>
        <p:spPr>
          <a:xfrm>
            <a:off x="2452200" y="1661325"/>
            <a:ext cx="36666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26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Skriv slogan her…</a:t>
            </a:r>
            <a:endParaRPr i="1" sz="2600">
              <a:solidFill>
                <a:schemeClr val="dk1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600">
              <a:solidFill>
                <a:srgbClr val="B6D7A8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5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-24750" y="-18725"/>
            <a:ext cx="9193516" cy="518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6200" y="-18725"/>
            <a:ext cx="9244949" cy="663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5"/>
          <p:cNvSpPr txBox="1"/>
          <p:nvPr/>
        </p:nvSpPr>
        <p:spPr>
          <a:xfrm>
            <a:off x="723875" y="74400"/>
            <a:ext cx="42888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EEEEEE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OPGAVE 9: MARKEDSFØRING</a:t>
            </a:r>
            <a:endParaRPr sz="1900">
              <a:solidFill>
                <a:srgbClr val="EEEEEE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91" name="Google Shape;191;p25"/>
          <p:cNvSpPr txBox="1"/>
          <p:nvPr/>
        </p:nvSpPr>
        <p:spPr>
          <a:xfrm>
            <a:off x="3325950" y="951425"/>
            <a:ext cx="2307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485727"/>
                </a:solidFill>
                <a:latin typeface="Fira Sans"/>
                <a:ea typeface="Fira Sans"/>
                <a:cs typeface="Fira Sans"/>
                <a:sym typeface="Fira Sans"/>
              </a:rPr>
              <a:t>Markedsføringsvideo</a:t>
            </a:r>
            <a:endParaRPr b="1" sz="1300">
              <a:solidFill>
                <a:srgbClr val="485727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92" name="Google Shape;192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79926" y="311101"/>
            <a:ext cx="974350" cy="92185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5"/>
          <p:cNvSpPr/>
          <p:nvPr/>
        </p:nvSpPr>
        <p:spPr>
          <a:xfrm>
            <a:off x="1774813" y="1447000"/>
            <a:ext cx="5594400" cy="31467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5"/>
          <p:cNvSpPr txBox="1"/>
          <p:nvPr/>
        </p:nvSpPr>
        <p:spPr>
          <a:xfrm>
            <a:off x="1750775" y="4642875"/>
            <a:ext cx="2307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485727"/>
                </a:solidFill>
                <a:latin typeface="Fira Sans"/>
                <a:ea typeface="Fira Sans"/>
                <a:cs typeface="Fira Sans"/>
                <a:sym typeface="Fira Sans"/>
              </a:rPr>
              <a:t>Indsæt eller afspil jeres video her.</a:t>
            </a:r>
            <a:endParaRPr b="1" sz="600">
              <a:solidFill>
                <a:srgbClr val="485727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6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-24750" y="-18725"/>
            <a:ext cx="9193516" cy="518095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6"/>
          <p:cNvSpPr txBox="1"/>
          <p:nvPr/>
        </p:nvSpPr>
        <p:spPr>
          <a:xfrm>
            <a:off x="2194500" y="2248500"/>
            <a:ext cx="4755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485727"/>
                </a:solidFill>
                <a:latin typeface="Fira Sans"/>
                <a:ea typeface="Fira Sans"/>
                <a:cs typeface="Fira Sans"/>
                <a:sym typeface="Fira Sans"/>
              </a:rPr>
              <a:t>TAK!</a:t>
            </a:r>
            <a:endParaRPr b="1" sz="3000">
              <a:solidFill>
                <a:srgbClr val="485727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201" name="Google Shape;20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9817" y="234900"/>
            <a:ext cx="1344400" cy="127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-24750" y="-18725"/>
            <a:ext cx="9193516" cy="518095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1578475" y="338050"/>
            <a:ext cx="5917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 u="sng">
                <a:solidFill>
                  <a:srgbClr val="485727"/>
                </a:solidFill>
                <a:latin typeface="Fira Sans"/>
                <a:ea typeface="Fira Sans"/>
                <a:cs typeface="Fira Sans"/>
                <a:sym typeface="Fira Sans"/>
              </a:rPr>
              <a:t>VORES PRODUKT/SERVICE: </a:t>
            </a:r>
            <a:endParaRPr b="1" sz="3000" u="sng">
              <a:solidFill>
                <a:srgbClr val="485727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05097" y="262700"/>
            <a:ext cx="842550" cy="7971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938750" y="1335100"/>
            <a:ext cx="6966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700">
                <a:latin typeface="Fira Sans Light"/>
                <a:ea typeface="Fira Sans Light"/>
                <a:cs typeface="Fira Sans Light"/>
                <a:sym typeface="Fira Sans Light"/>
              </a:rPr>
              <a:t>Skriv her…</a:t>
            </a:r>
            <a:endParaRPr i="1" sz="1700"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-24750" y="-18725"/>
            <a:ext cx="9193516" cy="518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6200" y="-18725"/>
            <a:ext cx="9244949" cy="66325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723875" y="74400"/>
            <a:ext cx="42888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EEEEEE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OPGAVE 1: PROBLEMET</a:t>
            </a:r>
            <a:endParaRPr sz="1900">
              <a:solidFill>
                <a:srgbClr val="EEEEEE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2391750" y="1139425"/>
            <a:ext cx="4360500" cy="18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485727"/>
                </a:solidFill>
                <a:latin typeface="Fira Sans"/>
                <a:ea typeface="Fira Sans"/>
                <a:cs typeface="Fira Sans"/>
                <a:sym typeface="Fira Sans"/>
              </a:rPr>
              <a:t>Liste med kundens top 3 udfordringer</a:t>
            </a:r>
            <a:r>
              <a:rPr b="1" lang="en" sz="1700">
                <a:solidFill>
                  <a:srgbClr val="485727"/>
                </a:solidFill>
                <a:latin typeface="Fira Sans"/>
                <a:ea typeface="Fira Sans"/>
                <a:cs typeface="Fira Sans"/>
                <a:sym typeface="Fira Sans"/>
              </a:rPr>
              <a:t>:</a:t>
            </a:r>
            <a:endParaRPr b="1" sz="1700">
              <a:solidFill>
                <a:srgbClr val="485727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 u="sng">
                <a:solidFill>
                  <a:srgbClr val="485727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b="1" sz="1700" u="sng">
              <a:solidFill>
                <a:srgbClr val="485727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85727"/>
              </a:buClr>
              <a:buSzPts val="1300"/>
              <a:buFont typeface="Fira Sans"/>
              <a:buAutoNum type="arabicPeriod"/>
            </a:pPr>
            <a:r>
              <a:rPr b="1" lang="en" sz="1300">
                <a:solidFill>
                  <a:srgbClr val="485727"/>
                </a:solidFill>
                <a:latin typeface="Fira Sans"/>
                <a:ea typeface="Fira Sans"/>
                <a:cs typeface="Fira Sans"/>
                <a:sym typeface="Fira Sans"/>
              </a:rPr>
              <a:t>… </a:t>
            </a:r>
            <a:endParaRPr b="1" sz="1300">
              <a:solidFill>
                <a:srgbClr val="485727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85727"/>
              </a:buClr>
              <a:buSzPts val="1300"/>
              <a:buFont typeface="Fira Sans"/>
              <a:buAutoNum type="arabicPeriod"/>
            </a:pPr>
            <a:r>
              <a:rPr b="1" lang="en" sz="1300">
                <a:solidFill>
                  <a:srgbClr val="485727"/>
                </a:solidFill>
                <a:latin typeface="Fira Sans"/>
                <a:ea typeface="Fira Sans"/>
                <a:cs typeface="Fira Sans"/>
                <a:sym typeface="Fira Sans"/>
              </a:rPr>
              <a:t>… </a:t>
            </a:r>
            <a:endParaRPr b="1" sz="1300">
              <a:solidFill>
                <a:srgbClr val="485727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85727"/>
              </a:buClr>
              <a:buSzPts val="1300"/>
              <a:buFont typeface="Fira Sans"/>
              <a:buAutoNum type="arabicPeriod"/>
            </a:pPr>
            <a:r>
              <a:rPr b="1" lang="en" sz="1300">
                <a:solidFill>
                  <a:srgbClr val="485727"/>
                </a:solidFill>
                <a:latin typeface="Fira Sans"/>
                <a:ea typeface="Fira Sans"/>
                <a:cs typeface="Fira Sans"/>
                <a:sym typeface="Fira Sans"/>
              </a:rPr>
              <a:t>… </a:t>
            </a:r>
            <a:br>
              <a:rPr b="1" lang="en" sz="1300">
                <a:solidFill>
                  <a:srgbClr val="485727"/>
                </a:solidFill>
                <a:latin typeface="Fira Sans"/>
                <a:ea typeface="Fira Sans"/>
                <a:cs typeface="Fira Sans"/>
                <a:sym typeface="Fira Sans"/>
              </a:rPr>
            </a:br>
            <a:endParaRPr b="1" sz="1300" u="sng">
              <a:solidFill>
                <a:srgbClr val="485727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79926" y="311101"/>
            <a:ext cx="974350" cy="92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-24750" y="-18725"/>
            <a:ext cx="9193516" cy="518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6200" y="-18725"/>
            <a:ext cx="9244949" cy="6632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723875" y="74400"/>
            <a:ext cx="42888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EEEEEE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OPGAVE 2: </a:t>
            </a:r>
            <a:r>
              <a:rPr lang="en" sz="1900">
                <a:solidFill>
                  <a:schemeClr val="lt2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DESK RESEARCH</a:t>
            </a:r>
            <a:endParaRPr sz="1900">
              <a:solidFill>
                <a:srgbClr val="EEEEEE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79926" y="311101"/>
            <a:ext cx="974350" cy="9218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2" name="Google Shape;82;p16"/>
          <p:cNvGraphicFramePr/>
          <p:nvPr/>
        </p:nvGraphicFramePr>
        <p:xfrm>
          <a:off x="952500" y="1903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{CBFD6893-D21E-42C9-9ABE-CE30ECB38CF4}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b="1" lang="en" sz="1600">
                          <a:solidFill>
                            <a:srgbClr val="485727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Vores produkt/service</a:t>
                      </a:r>
                      <a:endParaRPr b="1" sz="1200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b="1" lang="en" sz="1600">
                          <a:solidFill>
                            <a:srgbClr val="485727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Eksisterende</a:t>
                      </a:r>
                      <a:r>
                        <a:rPr b="1" lang="en" sz="1600">
                          <a:solidFill>
                            <a:srgbClr val="485727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 produkter/services 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-24750" y="-18725"/>
            <a:ext cx="9193516" cy="518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6200" y="-18725"/>
            <a:ext cx="9244949" cy="6632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/>
          <p:nvPr/>
        </p:nvSpPr>
        <p:spPr>
          <a:xfrm>
            <a:off x="723875" y="74400"/>
            <a:ext cx="42888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EEEEEE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OPGAVE 3: KUNDER</a:t>
            </a:r>
            <a:endParaRPr sz="1900">
              <a:solidFill>
                <a:srgbClr val="EEEEEE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90" name="Google Shape;90;p17"/>
          <p:cNvSpPr/>
          <p:nvPr/>
        </p:nvSpPr>
        <p:spPr>
          <a:xfrm>
            <a:off x="661245" y="1446750"/>
            <a:ext cx="2013300" cy="23232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7"/>
          <p:cNvSpPr txBox="1"/>
          <p:nvPr/>
        </p:nvSpPr>
        <p:spPr>
          <a:xfrm>
            <a:off x="1229528" y="1148575"/>
            <a:ext cx="752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85727"/>
                </a:solidFill>
                <a:latin typeface="Fira Sans"/>
                <a:ea typeface="Fira Sans"/>
                <a:cs typeface="Fira Sans"/>
                <a:sym typeface="Fira Sans"/>
              </a:rPr>
              <a:t>Kunde 1 </a:t>
            </a:r>
            <a:endParaRPr b="1" sz="800">
              <a:solidFill>
                <a:srgbClr val="485727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599350" y="3703011"/>
            <a:ext cx="1781100" cy="1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485727"/>
                </a:solidFill>
                <a:latin typeface="Fira Sans"/>
                <a:ea typeface="Fira Sans"/>
                <a:cs typeface="Fira Sans"/>
                <a:sym typeface="Fira Sans"/>
              </a:rPr>
              <a:t>Navn: … </a:t>
            </a:r>
            <a:br>
              <a:rPr b="1" lang="en" sz="1000">
                <a:solidFill>
                  <a:srgbClr val="485727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b="1" lang="en" sz="1000">
                <a:solidFill>
                  <a:srgbClr val="485727"/>
                </a:solidFill>
                <a:latin typeface="Fira Sans"/>
                <a:ea typeface="Fira Sans"/>
                <a:cs typeface="Fira Sans"/>
                <a:sym typeface="Fira Sans"/>
              </a:rPr>
              <a:t>Kort beskrivelse:</a:t>
            </a:r>
            <a:endParaRPr b="1" sz="1000">
              <a:solidFill>
                <a:srgbClr val="485727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85727"/>
                </a:solidFill>
                <a:latin typeface="Fira Sans"/>
                <a:ea typeface="Fira Sans"/>
                <a:cs typeface="Fira Sans"/>
                <a:sym typeface="Fira Sans"/>
              </a:rPr>
              <a:t>Læge</a:t>
            </a:r>
            <a:r>
              <a:rPr lang="en" sz="1000">
                <a:solidFill>
                  <a:srgbClr val="485727"/>
                </a:solidFill>
                <a:latin typeface="Fira Sans"/>
                <a:ea typeface="Fira Sans"/>
                <a:cs typeface="Fira Sans"/>
                <a:sym typeface="Fira Sans"/>
              </a:rPr>
              <a:t>…</a:t>
            </a:r>
            <a:br>
              <a:rPr lang="en" sz="1000">
                <a:solidFill>
                  <a:srgbClr val="485727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lang="en" sz="1000">
                <a:solidFill>
                  <a:srgbClr val="485727"/>
                </a:solidFill>
                <a:latin typeface="Fira Sans"/>
                <a:ea typeface="Fira Sans"/>
                <a:cs typeface="Fira Sans"/>
                <a:sym typeface="Fira Sans"/>
              </a:rPr>
              <a:t>…</a:t>
            </a:r>
            <a:br>
              <a:rPr lang="en" sz="1000">
                <a:solidFill>
                  <a:srgbClr val="485727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lang="en" sz="1000">
                <a:solidFill>
                  <a:srgbClr val="485727"/>
                </a:solidFill>
                <a:latin typeface="Fira Sans"/>
                <a:ea typeface="Fira Sans"/>
                <a:cs typeface="Fira Sans"/>
                <a:sym typeface="Fira Sans"/>
              </a:rPr>
              <a:t>…</a:t>
            </a:r>
            <a:endParaRPr sz="1000">
              <a:solidFill>
                <a:srgbClr val="485727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85727"/>
                </a:solidFill>
                <a:latin typeface="Fira Sans"/>
                <a:ea typeface="Fira Sans"/>
                <a:cs typeface="Fira Sans"/>
                <a:sym typeface="Fira Sans"/>
              </a:rPr>
              <a:t>…</a:t>
            </a:r>
            <a:br>
              <a:rPr lang="en" sz="1000">
                <a:solidFill>
                  <a:srgbClr val="485727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lang="en" sz="1000">
                <a:solidFill>
                  <a:srgbClr val="485727"/>
                </a:solidFill>
                <a:latin typeface="Fira Sans"/>
                <a:ea typeface="Fira Sans"/>
                <a:cs typeface="Fira Sans"/>
                <a:sym typeface="Fira Sans"/>
              </a:rPr>
              <a:t>…</a:t>
            </a:r>
            <a:endParaRPr b="1" sz="1000">
              <a:solidFill>
                <a:srgbClr val="485727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4137374" y="1148575"/>
            <a:ext cx="861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85727"/>
                </a:solidFill>
                <a:latin typeface="Fira Sans"/>
                <a:ea typeface="Fira Sans"/>
                <a:cs typeface="Fira Sans"/>
                <a:sym typeface="Fira Sans"/>
              </a:rPr>
              <a:t>Kunde 2</a:t>
            </a:r>
            <a:endParaRPr b="1" sz="800">
              <a:solidFill>
                <a:srgbClr val="485727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3498524" y="3695825"/>
            <a:ext cx="1781100" cy="1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485727"/>
                </a:solidFill>
                <a:latin typeface="Fira Sans"/>
                <a:ea typeface="Fira Sans"/>
                <a:cs typeface="Fira Sans"/>
                <a:sym typeface="Fira Sans"/>
              </a:rPr>
              <a:t>Navn: … </a:t>
            </a:r>
            <a:br>
              <a:rPr b="1" lang="en" sz="1000">
                <a:solidFill>
                  <a:srgbClr val="485727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b="1" lang="en" sz="1000">
                <a:solidFill>
                  <a:srgbClr val="485727"/>
                </a:solidFill>
                <a:latin typeface="Fira Sans"/>
                <a:ea typeface="Fira Sans"/>
                <a:cs typeface="Fira Sans"/>
                <a:sym typeface="Fira Sans"/>
              </a:rPr>
              <a:t>Kort beskrivelse:</a:t>
            </a:r>
            <a:endParaRPr b="1" sz="1000">
              <a:solidFill>
                <a:srgbClr val="485727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85727"/>
                </a:solidFill>
                <a:latin typeface="Fira Sans"/>
                <a:ea typeface="Fira Sans"/>
                <a:cs typeface="Fira Sans"/>
                <a:sym typeface="Fira Sans"/>
              </a:rPr>
              <a:t>Landmand… </a:t>
            </a:r>
            <a:endParaRPr sz="1000">
              <a:solidFill>
                <a:srgbClr val="485727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85727"/>
                </a:solidFill>
                <a:latin typeface="Fira Sans"/>
                <a:ea typeface="Fira Sans"/>
                <a:cs typeface="Fira Sans"/>
                <a:sym typeface="Fira Sans"/>
              </a:rPr>
              <a:t>…</a:t>
            </a:r>
            <a:br>
              <a:rPr lang="en" sz="1000">
                <a:solidFill>
                  <a:srgbClr val="485727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lang="en" sz="1000">
                <a:solidFill>
                  <a:srgbClr val="485727"/>
                </a:solidFill>
                <a:latin typeface="Fira Sans"/>
                <a:ea typeface="Fira Sans"/>
                <a:cs typeface="Fira Sans"/>
                <a:sym typeface="Fira Sans"/>
              </a:rPr>
              <a:t>…</a:t>
            </a:r>
            <a:br>
              <a:rPr lang="en" sz="1000">
                <a:solidFill>
                  <a:srgbClr val="485727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lang="en" sz="1000">
                <a:solidFill>
                  <a:srgbClr val="485727"/>
                </a:solidFill>
                <a:latin typeface="Fira Sans"/>
                <a:ea typeface="Fira Sans"/>
                <a:cs typeface="Fira Sans"/>
                <a:sym typeface="Fira Sans"/>
              </a:rPr>
              <a:t>…</a:t>
            </a:r>
            <a:endParaRPr sz="1000">
              <a:solidFill>
                <a:srgbClr val="485727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85727"/>
                </a:solidFill>
                <a:latin typeface="Fira Sans"/>
                <a:ea typeface="Fira Sans"/>
                <a:cs typeface="Fira Sans"/>
                <a:sym typeface="Fira Sans"/>
              </a:rPr>
              <a:t>…</a:t>
            </a:r>
            <a:endParaRPr b="1" sz="1000">
              <a:solidFill>
                <a:srgbClr val="485727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5" name="Google Shape;95;p17"/>
          <p:cNvSpPr txBox="1"/>
          <p:nvPr/>
        </p:nvSpPr>
        <p:spPr>
          <a:xfrm>
            <a:off x="7150230" y="1148575"/>
            <a:ext cx="752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85727"/>
                </a:solidFill>
                <a:latin typeface="Fira Sans"/>
                <a:ea typeface="Fira Sans"/>
                <a:cs typeface="Fira Sans"/>
                <a:sym typeface="Fira Sans"/>
              </a:rPr>
              <a:t>Kunde 3</a:t>
            </a:r>
            <a:endParaRPr b="1" sz="800">
              <a:solidFill>
                <a:srgbClr val="485727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6494800" y="3695825"/>
            <a:ext cx="1781100" cy="1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485727"/>
                </a:solidFill>
                <a:latin typeface="Fira Sans"/>
                <a:ea typeface="Fira Sans"/>
                <a:cs typeface="Fira Sans"/>
                <a:sym typeface="Fira Sans"/>
              </a:rPr>
              <a:t>Navn: … </a:t>
            </a:r>
            <a:br>
              <a:rPr b="1" lang="en" sz="1000">
                <a:solidFill>
                  <a:srgbClr val="485727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b="1" lang="en" sz="1000">
                <a:solidFill>
                  <a:srgbClr val="485727"/>
                </a:solidFill>
                <a:latin typeface="Fira Sans"/>
                <a:ea typeface="Fira Sans"/>
                <a:cs typeface="Fira Sans"/>
                <a:sym typeface="Fira Sans"/>
              </a:rPr>
              <a:t>Kort beskrivelse:</a:t>
            </a:r>
            <a:endParaRPr b="1" sz="1000">
              <a:solidFill>
                <a:srgbClr val="485727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85727"/>
                </a:solidFill>
                <a:latin typeface="Fira Sans"/>
                <a:ea typeface="Fira Sans"/>
                <a:cs typeface="Fira Sans"/>
                <a:sym typeface="Fira Sans"/>
              </a:rPr>
              <a:t>Kunde…</a:t>
            </a:r>
            <a:endParaRPr sz="1000">
              <a:solidFill>
                <a:srgbClr val="485727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85727"/>
                </a:solidFill>
                <a:latin typeface="Fira Sans"/>
                <a:ea typeface="Fira Sans"/>
                <a:cs typeface="Fira Sans"/>
                <a:sym typeface="Fira Sans"/>
              </a:rPr>
              <a:t>…</a:t>
            </a:r>
            <a:br>
              <a:rPr lang="en" sz="1000">
                <a:solidFill>
                  <a:srgbClr val="485727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lang="en" sz="1000">
                <a:solidFill>
                  <a:srgbClr val="485727"/>
                </a:solidFill>
                <a:latin typeface="Fira Sans"/>
                <a:ea typeface="Fira Sans"/>
                <a:cs typeface="Fira Sans"/>
                <a:sym typeface="Fira Sans"/>
              </a:rPr>
              <a:t>…</a:t>
            </a:r>
            <a:br>
              <a:rPr lang="en" sz="1000">
                <a:solidFill>
                  <a:srgbClr val="485727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lang="en" sz="1000">
                <a:solidFill>
                  <a:srgbClr val="485727"/>
                </a:solidFill>
                <a:latin typeface="Fira Sans"/>
                <a:ea typeface="Fira Sans"/>
                <a:cs typeface="Fira Sans"/>
                <a:sym typeface="Fira Sans"/>
              </a:rPr>
              <a:t>…</a:t>
            </a:r>
            <a:endParaRPr sz="1000">
              <a:solidFill>
                <a:srgbClr val="485727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85727"/>
                </a:solidFill>
                <a:latin typeface="Fira Sans"/>
                <a:ea typeface="Fira Sans"/>
                <a:cs typeface="Fira Sans"/>
                <a:sym typeface="Fira Sans"/>
              </a:rPr>
              <a:t>…</a:t>
            </a:r>
            <a:endParaRPr b="1" sz="1000">
              <a:solidFill>
                <a:srgbClr val="485727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7" name="Google Shape;97;p17"/>
          <p:cNvSpPr/>
          <p:nvPr/>
        </p:nvSpPr>
        <p:spPr>
          <a:xfrm>
            <a:off x="3559570" y="1446750"/>
            <a:ext cx="2013300" cy="23232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7"/>
          <p:cNvSpPr/>
          <p:nvPr/>
        </p:nvSpPr>
        <p:spPr>
          <a:xfrm>
            <a:off x="6564045" y="1446750"/>
            <a:ext cx="2013300" cy="23232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79926" y="311101"/>
            <a:ext cx="974350" cy="92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8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-24750" y="-18725"/>
            <a:ext cx="9193516" cy="518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6200" y="-18725"/>
            <a:ext cx="9244949" cy="663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/>
          <p:cNvSpPr txBox="1"/>
          <p:nvPr/>
        </p:nvSpPr>
        <p:spPr>
          <a:xfrm>
            <a:off x="723875" y="74400"/>
            <a:ext cx="42888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EEEEEE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OPGAVE 3: KUNDER</a:t>
            </a:r>
            <a:endParaRPr sz="1900">
              <a:solidFill>
                <a:srgbClr val="EEEEEE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07" name="Google Shape;107;p18"/>
          <p:cNvSpPr txBox="1"/>
          <p:nvPr/>
        </p:nvSpPr>
        <p:spPr>
          <a:xfrm>
            <a:off x="3059625" y="695875"/>
            <a:ext cx="2973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485727"/>
                </a:solidFill>
                <a:latin typeface="Fira Sans"/>
                <a:ea typeface="Fira Sans"/>
                <a:cs typeface="Fira Sans"/>
                <a:sym typeface="Fira Sans"/>
              </a:rPr>
              <a:t>Kunder i Minerva-modellen</a:t>
            </a:r>
            <a:endParaRPr b="1" sz="1300">
              <a:solidFill>
                <a:srgbClr val="485727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08" name="Google Shape;10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79926" y="311101"/>
            <a:ext cx="974350" cy="92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06487" y="1390650"/>
            <a:ext cx="3331025" cy="333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8"/>
          <p:cNvSpPr txBox="1"/>
          <p:nvPr/>
        </p:nvSpPr>
        <p:spPr>
          <a:xfrm>
            <a:off x="579672" y="2797750"/>
            <a:ext cx="1251600" cy="369300"/>
          </a:xfrm>
          <a:prstGeom prst="rect">
            <a:avLst/>
          </a:prstGeom>
          <a:solidFill>
            <a:srgbClr val="485727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EEEEE"/>
                </a:solidFill>
                <a:latin typeface="Fira Sans"/>
                <a:ea typeface="Fira Sans"/>
                <a:cs typeface="Fira Sans"/>
                <a:sym typeface="Fira Sans"/>
              </a:rPr>
              <a:t>Kunde 3</a:t>
            </a:r>
            <a:endParaRPr b="1" sz="800">
              <a:solidFill>
                <a:srgbClr val="EEEEEE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579672" y="2226250"/>
            <a:ext cx="1251600" cy="369300"/>
          </a:xfrm>
          <a:prstGeom prst="rect">
            <a:avLst/>
          </a:prstGeom>
          <a:solidFill>
            <a:srgbClr val="485727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EEEEE"/>
                </a:solidFill>
                <a:latin typeface="Fira Sans"/>
                <a:ea typeface="Fira Sans"/>
                <a:cs typeface="Fira Sans"/>
                <a:sym typeface="Fira Sans"/>
              </a:rPr>
              <a:t>Kunde 2</a:t>
            </a:r>
            <a:endParaRPr b="1" sz="800">
              <a:solidFill>
                <a:srgbClr val="EEEEEE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2" name="Google Shape;112;p18"/>
          <p:cNvSpPr txBox="1"/>
          <p:nvPr/>
        </p:nvSpPr>
        <p:spPr>
          <a:xfrm>
            <a:off x="579672" y="1654750"/>
            <a:ext cx="1251600" cy="369300"/>
          </a:xfrm>
          <a:prstGeom prst="rect">
            <a:avLst/>
          </a:prstGeom>
          <a:solidFill>
            <a:srgbClr val="485727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EEEEE"/>
                </a:solidFill>
                <a:latin typeface="Fira Sans"/>
                <a:ea typeface="Fira Sans"/>
                <a:cs typeface="Fira Sans"/>
                <a:sym typeface="Fira Sans"/>
              </a:rPr>
              <a:t>Kunde 1</a:t>
            </a:r>
            <a:endParaRPr b="1" sz="800">
              <a:solidFill>
                <a:srgbClr val="EEEEEE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378871" y="1193600"/>
            <a:ext cx="2552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85727"/>
                </a:solidFill>
                <a:latin typeface="Fira Sans"/>
                <a:ea typeface="Fira Sans"/>
                <a:cs typeface="Fira Sans"/>
                <a:sym typeface="Fira Sans"/>
              </a:rPr>
              <a:t>Træk kunderne ind på modellen:</a:t>
            </a:r>
            <a:endParaRPr b="1" sz="800">
              <a:solidFill>
                <a:srgbClr val="485727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4" name="Google Shape;114;p18"/>
          <p:cNvSpPr txBox="1"/>
          <p:nvPr/>
        </p:nvSpPr>
        <p:spPr>
          <a:xfrm>
            <a:off x="4125000" y="1056475"/>
            <a:ext cx="89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85727"/>
                </a:solidFill>
                <a:latin typeface="Fira Sans"/>
                <a:ea typeface="Fira Sans"/>
                <a:cs typeface="Fira Sans"/>
                <a:sym typeface="Fira Sans"/>
              </a:rPr>
              <a:t>Moderne</a:t>
            </a:r>
            <a:endParaRPr b="1" sz="800">
              <a:solidFill>
                <a:srgbClr val="485727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4125027" y="4721675"/>
            <a:ext cx="1033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85727"/>
                </a:solidFill>
                <a:latin typeface="Fira Sans"/>
                <a:ea typeface="Fira Sans"/>
                <a:cs typeface="Fira Sans"/>
                <a:sym typeface="Fira Sans"/>
              </a:rPr>
              <a:t>Traditionel</a:t>
            </a:r>
            <a:endParaRPr b="1" sz="800">
              <a:solidFill>
                <a:srgbClr val="485727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6" name="Google Shape;116;p18"/>
          <p:cNvSpPr txBox="1"/>
          <p:nvPr/>
        </p:nvSpPr>
        <p:spPr>
          <a:xfrm rot="5400000">
            <a:off x="5908550" y="2871500"/>
            <a:ext cx="102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85727"/>
                </a:solidFill>
                <a:latin typeface="Fira Sans"/>
                <a:ea typeface="Fira Sans"/>
                <a:cs typeface="Fira Sans"/>
                <a:sym typeface="Fira Sans"/>
              </a:rPr>
              <a:t>Idealistisk</a:t>
            </a:r>
            <a:endParaRPr b="1" sz="800">
              <a:solidFill>
                <a:srgbClr val="485727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7" name="Google Shape;117;p18"/>
          <p:cNvSpPr txBox="1"/>
          <p:nvPr/>
        </p:nvSpPr>
        <p:spPr>
          <a:xfrm rot="-5400000">
            <a:off x="2049900" y="2801000"/>
            <a:ext cx="116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85727"/>
                </a:solidFill>
                <a:latin typeface="Fira Sans"/>
                <a:ea typeface="Fira Sans"/>
                <a:cs typeface="Fira Sans"/>
                <a:sym typeface="Fira Sans"/>
              </a:rPr>
              <a:t>Materialistisk</a:t>
            </a:r>
            <a:endParaRPr b="1" sz="800">
              <a:solidFill>
                <a:srgbClr val="485727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9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-24750" y="-18725"/>
            <a:ext cx="9193516" cy="518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6200" y="-18725"/>
            <a:ext cx="9244949" cy="663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9"/>
          <p:cNvSpPr txBox="1"/>
          <p:nvPr/>
        </p:nvSpPr>
        <p:spPr>
          <a:xfrm>
            <a:off x="723875" y="74400"/>
            <a:ext cx="42888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2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OPGAVE 4: VÆRDI</a:t>
            </a:r>
            <a:endParaRPr sz="1900">
              <a:solidFill>
                <a:schemeClr val="lt2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25" name="Google Shape;125;p19"/>
          <p:cNvSpPr/>
          <p:nvPr/>
        </p:nvSpPr>
        <p:spPr>
          <a:xfrm rot="5400000">
            <a:off x="385050" y="1661800"/>
            <a:ext cx="2594700" cy="23232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9"/>
          <p:cNvSpPr txBox="1"/>
          <p:nvPr/>
        </p:nvSpPr>
        <p:spPr>
          <a:xfrm>
            <a:off x="566655" y="1156750"/>
            <a:ext cx="1663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85727"/>
                </a:solidFill>
                <a:latin typeface="Fira Sans"/>
                <a:ea typeface="Fira Sans"/>
                <a:cs typeface="Fira Sans"/>
                <a:sym typeface="Fira Sans"/>
              </a:rPr>
              <a:t>Tegning </a:t>
            </a:r>
            <a:r>
              <a:rPr b="1" lang="en" sz="1200">
                <a:solidFill>
                  <a:srgbClr val="485727"/>
                </a:solidFill>
                <a:latin typeface="Fira Sans"/>
                <a:ea typeface="Fira Sans"/>
                <a:cs typeface="Fira Sans"/>
                <a:sym typeface="Fira Sans"/>
              </a:rPr>
              <a:t>1:</a:t>
            </a:r>
            <a:endParaRPr b="1" sz="800">
              <a:solidFill>
                <a:srgbClr val="485727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7" name="Google Shape;127;p19"/>
          <p:cNvSpPr txBox="1"/>
          <p:nvPr/>
        </p:nvSpPr>
        <p:spPr>
          <a:xfrm>
            <a:off x="3465830" y="1148575"/>
            <a:ext cx="1663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85727"/>
                </a:solidFill>
                <a:latin typeface="Fira Sans"/>
                <a:ea typeface="Fira Sans"/>
                <a:cs typeface="Fira Sans"/>
                <a:sym typeface="Fira Sans"/>
              </a:rPr>
              <a:t>Tegning 2:</a:t>
            </a:r>
            <a:endParaRPr b="1" sz="800">
              <a:solidFill>
                <a:srgbClr val="485727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8" name="Google Shape;128;p19"/>
          <p:cNvSpPr txBox="1"/>
          <p:nvPr/>
        </p:nvSpPr>
        <p:spPr>
          <a:xfrm>
            <a:off x="6462109" y="1148575"/>
            <a:ext cx="1663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85727"/>
                </a:solidFill>
                <a:latin typeface="Fira Sans"/>
                <a:ea typeface="Fira Sans"/>
                <a:cs typeface="Fira Sans"/>
                <a:sym typeface="Fira Sans"/>
              </a:rPr>
              <a:t>Tegning 3:</a:t>
            </a:r>
            <a:endParaRPr b="1" sz="800">
              <a:solidFill>
                <a:srgbClr val="485727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9" name="Google Shape;129;p19"/>
          <p:cNvSpPr/>
          <p:nvPr/>
        </p:nvSpPr>
        <p:spPr>
          <a:xfrm rot="5400000">
            <a:off x="3268875" y="1639475"/>
            <a:ext cx="2594700" cy="23232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9"/>
          <p:cNvSpPr/>
          <p:nvPr/>
        </p:nvSpPr>
        <p:spPr>
          <a:xfrm rot="5400000">
            <a:off x="6273350" y="1639475"/>
            <a:ext cx="2594700" cy="23232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79926" y="311101"/>
            <a:ext cx="974350" cy="92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0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-24750" y="-18725"/>
            <a:ext cx="9193516" cy="518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6200" y="-18725"/>
            <a:ext cx="9244949" cy="663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0"/>
          <p:cNvSpPr txBox="1"/>
          <p:nvPr/>
        </p:nvSpPr>
        <p:spPr>
          <a:xfrm>
            <a:off x="723875" y="74400"/>
            <a:ext cx="42888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chemeClr val="lt2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OPGAVE 5: PROTOTYPE</a:t>
            </a:r>
            <a:endParaRPr sz="1900">
              <a:solidFill>
                <a:schemeClr val="lt2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00">
              <a:solidFill>
                <a:schemeClr val="lt2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2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39" name="Google Shape;139;p20"/>
          <p:cNvSpPr/>
          <p:nvPr/>
        </p:nvSpPr>
        <p:spPr>
          <a:xfrm rot="5400000">
            <a:off x="370550" y="1639475"/>
            <a:ext cx="2594700" cy="23232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0"/>
          <p:cNvSpPr txBox="1"/>
          <p:nvPr/>
        </p:nvSpPr>
        <p:spPr>
          <a:xfrm>
            <a:off x="432824" y="4642886"/>
            <a:ext cx="4212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485727"/>
                </a:solidFill>
                <a:latin typeface="Fira Sans"/>
                <a:ea typeface="Fira Sans"/>
                <a:cs typeface="Fira Sans"/>
                <a:sym typeface="Fira Sans"/>
              </a:rPr>
              <a:t>Indsæt en side mere, hvis I har flere billeder. </a:t>
            </a:r>
            <a:endParaRPr b="1" sz="600">
              <a:solidFill>
                <a:srgbClr val="485727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1" name="Google Shape;141;p20"/>
          <p:cNvSpPr/>
          <p:nvPr/>
        </p:nvSpPr>
        <p:spPr>
          <a:xfrm rot="5400000">
            <a:off x="3268875" y="1639475"/>
            <a:ext cx="2594700" cy="23232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0"/>
          <p:cNvSpPr/>
          <p:nvPr/>
        </p:nvSpPr>
        <p:spPr>
          <a:xfrm rot="5400000">
            <a:off x="6273350" y="1639475"/>
            <a:ext cx="2594700" cy="23232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3" name="Google Shape;14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79926" y="311101"/>
            <a:ext cx="974350" cy="92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1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-24750" y="-18725"/>
            <a:ext cx="9193516" cy="518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6200" y="-18725"/>
            <a:ext cx="9244949" cy="663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1"/>
          <p:cNvSpPr txBox="1"/>
          <p:nvPr/>
        </p:nvSpPr>
        <p:spPr>
          <a:xfrm>
            <a:off x="723875" y="74400"/>
            <a:ext cx="42888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2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OPGAVE 6: DEN GRØNNE FORDEL</a:t>
            </a:r>
            <a:endParaRPr sz="1900">
              <a:solidFill>
                <a:schemeClr val="lt2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51" name="Google Shape;151;p21"/>
          <p:cNvSpPr txBox="1"/>
          <p:nvPr/>
        </p:nvSpPr>
        <p:spPr>
          <a:xfrm>
            <a:off x="3303325" y="3649150"/>
            <a:ext cx="2929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485727"/>
                </a:solidFill>
                <a:latin typeface="Fira Sans"/>
                <a:ea typeface="Fira Sans"/>
                <a:cs typeface="Fira Sans"/>
                <a:sym typeface="Fira Sans"/>
              </a:rPr>
              <a:t>Indsæt eller afspil jeres lyd her</a:t>
            </a:r>
            <a:endParaRPr b="1" sz="1100">
              <a:solidFill>
                <a:srgbClr val="485727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52" name="Google Shape;15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79926" y="311101"/>
            <a:ext cx="974350" cy="92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64935" y="1387834"/>
            <a:ext cx="2214187" cy="207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