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17"/>
  </p:notesMasterIdLst>
  <p:sldIdLst>
    <p:sldId id="7182" r:id="rId5"/>
    <p:sldId id="7183" r:id="rId6"/>
    <p:sldId id="7184" r:id="rId7"/>
    <p:sldId id="7196" r:id="rId8"/>
    <p:sldId id="7185" r:id="rId9"/>
    <p:sldId id="7206" r:id="rId10"/>
    <p:sldId id="7197" r:id="rId11"/>
    <p:sldId id="7207" r:id="rId12"/>
    <p:sldId id="7208" r:id="rId13"/>
    <p:sldId id="7186" r:id="rId14"/>
    <p:sldId id="7209" r:id="rId15"/>
    <p:sldId id="71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E86CC4-7B9A-1E9D-FB84-647324FBAE5D}" name="Ellen Sofie Stensberg" initials="ESS" userId="S::elst@danbred.com::04ccc353-1886-4a7c-a102-6f9c6ad6d2a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a Ohl" initials="MO" lastIdx="32" clrIdx="0">
    <p:extLst>
      <p:ext uri="{19B8F6BF-5375-455C-9EA6-DF929625EA0E}">
        <p15:presenceInfo xmlns:p15="http://schemas.microsoft.com/office/powerpoint/2012/main" userId="S::mwo@danbred.com::f1fd3f3e-5052-4f66-aae6-6d53cb06a052" providerId="AD"/>
      </p:ext>
    </p:extLst>
  </p:cmAuthor>
  <p:cmAuthor id="2" name="Mathias Caspersen" initials="MC" lastIdx="2" clrIdx="1">
    <p:extLst>
      <p:ext uri="{19B8F6BF-5375-455C-9EA6-DF929625EA0E}">
        <p15:presenceInfo xmlns:p15="http://schemas.microsoft.com/office/powerpoint/2012/main" userId="S::mc@kogp.dk::7ff3497f-8893-4c6f-88f9-25dbf95ef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D2F"/>
    <a:srgbClr val="800020"/>
    <a:srgbClr val="C43E1C"/>
    <a:srgbClr val="A79C94"/>
    <a:srgbClr val="ED7A08"/>
    <a:srgbClr val="000000"/>
    <a:srgbClr val="ED7A06"/>
    <a:srgbClr val="81002A"/>
    <a:srgbClr val="706359"/>
    <a:srgbClr val="F4F2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B28D8-38EB-637C-90CF-0820E1433605}" v="1" dt="2025-05-13T09:09:0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t layout 2 - Markering 3/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84364" autoAdjust="0"/>
  </p:normalViewPr>
  <p:slideViewPr>
    <p:cSldViewPr snapToGrid="0" snapToObjects="1">
      <p:cViewPr varScale="1">
        <p:scale>
          <a:sx n="94" d="100"/>
          <a:sy n="94" d="100"/>
        </p:scale>
        <p:origin x="1230" y="90"/>
      </p:cViewPr>
      <p:guideLst>
        <p:guide pos="393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. Jensen" userId="S::msj@danbred.com::198b751c-091b-456f-bd3c-5c25c19289d1" providerId="AD" clId="Web-{41AB28D8-38EB-637C-90CF-0820E1433605}"/>
    <pc:docChg chg="modSld">
      <pc:chgData name="Marianne S. Jensen" userId="S::msj@danbred.com::198b751c-091b-456f-bd3c-5c25c19289d1" providerId="AD" clId="Web-{41AB28D8-38EB-637C-90CF-0820E1433605}" dt="2025-05-13T09:09:07.960" v="0" actId="1076"/>
      <pc:docMkLst>
        <pc:docMk/>
      </pc:docMkLst>
      <pc:sldChg chg="modSp">
        <pc:chgData name="Marianne S. Jensen" userId="S::msj@danbred.com::198b751c-091b-456f-bd3c-5c25c19289d1" providerId="AD" clId="Web-{41AB28D8-38EB-637C-90CF-0820E1433605}" dt="2025-05-13T09:09:07.960" v="0" actId="1076"/>
        <pc:sldMkLst>
          <pc:docMk/>
          <pc:sldMk cId="2076061836" sldId="7182"/>
        </pc:sldMkLst>
        <pc:spChg chg="mod">
          <ac:chgData name="Marianne S. Jensen" userId="S::msj@danbred.com::198b751c-091b-456f-bd3c-5c25c19289d1" providerId="AD" clId="Web-{41AB28D8-38EB-637C-90CF-0820E1433605}" dt="2025-05-13T09:09:07.960" v="0" actId="1076"/>
          <ac:spMkLst>
            <pc:docMk/>
            <pc:sldMk cId="2076061836" sldId="7182"/>
            <ac:spMk id="3" creationId="{6B8911B2-8019-724C-9328-860037C1E8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54A3A-C96F-8E49-97F2-8636AB03DB2E}" type="datetimeFigureOut">
              <a:t>31-07-2025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341C-F76D-6C4B-931E-CE704619789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/>
              <a:t>Hvad</a:t>
            </a:r>
            <a:r>
              <a:rPr lang="da-DK" baseline="0" noProof="0"/>
              <a:t> er problematikken? (ukritisk udvælgelse af nye avlsdyr – genetiske niveau) </a:t>
            </a:r>
          </a:p>
          <a:p>
            <a:endParaRPr lang="da-DK" baseline="0" noProof="0"/>
          </a:p>
          <a:p>
            <a:r>
              <a:rPr lang="da-DK" baseline="0" noProof="0"/>
              <a:t>Rødt kryds skal flyve ind over billede for at fremhæve, at dette ALDRIG skal finde sted.</a:t>
            </a:r>
          </a:p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E341C-F76D-6C4B-931E-CE704619789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6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0384"/>
            <a:ext cx="12192000" cy="552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2D10E-0405-D7DB-5BA4-C82E5F10C2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238416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B2C97B1-792D-FC63-DD4F-44336F09C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45141EF-47F8-A703-6DB0-F1B20BF48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C55A76-CF08-478C-AF8C-D89AC7A92E1A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24A4BA-7F23-93DA-338D-671DA404D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57D1AE-8F3E-81E7-5D32-553ABE33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07E410-2851-20B5-578B-653B9035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56DACF4-C319-8037-72FB-AE9ECAF621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3188" y="1336561"/>
            <a:ext cx="6172200" cy="4881563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37A8B-E752-4215-D5B8-AE520CC5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633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2772D6-CCC0-DC5A-EFD3-455690E207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40653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9462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7ED21-7AD3-351F-558A-F7DDE87A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3393D-67A2-A875-BE2E-758855BC2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BAB0B8-5442-7551-DFC5-34F473ACA7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057EF2-5AF9-D259-1110-9167DF95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43CBAF-2C5B-42FB-8017-871BE4A141E2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1508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057EF2-5AF9-D259-1110-9167DF95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3C57AA-3486-3A87-95B4-BC7F81D4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FFDB74-49BB-4160-478C-D4AE69FC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057EF2-5AF9-D259-1110-9167DF95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3C57AA-3486-3A87-95B4-BC7F81D4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0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057EF2-5AF9-D259-1110-9167DF95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7ED21-7AD3-351F-558A-F7DDE87A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3393D-67A2-A875-BE2E-758855BC2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BAB0B8-5442-7551-DFC5-34F473ACA7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669E9B-191C-7C21-8FAB-38F41FC97A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63D554-5642-0656-9387-FA3205B7C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201BFE9-91B7-A690-5150-F97E2BE27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C84C4F-DFA5-49C5-9BE2-BAFD657160B9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3DD0ED-8558-3EE5-E5DD-2D4B53116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2728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669E9B-191C-7C21-8FAB-38F41FC97A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63D554-5642-0656-9387-FA3205B7C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FAAFF-ABA0-50BC-89CF-182AD4B44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4272113-81ED-B468-68C9-E79FB109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A1C91-D0CB-4E5D-AC16-9882FCF1E556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37A220B-DC25-5F4F-756B-7BF36550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8695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669E9B-191C-7C21-8FAB-38F41FC97A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63D554-5642-0656-9387-FA3205B7C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FAAFF-ABA0-50BC-89CF-182AD4B44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4272113-81ED-B468-68C9-E79FB109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4FFFB4-03AE-4142-B9CA-39AD0C6CCAEC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37A220B-DC25-5F4F-756B-7BF36550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09E538-0ABB-2E1F-E611-48B8D10E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2F6527-FA56-C44F-4300-08E99A97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213" y="0"/>
            <a:ext cx="10593787" cy="6858000"/>
          </a:xfrm>
          <a:prstGeom prst="rect">
            <a:avLst/>
          </a:prstGeom>
        </p:spPr>
      </p:pic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336B771-6351-0597-BB36-51B61BE693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2989" y="4964719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247BBE9-1BF3-A222-7141-794AF4CFA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237" y="5338575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3EDD3-A9CF-D061-C579-2528A97D3FB0}"/>
              </a:ext>
            </a:extLst>
          </p:cNvPr>
          <p:cNvSpPr txBox="1">
            <a:spLocks/>
          </p:cNvSpPr>
          <p:nvPr userDrawn="1"/>
        </p:nvSpPr>
        <p:spPr>
          <a:xfrm>
            <a:off x="-889516" y="5613620"/>
            <a:ext cx="4993420" cy="688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>
                <a:solidFill>
                  <a:srgbClr val="A79C94"/>
                </a:solidFill>
              </a:rPr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911CE7-442E-BD0C-19FE-4A2D8C3B6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2782" y="913230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9D18EB-5B36-4F5F-8664-193AFB8F9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30" y="1287086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DBF4469-9A59-41FD-E4AE-F76806049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2782" y="2263726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C519DA3-DB3B-9E7C-38C9-CCE5AC069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30" y="2637582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056F1CD-028C-71AA-81F5-14E86488B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2782" y="3614222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D5FC36D-A026-C5F1-57BC-7853B78EE3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030" y="3988078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65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E74D9F-3F5F-FC78-4DA5-0F4F072EE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057EF2-5AF9-D259-1110-9167DF95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653"/>
            <a:ext cx="4521200" cy="536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FECEF-7251-F2B7-2F93-F75515A13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0490335-9BAD-BC2C-0668-9E51DC6BF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E0A3F2C-E08B-BBCC-2965-4745B3E8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7ED21-7AD3-351F-558A-F7DDE87A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50"/>
            <a:ext cx="10515600" cy="72910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3393D-67A2-A875-BE2E-758855BC2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BAB0B8-5442-7551-DFC5-34F473ACA7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2EA53-248A-51AC-7A15-0B3826DD3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7D0B4A7-1ED8-7BF7-79B9-2498CE2E74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34000"/>
            <a:ext cx="12192000" cy="5724000"/>
          </a:xfr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2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igs in a cage&#10;&#10;Description automatically generated">
            <a:extLst>
              <a:ext uri="{FF2B5EF4-FFF2-40B4-BE49-F238E27FC236}">
                <a16:creationId xmlns:a16="http://schemas.microsoft.com/office/drawing/2014/main" id="{1AA1DB1B-A341-2B5E-5ED7-EAE1E9DE5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0"/>
            <a:ext cx="12191525" cy="57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B2EA53-248A-51AC-7A15-0B3826DD3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etting pigs in a pig pen&#10;&#10;Description automatically generated">
            <a:extLst>
              <a:ext uri="{FF2B5EF4-FFF2-40B4-BE49-F238E27FC236}">
                <a16:creationId xmlns:a16="http://schemas.microsoft.com/office/drawing/2014/main" id="{552F61BA-86DA-04E1-A45F-2B2ED09AE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0"/>
            <a:ext cx="12192000" cy="57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5752A5-B65E-F548-95F5-ED6AB2283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overalls standing in a pig farm&#10;&#10;Description automatically generated">
            <a:extLst>
              <a:ext uri="{FF2B5EF4-FFF2-40B4-BE49-F238E27FC236}">
                <a16:creationId xmlns:a16="http://schemas.microsoft.com/office/drawing/2014/main" id="{56D45ED8-A4A9-C4E8-BC39-6B19701FB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1"/>
            <a:ext cx="12192000" cy="57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0F9EC-6A19-1C1E-972A-4EBA05D07E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6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igs in a pen&#10;&#10;Description automatically generated">
            <a:extLst>
              <a:ext uri="{FF2B5EF4-FFF2-40B4-BE49-F238E27FC236}">
                <a16:creationId xmlns:a16="http://schemas.microsoft.com/office/drawing/2014/main" id="{A624A413-7857-2352-9D0B-B31E6B95F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0"/>
            <a:ext cx="12192000" cy="57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DA9C8-43C0-5AE6-47D5-456392E00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2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overalls writing on a whiteboard&#10;&#10;Description automatically generated">
            <a:extLst>
              <a:ext uri="{FF2B5EF4-FFF2-40B4-BE49-F238E27FC236}">
                <a16:creationId xmlns:a16="http://schemas.microsoft.com/office/drawing/2014/main" id="{C03A9110-BC52-6FB7-6147-C1E55F871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998"/>
            <a:ext cx="12192000" cy="58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0"/>
            <a:ext cx="12191526" cy="5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CE26EE-8393-E359-B337-5DC37A762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736"/>
            <a:ext cx="12191526" cy="572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FDD9F-4D8B-F160-3439-18FB45EEF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3998"/>
            <a:ext cx="12191526" cy="57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E2B6CF-8308-4D21-478C-8BCA941F6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213" y="0"/>
            <a:ext cx="10593787" cy="6858000"/>
          </a:xfrm>
          <a:prstGeom prst="rect">
            <a:avLst/>
          </a:prstGeom>
        </p:spPr>
      </p:pic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336B771-6351-0597-BB36-51B61BE693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2989" y="4707422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247BBE9-1BF3-A222-7141-794AF4CFA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237" y="5081278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3EDD3-A9CF-D061-C579-2528A97D3FB0}"/>
              </a:ext>
            </a:extLst>
          </p:cNvPr>
          <p:cNvSpPr txBox="1">
            <a:spLocks/>
          </p:cNvSpPr>
          <p:nvPr userDrawn="1"/>
        </p:nvSpPr>
        <p:spPr>
          <a:xfrm>
            <a:off x="-889516" y="5613620"/>
            <a:ext cx="4993420" cy="688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>
                <a:solidFill>
                  <a:srgbClr val="A79C94"/>
                </a:solidFill>
              </a:rPr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911CE7-442E-BD0C-19FE-4A2D8C3B6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2782" y="405234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9D18EB-5B36-4F5F-8664-193AFB8F9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30" y="779090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DBF4469-9A59-41FD-E4AE-F76806049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2782" y="1480781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C519DA3-DB3B-9E7C-38C9-CCE5AC069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30" y="1854637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056F1CD-028C-71AA-81F5-14E86488B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2782" y="3631875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D5FC36D-A026-C5F1-57BC-7853B78EE3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030" y="4005731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B257CC16-9411-3C11-58A7-23595CA47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2990" y="2556328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7203586-E0EA-B7C9-3ED0-A7EF32978F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2238" y="2930184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A4B05B8E-71FA-A541-6F2F-25043ACA04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2782" y="5782971"/>
            <a:ext cx="1129247" cy="747712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5FDC930-D57B-3EDA-9DA7-D6D4E3D504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12030" y="6156827"/>
            <a:ext cx="1594790" cy="5778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842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ng shot of a hallway&#10;&#10;Description automatically generated">
            <a:extLst>
              <a:ext uri="{FF2B5EF4-FFF2-40B4-BE49-F238E27FC236}">
                <a16:creationId xmlns:a16="http://schemas.microsoft.com/office/drawing/2014/main" id="{F9F26C26-C0BB-8628-6C7F-955D1766D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3998"/>
            <a:ext cx="12192000" cy="5724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2A6A2B-0686-2545-E890-198A19C9C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49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ll with pictures on it&#10;&#10;Description automatically generated">
            <a:extLst>
              <a:ext uri="{FF2B5EF4-FFF2-40B4-BE49-F238E27FC236}">
                <a16:creationId xmlns:a16="http://schemas.microsoft.com/office/drawing/2014/main" id="{CEAD23E9-099A-C545-5511-0C4E2C82ABE2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00"/>
            <a:ext cx="12191999" cy="57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DFF414-BF0D-7231-2650-F87069A9D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C6B59A-4108-D638-603D-0D789FDA6ABC}"/>
              </a:ext>
            </a:extLst>
          </p:cNvPr>
          <p:cNvSpPr/>
          <p:nvPr userDrawn="1"/>
        </p:nvSpPr>
        <p:spPr>
          <a:xfrm>
            <a:off x="9848088" y="73528"/>
            <a:ext cx="2240280" cy="116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018F0-25EB-76FE-4D05-A31F9EF4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0020"/>
              </a:gs>
              <a:gs pos="50000">
                <a:srgbClr val="B81D2F">
                  <a:shade val="67500"/>
                  <a:satMod val="115000"/>
                </a:srgbClr>
              </a:gs>
              <a:gs pos="100000">
                <a:srgbClr val="B81D2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9E938-2460-8A3C-2593-4716E74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01" y="1617113"/>
            <a:ext cx="5143195" cy="405774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0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C8FE7E-731A-8097-5E96-DD3AD194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698" y="3075184"/>
            <a:ext cx="264992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AE2B-C4B4-106F-578D-99C3DD00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C6B59A-4108-D638-603D-0D789FDA6ABC}"/>
              </a:ext>
            </a:extLst>
          </p:cNvPr>
          <p:cNvSpPr/>
          <p:nvPr userDrawn="1"/>
        </p:nvSpPr>
        <p:spPr>
          <a:xfrm>
            <a:off x="9848088" y="73528"/>
            <a:ext cx="2240280" cy="116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018F0-25EB-76FE-4D05-A31F9EF4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00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9E938-2460-8A3C-2593-4716E74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01" y="1617113"/>
            <a:ext cx="5143195" cy="405774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0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C8FE7E-731A-8097-5E96-DD3AD194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698" y="3075184"/>
            <a:ext cx="264992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AE2B-C4B4-106F-578D-99C3DD00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4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C6B59A-4108-D638-603D-0D789FDA6ABC}"/>
              </a:ext>
            </a:extLst>
          </p:cNvPr>
          <p:cNvSpPr/>
          <p:nvPr userDrawn="1"/>
        </p:nvSpPr>
        <p:spPr>
          <a:xfrm>
            <a:off x="9848088" y="73528"/>
            <a:ext cx="2240280" cy="116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018F0-25EB-76FE-4D05-A31F9EF4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7A0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9E938-2460-8A3C-2593-4716E74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01" y="1617113"/>
            <a:ext cx="5143195" cy="405774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0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C8FE7E-731A-8097-5E96-DD3AD194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698" y="3075184"/>
            <a:ext cx="264992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AE2B-C4B4-106F-578D-99C3DD00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C6B59A-4108-D638-603D-0D789FDA6ABC}"/>
              </a:ext>
            </a:extLst>
          </p:cNvPr>
          <p:cNvSpPr/>
          <p:nvPr userDrawn="1"/>
        </p:nvSpPr>
        <p:spPr>
          <a:xfrm>
            <a:off x="9848088" y="73528"/>
            <a:ext cx="2240280" cy="116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018F0-25EB-76FE-4D05-A31F9EF4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578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9E938-2460-8A3C-2593-4716E74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01" y="1617113"/>
            <a:ext cx="5143195" cy="405774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0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C8FE7E-731A-8097-5E96-DD3AD194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698" y="3075184"/>
            <a:ext cx="264992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AE2B-C4B4-106F-578D-99C3DD00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C6B59A-4108-D638-603D-0D789FDA6ABC}"/>
              </a:ext>
            </a:extLst>
          </p:cNvPr>
          <p:cNvSpPr/>
          <p:nvPr userDrawn="1"/>
        </p:nvSpPr>
        <p:spPr>
          <a:xfrm>
            <a:off x="9848088" y="73528"/>
            <a:ext cx="2240280" cy="116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018F0-25EB-76FE-4D05-A31F9EF4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D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9E938-2460-8A3C-2593-4716E74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01" y="1617113"/>
            <a:ext cx="5143195" cy="405774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0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C8FE7E-731A-8097-5E96-DD3AD194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698" y="3075184"/>
            <a:ext cx="264992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AE2B-C4B4-106F-578D-99C3DD00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0070"/>
            <a:ext cx="4521200" cy="5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0002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072F6-FA4A-9650-70AE-804EE8538290}"/>
              </a:ext>
            </a:extLst>
          </p:cNvPr>
          <p:cNvCxnSpPr/>
          <p:nvPr userDrawn="1"/>
        </p:nvCxnSpPr>
        <p:spPr>
          <a:xfrm>
            <a:off x="515938" y="6492875"/>
            <a:ext cx="11160125" cy="0"/>
          </a:xfrm>
          <a:prstGeom prst="line">
            <a:avLst/>
          </a:prstGeom>
          <a:ln>
            <a:solidFill>
              <a:srgbClr val="81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B2C97B1-792D-FC63-DD4F-44336F09C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53" y="399845"/>
            <a:ext cx="1538710" cy="56521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45141EF-47F8-A703-6DB0-F1B20BF48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801EF7-CDC1-4C0B-BC6C-DE4C7C3B831A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24A4BA-7F23-93DA-338D-671DA404D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7261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1FAB5-513E-C435-21EF-032CC0034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560" y="6483886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853DDA-66DB-41D1-BE5A-79BABE9EE8DD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1C55D-C429-14BE-5CD4-21AF49D56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32238" y="6483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0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business. Our DNA.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2572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42" r:id="rId3"/>
    <p:sldLayoutId id="2147483708" r:id="rId4"/>
    <p:sldLayoutId id="2147483743" r:id="rId5"/>
    <p:sldLayoutId id="2147483709" r:id="rId6"/>
    <p:sldLayoutId id="2147483710" r:id="rId7"/>
    <p:sldLayoutId id="2147483711" r:id="rId8"/>
    <p:sldLayoutId id="2147483714" r:id="rId9"/>
    <p:sldLayoutId id="2147483733" r:id="rId10"/>
    <p:sldLayoutId id="2147483734" r:id="rId11"/>
    <p:sldLayoutId id="2147483737" r:id="rId12"/>
    <p:sldLayoutId id="2147483715" r:id="rId13"/>
    <p:sldLayoutId id="2147483735" r:id="rId14"/>
    <p:sldLayoutId id="2147483736" r:id="rId15"/>
    <p:sldLayoutId id="2147483741" r:id="rId16"/>
    <p:sldLayoutId id="2147483717" r:id="rId17"/>
    <p:sldLayoutId id="2147483718" r:id="rId18"/>
    <p:sldLayoutId id="2147483738" r:id="rId19"/>
    <p:sldLayoutId id="2147483739" r:id="rId20"/>
    <p:sldLayoutId id="2147483740" r:id="rId21"/>
    <p:sldLayoutId id="2147483720" r:id="rId22"/>
    <p:sldLayoutId id="2147483719" r:id="rId23"/>
    <p:sldLayoutId id="2147483725" r:id="rId24"/>
    <p:sldLayoutId id="2147483724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6FF5-7AA8-DA8A-2062-3BA08C472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Økonomi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hjemmeavl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911B2-8019-724C-9328-860037C1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91247" y="1929598"/>
            <a:ext cx="9144000" cy="16557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6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2E8E87-CA67-C463-BF7B-69612A354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14A115F-D6B4-8597-D109-B6682961F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Opsamling</a:t>
            </a:r>
            <a:r>
              <a:rPr lang="en-GB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Forskel</a:t>
            </a:r>
            <a:r>
              <a:rPr lang="en-GB" dirty="0"/>
              <a:t> </a:t>
            </a:r>
            <a:r>
              <a:rPr lang="en-GB" dirty="0" err="1"/>
              <a:t>mellem</a:t>
            </a:r>
            <a:r>
              <a:rPr lang="en-GB" dirty="0"/>
              <a:t> </a:t>
            </a:r>
            <a:r>
              <a:rPr lang="en-GB" dirty="0" err="1"/>
              <a:t>kernestyring</a:t>
            </a:r>
            <a:r>
              <a:rPr lang="en-GB" dirty="0"/>
              <a:t> og </a:t>
            </a:r>
            <a:r>
              <a:rPr lang="en-GB" dirty="0" err="1"/>
              <a:t>indkøb</a:t>
            </a:r>
            <a:r>
              <a:rPr lang="en-GB" dirty="0"/>
              <a:t> </a:t>
            </a:r>
            <a:r>
              <a:rPr lang="en-GB" dirty="0" err="1"/>
              <a:t>polte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TopDuroc</a:t>
            </a:r>
            <a:r>
              <a:rPr lang="en-GB" dirty="0"/>
              <a:t> og </a:t>
            </a:r>
            <a:r>
              <a:rPr lang="en-GB" dirty="0" err="1"/>
              <a:t>BasisDuroc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9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2BED98-E7B4-4265-01BC-9777BB993D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E98F149-3ED4-59F3-E315-EF96D3F6A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895CE5-F6FA-6E70-DCEB-AF4F2E5D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8C7A6CB-E2AC-C275-ACF2-48903B5F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Orne-siden:</a:t>
            </a:r>
          </a:p>
          <a:p>
            <a:pPr marL="0" indent="0">
              <a:buNone/>
            </a:pPr>
            <a:r>
              <a:rPr lang="da-DK" sz="1600" dirty="0" err="1"/>
              <a:t>TopDuroc</a:t>
            </a:r>
            <a:r>
              <a:rPr lang="da-DK" sz="1600" dirty="0"/>
              <a:t> vs. </a:t>
            </a:r>
            <a:r>
              <a:rPr lang="da-DK" sz="1600" dirty="0" err="1"/>
              <a:t>BasisDuroc</a:t>
            </a:r>
            <a:r>
              <a:rPr lang="da-DK" sz="1600" dirty="0"/>
              <a:t>			 5,33 kr./ </a:t>
            </a:r>
            <a:r>
              <a:rPr lang="da-DK" sz="1600" dirty="0" err="1"/>
              <a:t>slagtegris</a:t>
            </a:r>
            <a:r>
              <a:rPr lang="da-DK" sz="1600" dirty="0"/>
              <a:t>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So-siden (tab ved kernestyring vs. </a:t>
            </a:r>
            <a:r>
              <a:rPr lang="da-DK" sz="1600"/>
              <a:t>indkøb </a:t>
            </a:r>
            <a:r>
              <a:rPr lang="da-DK" sz="1600" dirty="0"/>
              <a:t>polte):</a:t>
            </a:r>
          </a:p>
          <a:p>
            <a:pPr marL="0" indent="0">
              <a:buNone/>
            </a:pPr>
            <a:r>
              <a:rPr lang="da-DK" sz="1600" dirty="0"/>
              <a:t>Indeks					2,28 kr./</a:t>
            </a:r>
            <a:r>
              <a:rPr lang="da-DK" sz="1600" dirty="0" err="1"/>
              <a:t>slagtegris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Galtgrise					0,96 kr./</a:t>
            </a:r>
            <a:r>
              <a:rPr lang="da-DK" sz="1600" dirty="0" err="1"/>
              <a:t>slagtegris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Krydsningskombination			3,36 kr./</a:t>
            </a:r>
            <a:r>
              <a:rPr lang="da-DK" sz="1600" dirty="0" err="1"/>
              <a:t>slagtegris</a:t>
            </a:r>
            <a:r>
              <a:rPr lang="da-DK" sz="1600" dirty="0"/>
              <a:t> </a:t>
            </a:r>
          </a:p>
          <a:p>
            <a:pPr marL="0" indent="0">
              <a:buNone/>
            </a:pPr>
            <a:r>
              <a:rPr lang="da-DK" sz="1600" dirty="0"/>
              <a:t>Tab ved kernestyring i alt 			6,60 kr./</a:t>
            </a:r>
            <a:r>
              <a:rPr lang="da-DK" sz="1600" dirty="0" err="1"/>
              <a:t>slagtegris</a:t>
            </a:r>
            <a:r>
              <a:rPr lang="da-DK" sz="1600" dirty="0"/>
              <a:t>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I ovenstående har vi ikke forholdt os til udgifter ved indkøb af henholdsvis </a:t>
            </a:r>
            <a:r>
              <a:rPr lang="da-DK" sz="1600" dirty="0" err="1"/>
              <a:t>TopDuroc</a:t>
            </a:r>
            <a:r>
              <a:rPr lang="da-DK" sz="1600" dirty="0"/>
              <a:t> og/eller polte </a:t>
            </a:r>
          </a:p>
        </p:txBody>
      </p:sp>
    </p:spTree>
    <p:extLst>
      <p:ext uri="{BB962C8B-B14F-4D97-AF65-F5344CB8AC3E}">
        <p14:creationId xmlns:p14="http://schemas.microsoft.com/office/powerpoint/2010/main" val="6425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2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5343C-9612-DDF7-A767-6E9AFBF2D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6F9FD-9837-07D1-1539-CF9421FBE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3100B6-51AB-94EA-06AF-0A6933545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86541-C6CB-6AF6-5504-61BD84B4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Ornesiden</a:t>
            </a:r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18F59D-CA7A-00FA-E184-8C2970BBA0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15DB6-77F6-1A91-8CFE-0F3A4B5C8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Sosiden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5B4807-8886-0621-042A-E167FAF585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151942-5061-00F9-9F9F-BA3E5F9272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FDDB6E-26B1-8862-5E94-C4767B5D86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EE6C3F-4E98-A898-2469-CB76369BD5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/>
              <a:t>Opsamling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7A9D589-54FA-3DCD-2703-25D422D107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711EBA-9D32-D283-7DCC-0598F4A86E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8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A9CA-3D95-098B-0EF2-F19B17031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93CC12-D4CF-2448-6335-464D3256A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Ornesiden</a:t>
            </a:r>
            <a:r>
              <a:rPr lang="en-GB" dirty="0"/>
              <a:t> </a:t>
            </a:r>
          </a:p>
          <a:p>
            <a:r>
              <a:rPr lang="en-GB" dirty="0"/>
              <a:t>– Top Duroc contra basis Duroc</a:t>
            </a:r>
          </a:p>
        </p:txBody>
      </p:sp>
    </p:spTree>
    <p:extLst>
      <p:ext uri="{BB962C8B-B14F-4D97-AF65-F5344CB8AC3E}">
        <p14:creationId xmlns:p14="http://schemas.microsoft.com/office/powerpoint/2010/main" val="132078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91E3A9-25C3-B888-C26A-CCB605BAA6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C394C3-342A-0002-4D0B-22A85AE59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C874FE-680D-71F2-A040-B8273058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Duroc </a:t>
            </a:r>
            <a:r>
              <a:rPr lang="da-DK" dirty="0"/>
              <a:t>vs.</a:t>
            </a:r>
            <a:r>
              <a:rPr lang="en-GB" dirty="0"/>
              <a:t> basis Duroc	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B2BC258-E15C-E968-1E8A-76B74078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Ifølge Hatting og Mors er der 15 indeks point forskel mellem basis </a:t>
            </a:r>
            <a:r>
              <a:rPr lang="da-DK" sz="1600" dirty="0" err="1"/>
              <a:t>Duroc</a:t>
            </a:r>
            <a:r>
              <a:rPr lang="da-DK" sz="1600" dirty="0"/>
              <a:t> og Top </a:t>
            </a:r>
            <a:r>
              <a:rPr lang="da-DK" sz="1600" dirty="0" err="1"/>
              <a:t>Duroc</a:t>
            </a:r>
            <a:r>
              <a:rPr lang="da-DK" sz="1600" dirty="0"/>
              <a:t>, svarende til ca. 1 års avlsfremgang. </a:t>
            </a:r>
          </a:p>
          <a:p>
            <a:r>
              <a:rPr lang="da-DK" sz="1600" dirty="0"/>
              <a:t>Hvad er denne indeksforskel værd?</a:t>
            </a:r>
          </a:p>
          <a:p>
            <a:endParaRPr lang="da-DK" sz="1600" dirty="0"/>
          </a:p>
          <a:p>
            <a:r>
              <a:rPr lang="da-DK" sz="1600" dirty="0"/>
              <a:t>Værdien af 1 indekspoint i </a:t>
            </a:r>
            <a:r>
              <a:rPr lang="da-DK" sz="1600" dirty="0" err="1"/>
              <a:t>Duroc</a:t>
            </a:r>
            <a:r>
              <a:rPr lang="da-DK" sz="1600" dirty="0"/>
              <a:t> er 71 øre (tjek den opdateret </a:t>
            </a:r>
            <a:r>
              <a:rPr lang="da-DK" sz="1600" dirty="0" err="1"/>
              <a:t>std</a:t>
            </a:r>
            <a:r>
              <a:rPr lang="da-DK" sz="1600" dirty="0"/>
              <a:t>. faktor)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dirty="0"/>
              <a:t>½ * (0,71 kr./point * 15 point) = 5,33 kr./ </a:t>
            </a:r>
            <a:r>
              <a:rPr lang="da-DK" sz="1600" dirty="0" err="1"/>
              <a:t>slagtegris</a:t>
            </a:r>
            <a:r>
              <a:rPr lang="da-DK" sz="1600" dirty="0"/>
              <a:t>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Dette skal holdes op imod den aktuelle pris på Top </a:t>
            </a:r>
            <a:r>
              <a:rPr lang="da-DK" sz="1600" dirty="0" err="1"/>
              <a:t>Duroc</a:t>
            </a:r>
            <a:r>
              <a:rPr lang="da-DK" sz="1600" dirty="0"/>
              <a:t>-sæd samt antallet af solgte slagtesvin/faring </a:t>
            </a:r>
          </a:p>
        </p:txBody>
      </p:sp>
    </p:spTree>
    <p:extLst>
      <p:ext uri="{BB962C8B-B14F-4D97-AF65-F5344CB8AC3E}">
        <p14:creationId xmlns:p14="http://schemas.microsoft.com/office/powerpoint/2010/main" val="417664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571712-C656-D670-F78E-DF6CE7A40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38C48C2-04E6-4B25-4594-A8339EF92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Sosiden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Indeks</a:t>
            </a:r>
            <a:r>
              <a:rPr lang="en-GB" dirty="0"/>
              <a:t> og </a:t>
            </a:r>
            <a:r>
              <a:rPr lang="en-GB" dirty="0" err="1"/>
              <a:t>avlsstrategi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6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9A5C19-805B-7E28-95E7-2A11F5B958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801EF7-CDC1-4C0B-BC6C-DE4C7C3B831A}" type="datetime1">
              <a:rPr lang="en-GB" smtClean="0"/>
              <a:t>31/07/2025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71CB0C-014E-0D88-E8A1-9D15D9E15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FFCCB6A-9B3B-C361-A15E-ECEB80CC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Lassoavl? </a:t>
            </a:r>
            <a:endParaRPr lang="LID4096"/>
          </a:p>
        </p:txBody>
      </p:sp>
      <p:pic>
        <p:nvPicPr>
          <p:cNvPr id="7" name="Picture 14" descr="http://combiboilersleeds.com/images/blindfolded/blindfolded-9.jpg">
            <a:extLst>
              <a:ext uri="{FF2B5EF4-FFF2-40B4-BE49-F238E27FC236}">
                <a16:creationId xmlns:a16="http://schemas.microsoft.com/office/drawing/2014/main" id="{0563D9AB-7418-5206-4621-DB92C9C58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74"/>
          <a:stretch/>
        </p:blipFill>
        <p:spPr bwMode="auto">
          <a:xfrm>
            <a:off x="834937" y="2396229"/>
            <a:ext cx="3180522" cy="29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thumbs.dreamstime.com/z/hand-throws-lasso-isolated-image-throwing-62081661.jpg">
            <a:extLst>
              <a:ext uri="{FF2B5EF4-FFF2-40B4-BE49-F238E27FC236}">
                <a16:creationId xmlns:a16="http://schemas.microsoft.com/office/drawing/2014/main" id="{FBDA7270-BD41-D8A3-619F-6D2F6FE1D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1977" y="2608245"/>
            <a:ext cx="3079243" cy="24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pattedyr, svin, gris, Svinefamilien&#10;&#10;Indhold genereret af kunstig intelligens kan være forkert.">
            <a:extLst>
              <a:ext uri="{FF2B5EF4-FFF2-40B4-BE49-F238E27FC236}">
                <a16:creationId xmlns:a16="http://schemas.microsoft.com/office/drawing/2014/main" id="{6364FDA6-2F6A-B88E-988B-31721CE4CE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87" y="1887085"/>
            <a:ext cx="5159884" cy="3440239"/>
          </a:xfrm>
          <a:prstGeom prst="rect">
            <a:avLst/>
          </a:prstGeom>
        </p:spPr>
      </p:pic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9EA4966B-A89E-32C9-F140-52A85E9A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29" y="499872"/>
            <a:ext cx="12191946" cy="69807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06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E12EAAE-7C65-91DA-3D4E-40EC022D03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8B185B-80C4-839F-7295-DF313947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55B277-E07F-6290-4563-4CE5BD83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Kernestyring vs. indkøb polte - indeks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3E24F02-3242-ED8F-8C70-051D1152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Der er 4 point i forskel mellem en gennemsnitlig polt i danske opformeringsbesætninger og en gennemsnitlig polt i danske zigzag-besætninger.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Værdien af 1 indekspoint er 1,14 kr./point (tjek den opdateret </a:t>
            </a:r>
            <a:r>
              <a:rPr lang="da-DK" sz="1600" dirty="0" err="1"/>
              <a:t>std</a:t>
            </a:r>
            <a:r>
              <a:rPr lang="da-DK" sz="1600" dirty="0"/>
              <a:t>. faktor)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Så forskellen på 4 indekspoint har følgende værdi:</a:t>
            </a:r>
          </a:p>
          <a:p>
            <a:pPr marL="0" indent="0">
              <a:buNone/>
            </a:pPr>
            <a:r>
              <a:rPr lang="da-DK" sz="1600" dirty="0"/>
              <a:t>½ * (1,14 kr./point * 4 point) = 2,28 kr./ </a:t>
            </a:r>
            <a:r>
              <a:rPr lang="da-DK" sz="1600" dirty="0" err="1"/>
              <a:t>slagtegris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75593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7E7D33-2DDF-5B49-9562-4580933940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E0003B0-4100-F7EC-0497-6EC683C94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3BE644-E7C2-13F1-376A-A94EB93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Kernestyring vs. indkøb polte - avlsstrategi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15C0C8E-5D9C-F7BE-A136-ED292BD6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Galtgrise:</a:t>
            </a:r>
          </a:p>
          <a:p>
            <a:pPr marL="0" indent="0">
              <a:buNone/>
            </a:pPr>
            <a:r>
              <a:rPr lang="da-DK" sz="1600" dirty="0"/>
              <a:t>Da en del af </a:t>
            </a:r>
            <a:r>
              <a:rPr lang="da-DK" sz="1600" dirty="0" err="1"/>
              <a:t>sogrisene</a:t>
            </a:r>
            <a:r>
              <a:rPr lang="da-DK" sz="1600" dirty="0"/>
              <a:t> i en zigzag-besætning bruges som polte, vil der i denne besætning være en overrepræsentation af galte. </a:t>
            </a:r>
          </a:p>
          <a:p>
            <a:pPr marL="0" indent="0">
              <a:buNone/>
            </a:pPr>
            <a:r>
              <a:rPr lang="da-DK" sz="1600" dirty="0"/>
              <a:t>Det antages, at 6 % af de producerede grise skal bruges som polte. Derfor bliver fordelingen af </a:t>
            </a:r>
            <a:r>
              <a:rPr lang="da-DK" sz="1600" dirty="0" err="1"/>
              <a:t>sogrise</a:t>
            </a:r>
            <a:r>
              <a:rPr lang="da-DK" sz="1600" dirty="0"/>
              <a:t> og galte til salg/slagt 53,2 % galte og 46,8% </a:t>
            </a:r>
            <a:r>
              <a:rPr lang="da-DK" sz="1600" dirty="0" err="1"/>
              <a:t>sogrise</a:t>
            </a:r>
            <a:r>
              <a:rPr lang="da-DK" sz="1600" dirty="0"/>
              <a:t>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Jf. SEGES er produktionsværdien 30 kr. lavere for en galtgris end en </a:t>
            </a:r>
            <a:r>
              <a:rPr lang="da-DK" sz="1600" dirty="0" err="1"/>
              <a:t>sogris</a:t>
            </a:r>
            <a:r>
              <a:rPr lang="da-DK" sz="1600" dirty="0"/>
              <a:t>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Med en overrepræsentation på 3,2 % galte koster det 0,96 kr. pr. </a:t>
            </a:r>
            <a:r>
              <a:rPr lang="da-DK" sz="1600" dirty="0" err="1"/>
              <a:t>slagtegris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161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8A4AA3-E7DF-CD50-468B-EA15CDF556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1643C1-8BFB-4891-9D70-F1251075D6A4}" type="datetime1">
              <a:rPr lang="en-GB" smtClean="0"/>
              <a:t>31/07/2025</a:t>
            </a:fld>
            <a:endParaRPr lang="en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8F19073-ECE7-D9C6-A417-FEC2A2D38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business. Our DNA.</a:t>
            </a:r>
            <a:endParaRPr lang="en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77FE29-3422-E257-7F0B-676F1495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Kernestyring vs. indkøb polte - avlsstrategi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D49829F-E744-7FE4-88B2-84840DE0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Krydsningskombination:</a:t>
            </a:r>
          </a:p>
          <a:p>
            <a:pPr marL="0" indent="0">
              <a:buNone/>
            </a:pPr>
            <a:r>
              <a:rPr lang="da-DK" sz="1600" dirty="0"/>
              <a:t>I en </a:t>
            </a:r>
            <a:r>
              <a:rPr lang="da-DK" sz="1600" dirty="0" err="1"/>
              <a:t>zig</a:t>
            </a:r>
            <a:r>
              <a:rPr lang="da-DK" sz="1600" dirty="0"/>
              <a:t>-</a:t>
            </a:r>
            <a:r>
              <a:rPr lang="da-DK" sz="1600" dirty="0" err="1"/>
              <a:t>zag</a:t>
            </a:r>
            <a:r>
              <a:rPr lang="da-DK" sz="1600" dirty="0"/>
              <a:t>-besætning vil ikke alle grise være standard DLY. En del grise vil være LLY eller YLY.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Ved 15% ”hvide” løbninger og 6% polte forbrugt vil der være 9% LLY/YLY galte eller kasserede polte tilbage. Dette svarer til at 9,6% af de solgte/slagtede grise mangler </a:t>
            </a:r>
            <a:r>
              <a:rPr lang="da-DK" sz="1600" dirty="0" err="1"/>
              <a:t>Duroc</a:t>
            </a:r>
            <a:r>
              <a:rPr lang="da-DK" sz="1600" dirty="0"/>
              <a:t>.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Jf. SEGES er den økonomiske forskel mellem DLY og L- grise 35 kr.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Med 9,6% grise som mangler </a:t>
            </a:r>
            <a:r>
              <a:rPr lang="da-DK" sz="1600" dirty="0" err="1"/>
              <a:t>Duroc</a:t>
            </a:r>
            <a:r>
              <a:rPr lang="da-DK" sz="1600" dirty="0"/>
              <a:t> til en værdi på 35 kr. bliver tabet 3,36 kr./</a:t>
            </a:r>
            <a:r>
              <a:rPr lang="da-DK" sz="1600" dirty="0" err="1"/>
              <a:t>slagtegris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967382"/>
      </p:ext>
    </p:extLst>
  </p:cSld>
  <p:clrMapOvr>
    <a:masterClrMapping/>
  </p:clrMapOvr>
</p:sld>
</file>

<file path=ppt/theme/theme1.xml><?xml version="1.0" encoding="utf-8"?>
<a:theme xmlns:a="http://schemas.openxmlformats.org/drawingml/2006/main" name="4_DanBred Theme">
  <a:themeElements>
    <a:clrScheme name="DanBred 2">
      <a:dk1>
        <a:srgbClr val="000000"/>
      </a:dk1>
      <a:lt1>
        <a:srgbClr val="FFFFFF"/>
      </a:lt1>
      <a:dk2>
        <a:srgbClr val="706359"/>
      </a:dk2>
      <a:lt2>
        <a:srgbClr val="FFFFFF"/>
      </a:lt2>
      <a:accent1>
        <a:srgbClr val="800020"/>
      </a:accent1>
      <a:accent2>
        <a:srgbClr val="B81D2F"/>
      </a:accent2>
      <a:accent3>
        <a:srgbClr val="655B50"/>
      </a:accent3>
      <a:accent4>
        <a:srgbClr val="A79C93"/>
      </a:accent4>
      <a:accent5>
        <a:srgbClr val="D9D2CB"/>
      </a:accent5>
      <a:accent6>
        <a:srgbClr val="F3F2EF"/>
      </a:accent6>
      <a:hlink>
        <a:srgbClr val="165788"/>
      </a:hlink>
      <a:folHlink>
        <a:srgbClr val="16578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Bred_blank-presentation-template_2024" id="{D94E3290-9AEC-4913-9E6F-D017A8FBE89B}" vid="{56CC63C5-07E7-4DA2-9D73-3ABD8E5330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e00cfa2-9de7-4e05-9395-d9eb5fb81821">
      <UserInfo>
        <DisplayName>Hubertus Heitmann</DisplayName>
        <AccountId>255</AccountId>
        <AccountType/>
      </UserInfo>
    </SharedWithUsers>
    <lcf76f155ced4ddcb4097134ff3c332f xmlns="ed9717d4-5d17-477b-b3b7-c2663c600416">
      <Terms xmlns="http://schemas.microsoft.com/office/infopath/2007/PartnerControls"/>
    </lcf76f155ced4ddcb4097134ff3c332f>
    <TaxCatchAll xmlns="8e00cfa2-9de7-4e05-9395-d9eb5fb818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A9997E8F53147803F58CEF0EB5501" ma:contentTypeVersion="21" ma:contentTypeDescription="Create a new document." ma:contentTypeScope="" ma:versionID="bfc590ef663a002483f3c39d266d08b3">
  <xsd:schema xmlns:xsd="http://www.w3.org/2001/XMLSchema" xmlns:xs="http://www.w3.org/2001/XMLSchema" xmlns:p="http://schemas.microsoft.com/office/2006/metadata/properties" xmlns:ns2="ed9717d4-5d17-477b-b3b7-c2663c600416" xmlns:ns3="8e00cfa2-9de7-4e05-9395-d9eb5fb81821" targetNamespace="http://schemas.microsoft.com/office/2006/metadata/properties" ma:root="true" ma:fieldsID="5985113e807f4011fed9cc5228229ef5" ns2:_="" ns3:_="">
    <xsd:import namespace="ed9717d4-5d17-477b-b3b7-c2663c600416"/>
    <xsd:import namespace="8e00cfa2-9de7-4e05-9395-d9eb5fb81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17d4-5d17-477b-b3b7-c2663c600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ba6323-382e-447a-8d07-d172c0a4d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0cfa2-9de7-4e05-9395-d9eb5fb81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499f391-8082-4b91-b1b3-12a06a21f1f3}" ma:internalName="TaxCatchAll" ma:showField="CatchAllData" ma:web="8e00cfa2-9de7-4e05-9395-d9eb5fb81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BEC6F-E4C4-4848-84CC-7E9AB4FB8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BF57D-C733-40C7-A170-5D2E99610C0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af1872c3-ce7b-4655-baeb-40400ea7a874"/>
    <ds:schemaRef ds:uri="http://schemas.microsoft.com/office/infopath/2007/PartnerControls"/>
    <ds:schemaRef ds:uri="http://schemas.openxmlformats.org/package/2006/metadata/core-properties"/>
    <ds:schemaRef ds:uri="9b42dd11-4129-42cb-b508-4cb4bcffb519"/>
    <ds:schemaRef ds:uri="bdaf3da7-0b89-43ed-9381-2a76b819d89d"/>
    <ds:schemaRef ds:uri="8e00cfa2-9de7-4e05-9395-d9eb5fb81821"/>
    <ds:schemaRef ds:uri="ed9717d4-5d17-477b-b3b7-c2663c600416"/>
  </ds:schemaRefs>
</ds:datastoreItem>
</file>

<file path=customXml/itemProps3.xml><?xml version="1.0" encoding="utf-8"?>
<ds:datastoreItem xmlns:ds="http://schemas.openxmlformats.org/officeDocument/2006/customXml" ds:itemID="{A8F177C0-61FF-4751-A357-9BA47895D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717d4-5d17-477b-b3b7-c2663c600416"/>
    <ds:schemaRef ds:uri="8e00cfa2-9de7-4e05-9395-d9eb5fb81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DanBred_blank-presentation-template_2024</Template>
  <TotalTime>0</TotalTime>
  <Words>555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4_DanBred Theme</vt:lpstr>
      <vt:lpstr>Økonomi ved hjemmeavl</vt:lpstr>
      <vt:lpstr>PowerPoint-præsentation</vt:lpstr>
      <vt:lpstr>1</vt:lpstr>
      <vt:lpstr>Top Duroc vs. basis Duroc </vt:lpstr>
      <vt:lpstr>2</vt:lpstr>
      <vt:lpstr>Lassoavl? </vt:lpstr>
      <vt:lpstr>Kernestyring vs. indkøb polte - indeks</vt:lpstr>
      <vt:lpstr>Kernestyring vs. indkøb polte - avlsstrategi</vt:lpstr>
      <vt:lpstr>Kernestyring vs. indkøb polte - avlsstrategi</vt:lpstr>
      <vt:lpstr>3</vt:lpstr>
      <vt:lpstr>Opsamling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Mølgaard Pedersen</dc:creator>
  <cp:lastModifiedBy>Max Jørgensen</cp:lastModifiedBy>
  <cp:revision>4</cp:revision>
  <cp:lastPrinted>2020-05-25T07:44:49Z</cp:lastPrinted>
  <dcterms:created xsi:type="dcterms:W3CDTF">2025-05-06T11:48:08Z</dcterms:created>
  <dcterms:modified xsi:type="dcterms:W3CDTF">2025-07-31T10:26:37Z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0x010100ACCA9997E8F53147803F58CEF0EB5501</vt:lpwstr>
  </property>
  <property fmtid="{D5CDD505-2E9C-101B-9397-08002B2CF9AE}" pid="3" name="Order">
    <vt:lpwstr>240300.000000000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