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7"/>
  </p:notesMasterIdLst>
  <p:handoutMasterIdLst>
    <p:handoutMasterId r:id="rId8"/>
  </p:handoutMasterIdLst>
  <p:sldIdLst>
    <p:sldId id="2142533704" r:id="rId2"/>
    <p:sldId id="2142533694" r:id="rId3"/>
    <p:sldId id="2142533702" r:id="rId4"/>
    <p:sldId id="2142533701" r:id="rId5"/>
    <p:sldId id="2142533703" r:id="rId6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5" userDrawn="1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DEB200-45DC-4A22-EF31-8EDFDC553CD6}" name="Karin Smedegaard" initials="KS" userId="S::kasm@seges.dk::85bc12ba-e200-4815-a613-fdc1bde4deac" providerId="AD"/>
  <p188:author id="{D39E7F31-766B-556A-F3E6-867F3440307E}" name="Helle Pelant Lahrmann" initials="HPL" userId="S::hla@seges.dk::7b1af524-a8a2-440f-9a9a-66c5c93669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D2"/>
    <a:srgbClr val="B1B1CB"/>
    <a:srgbClr val="D0CFE3"/>
    <a:srgbClr val="C9C7EB"/>
    <a:srgbClr val="CCCCFF"/>
    <a:srgbClr val="FFFFFF"/>
    <a:srgbClr val="DDEBD2"/>
    <a:srgbClr val="4B3E31"/>
    <a:srgbClr val="00435E"/>
    <a:srgbClr val="FFC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7739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14" y="726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5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2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8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EB9CCEF-7AB3-41F7-BFC7-34EBBE62B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pattedyr, svin, gnaver&#10;&#10;Automatisk genereret beskrivelse">
            <a:extLst>
              <a:ext uri="{FF2B5EF4-FFF2-40B4-BE49-F238E27FC236}">
                <a16:creationId xmlns:a16="http://schemas.microsoft.com/office/drawing/2014/main" id="{56994175-C07F-454E-BCD9-DC6D9271E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04"/>
          <a:stretch/>
        </p:blipFill>
        <p:spPr>
          <a:xfrm>
            <a:off x="-1" y="0"/>
            <a:ext cx="121904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ko, kvæg, pattedyr, hvid&#10;&#10;Automatisk genereret beskrivelse">
            <a:extLst>
              <a:ext uri="{FF2B5EF4-FFF2-40B4-BE49-F238E27FC236}">
                <a16:creationId xmlns:a16="http://schemas.microsoft.com/office/drawing/2014/main" id="{CAC61E14-1DA9-480B-B20A-3457A3F77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16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samt baggrundbilled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131F5D-0F49-45AA-9C86-6BEAFC03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3C3F9C-E768-4B43-A473-7B2B3548C118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35665D-40FF-4C8F-A164-622585614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5836" y="2770030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7192D-52B3-447D-95AD-B8EC062384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9197730-2C90-40F3-A881-077E8DD1C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36832DA-C516-42AE-AF0C-6253CE7AC23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FFFBB3BC-849F-4139-8B0E-B0457208E4C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C6B6C9D-4094-41A4-B37D-3008C755D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7A8B1FD9-D599-4F13-9FDC-F372219E5229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3FA53E7-63DA-4E94-92F7-EC13B8B9075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12-12-2023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12-12-2023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12-12-2023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12-12-2023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12-12-2023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F9A53-1DBA-4137-3B8F-D2F0F35D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EFB34D-958D-2F58-896F-9886E977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A82145-82FB-533E-F86A-10D6F840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68B9-F7CB-4522-94EB-9C7EE3430009}" type="datetimeFigureOut">
              <a:rPr lang="en-DK" smtClean="0"/>
              <a:t>12/12/2023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5BF3A0-2E3F-8FB0-90B8-9A0660D9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4CB58-1CA1-1FD3-028A-B0DE2274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219C9-FE06-4FFD-9911-A4ED8601C3B3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042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28437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græs, jord, parkeret&#10;&#10;Automatisk genereret beskrivelse">
            <a:extLst>
              <a:ext uri="{FF2B5EF4-FFF2-40B4-BE49-F238E27FC236}">
                <a16:creationId xmlns:a16="http://schemas.microsoft.com/office/drawing/2014/main" id="{F76398C3-1F56-4B90-AF71-D637EAB4D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40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0FFEE-A2AC-43D7-897C-D130B8C4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AD0AD5-FBF2-44C0-B15E-F1EB61BB8D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82E648-2E97-4B76-AD8D-C4772A1EC8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30FB38-11DF-4F05-A11A-FE50F96E1A16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986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BADF78D2-6A89-4551-A31F-A8BAD8412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40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0DBC7E-45A1-45B7-88BC-014A2269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2EB2A7-9407-4EF7-8A78-38A0ADAA0F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C5A0169-CD00-4F6A-AE4D-64B34F5E0B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111AF64-927D-4EFC-820D-6F48BF358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335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æs&#10;&#10;Automatisk genereret beskrivelse">
            <a:extLst>
              <a:ext uri="{FF2B5EF4-FFF2-40B4-BE49-F238E27FC236}">
                <a16:creationId xmlns:a16="http://schemas.microsoft.com/office/drawing/2014/main" id="{60E81C7A-E36D-4636-A092-01F47D50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0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himmel, udendørs, græs, natur&#10;&#10;Automatisk genereret beskrivelse">
            <a:extLst>
              <a:ext uri="{FF2B5EF4-FFF2-40B4-BE49-F238E27FC236}">
                <a16:creationId xmlns:a16="http://schemas.microsoft.com/office/drawing/2014/main" id="{D532DDA4-1499-4A71-98F1-A9BC65065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0"/>
            <a:ext cx="12190413" cy="685368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rgbClr val="4B3E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mand, person&#10;&#10;Automatisk genereret beskrivelse">
            <a:extLst>
              <a:ext uri="{FF2B5EF4-FFF2-40B4-BE49-F238E27FC236}">
                <a16:creationId xmlns:a16="http://schemas.microsoft.com/office/drawing/2014/main" id="{9D40A8E7-2C0E-48B1-925E-926D41F46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6"/>
          <a:stretch/>
        </p:blipFill>
        <p:spPr>
          <a:xfrm>
            <a:off x="0" y="-1"/>
            <a:ext cx="12190413" cy="700203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2A3C5-DD60-4F5B-A4C6-E3C5DD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B93E016-FF5B-4C50-B8A0-EB349FFDE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9C20E4B-5B66-4361-8474-9B798A393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F75E051-4135-4F6B-928B-46DBF4216DC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62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12-12-2023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0" r:id="rId12"/>
    <p:sldLayoutId id="2147483729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5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hyperlink" Target="https://silo.seges.dk/media/a5qcnerq/virkemidler_mark_kvaeg_gris.pdf" TargetMode="External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ndbrugsinfo.dk/-/media/landbrugsinfo/public/4/9/9/esg_virkemiddelkatalog_kvagstalden.pdf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14.svg"/><Relationship Id="rId7" Type="http://schemas.openxmlformats.org/officeDocument/2006/relationships/image" Target="../media/image21.svg"/><Relationship Id="rId12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16.svg"/><Relationship Id="rId10" Type="http://schemas.openxmlformats.org/officeDocument/2006/relationships/image" Target="../media/image17.jp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hyperlink" Target="https://www.landbrugsinfo.dk/-/media/landbrugsinfo/public/7/e/1/seges_innovation_rapport_klimavirkemidler_sep_2023.pdf" TargetMode="External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8.sv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8498FB-257B-20E3-90BD-5DFF73035B57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BC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AE7196-4DFE-B023-6275-3DBF9D8D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65A2A3-807D-CB87-72D6-C8B393156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CF74C19-429A-2EA4-BB86-C777D1D350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F4E1DB-5ABD-791F-685A-4AF534998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585" y="3368180"/>
            <a:ext cx="3054982" cy="34889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05F909-B626-ECBD-E64A-AA6273F244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CE5D1EC-D942-91FC-A75A-4A0202F511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00070" y="2340321"/>
            <a:ext cx="6284231" cy="5271605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540D933C-872B-A43A-EB83-426D17C04C9C}"/>
              </a:ext>
            </a:extLst>
          </p:cNvPr>
          <p:cNvSpPr txBox="1"/>
          <p:nvPr/>
        </p:nvSpPr>
        <p:spPr>
          <a:xfrm>
            <a:off x="1019157" y="301747"/>
            <a:ext cx="4732908" cy="2194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da-DK" sz="4400" b="1">
                <a:solidFill>
                  <a:srgbClr val="0070C0"/>
                </a:solidFill>
              </a:rPr>
              <a:t>4. Teknologier</a:t>
            </a:r>
            <a:endParaRPr lang="da-DK" sz="4400" b="1" dirty="0">
              <a:solidFill>
                <a:srgbClr val="0070C0"/>
              </a:solidFill>
            </a:endParaRPr>
          </a:p>
          <a:p>
            <a:pPr>
              <a:lnSpc>
                <a:spcPts val="2800"/>
              </a:lnSpc>
            </a:pPr>
            <a:r>
              <a:rPr lang="da-DK" sz="2000" dirty="0"/>
              <a:t>Hvilke virkemidler kan landmanden bruge i stalden til at mindske </a:t>
            </a:r>
            <a:r>
              <a:rPr lang="da-DK" sz="2000" dirty="0" err="1"/>
              <a:t>metanudslip</a:t>
            </a:r>
            <a:r>
              <a:rPr lang="da-DK" sz="2000" dirty="0"/>
              <a:t>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83DED6-6471-4EA3-C471-46A5B0D98C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85431" y="6193463"/>
            <a:ext cx="29051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0FB256DE-F566-01E8-2E13-73B0C5E43B1B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BC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5B4282-FA86-DE59-C4E5-4B0E3853D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2D115E8-69B9-8742-C468-CAD23F048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15ED16CE-28D8-63EC-8A50-A23CF86B1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31527C4-EF87-AA93-DEC5-4A61517A5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585" y="3368180"/>
            <a:ext cx="3054982" cy="348892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91D0A54-93BA-9324-0926-EA72A11677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7CADF8-A822-4544-8D29-7275FBFE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842525"/>
            <a:ext cx="9385731" cy="711638"/>
          </a:xfrm>
        </p:spPr>
        <p:txBody>
          <a:bodyPr/>
          <a:lstStyle/>
          <a:p>
            <a:r>
              <a:rPr lang="da-DK" sz="4000" dirty="0">
                <a:solidFill>
                  <a:srgbClr val="0070C0"/>
                </a:solidFill>
              </a:rPr>
              <a:t>Teknologier, </a:t>
            </a:r>
            <a:br>
              <a:rPr lang="da-DK" sz="4000" dirty="0">
                <a:solidFill>
                  <a:srgbClr val="0070C0"/>
                </a:solidFill>
              </a:rPr>
            </a:br>
            <a:r>
              <a:rPr lang="da-DK" sz="4000" dirty="0">
                <a:solidFill>
                  <a:srgbClr val="0070C0"/>
                </a:solidFill>
              </a:rPr>
              <a:t>der kan mindske metan udledning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B1FE1E-E59F-4C60-96F5-93A992DDC3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4038" y="2242997"/>
            <a:ext cx="5541168" cy="449933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Der findes en række teknologier, som kan hjælpe landmanden med at reducere metan udledningen. Der er fokus på målet med et klimaneutralt landbrug i 2050, men forskere og erhvervet arbejder sammen om nye løsninger, som bliver afprøvet.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spcAft>
                <a:spcPts val="1200"/>
              </a:spcAft>
              <a:buNone/>
            </a:pPr>
            <a:r>
              <a:rPr lang="da-DK" sz="2000" dirty="0"/>
              <a:t>Her i </a:t>
            </a:r>
            <a:r>
              <a:rPr lang="da-DK" sz="2000" dirty="0" err="1"/>
              <a:t>SILO’en</a:t>
            </a:r>
            <a:r>
              <a:rPr lang="da-DK" sz="2000" dirty="0"/>
              <a:t> under faget ESG </a:t>
            </a:r>
            <a:br>
              <a:rPr lang="da-DK" sz="2000" dirty="0"/>
            </a:br>
            <a:r>
              <a:rPr lang="da-DK" sz="2000" dirty="0"/>
              <a:t>finder I et overblik:</a:t>
            </a:r>
          </a:p>
          <a:p>
            <a:pPr marL="0" indent="0">
              <a:buNone/>
            </a:pPr>
            <a:r>
              <a:rPr lang="nb-NO" sz="2000" dirty="0">
                <a:hlinkClick r:id="rId12"/>
              </a:rPr>
              <a:t>Introduktion til virkemidler (seges.dk)</a:t>
            </a:r>
            <a:endParaRPr lang="da-DK" sz="2000" dirty="0"/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hlinkClick r:id="rId12"/>
            <a:extLst>
              <a:ext uri="{FF2B5EF4-FFF2-40B4-BE49-F238E27FC236}">
                <a16:creationId xmlns:a16="http://schemas.microsoft.com/office/drawing/2014/main" id="{7AA21BF7-7BA6-BA5E-1E02-08EFE0D2EB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8223" y="2238594"/>
            <a:ext cx="5735203" cy="321825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BB6182F-83CC-7EC6-E499-4980861F09A1}"/>
              </a:ext>
            </a:extLst>
          </p:cNvPr>
          <p:cNvSpPr txBox="1"/>
          <p:nvPr/>
        </p:nvSpPr>
        <p:spPr>
          <a:xfrm>
            <a:off x="6208830" y="5547054"/>
            <a:ext cx="5427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600" i="1" dirty="0"/>
              <a:t>Side 11-16 Eksempler på virkemidler til kvæg</a:t>
            </a:r>
          </a:p>
          <a:p>
            <a:pPr marL="0" indent="0">
              <a:buNone/>
            </a:pPr>
            <a:r>
              <a:rPr lang="da-DK" sz="1600" i="1" dirty="0"/>
              <a:t>Side 34 Overblik over fremtidige/ kommende virkemidler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E94EF61-0F15-2DA8-72BA-A4DA0742A7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95965" y="-376976"/>
            <a:ext cx="2905125" cy="123825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C6FE755-5D64-B8DC-499F-BB15AD0138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622" y="6214208"/>
            <a:ext cx="31432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2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B0A77DF-922A-2A0E-4371-F17765343017}"/>
              </a:ext>
            </a:extLst>
          </p:cNvPr>
          <p:cNvSpPr/>
          <p:nvPr/>
        </p:nvSpPr>
        <p:spPr>
          <a:xfrm>
            <a:off x="3" y="0"/>
            <a:ext cx="12062646" cy="6894351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BC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667FED-C21C-02DD-A8C1-2E3DF0EA1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628852-3BB3-14EE-4307-058C0C0B1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E285A5-A557-249A-2455-7AD18A46C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422DC6-A53F-7C00-0011-BB92AAB8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10" y="891580"/>
            <a:ext cx="9858808" cy="711638"/>
          </a:xfrm>
        </p:spPr>
        <p:txBody>
          <a:bodyPr anchor="ctr">
            <a:normAutofit/>
          </a:bodyPr>
          <a:lstStyle/>
          <a:p>
            <a:r>
              <a:rPr lang="da-DK" sz="4000" dirty="0">
                <a:solidFill>
                  <a:srgbClr val="0070C0"/>
                </a:solidFill>
              </a:rPr>
              <a:t>Virkemiddelkatalog kvægstald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B51ABB-BE7F-B68F-4E91-06A377AEEA9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58771" y="4670641"/>
            <a:ext cx="10387834" cy="94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Se kataloget her:</a:t>
            </a:r>
          </a:p>
          <a:p>
            <a:pPr marL="0" indent="0">
              <a:lnSpc>
                <a:spcPts val="2300"/>
              </a:lnSpc>
              <a:buNone/>
            </a:pPr>
            <a:r>
              <a:rPr lang="da-DK" sz="2000" dirty="0"/>
              <a:t> </a:t>
            </a:r>
            <a:r>
              <a:rPr lang="da-DK" sz="2000" dirty="0">
                <a:hlinkClick r:id="rId8"/>
              </a:rPr>
              <a:t>esg_virkemiddelkatalog_kvagstalden.pdf </a:t>
            </a:r>
            <a:br>
              <a:rPr lang="da-DK" sz="2000" dirty="0">
                <a:hlinkClick r:id="rId8"/>
              </a:rPr>
            </a:br>
            <a:r>
              <a:rPr lang="da-DK" sz="2000" dirty="0">
                <a:hlinkClick r:id="rId8"/>
              </a:rPr>
              <a:t>(landbrugsinfo.dk)</a:t>
            </a:r>
            <a:endParaRPr lang="da-DK" sz="2000" dirty="0"/>
          </a:p>
        </p:txBody>
      </p:sp>
      <p:pic>
        <p:nvPicPr>
          <p:cNvPr id="5" name="Billede 4">
            <a:hlinkClick r:id="rId8"/>
            <a:extLst>
              <a:ext uri="{FF2B5EF4-FFF2-40B4-BE49-F238E27FC236}">
                <a16:creationId xmlns:a16="http://schemas.microsoft.com/office/drawing/2014/main" id="{B9AC549E-830E-210D-1CD9-6127EBA70D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285" r="28470"/>
          <a:stretch/>
        </p:blipFill>
        <p:spPr>
          <a:xfrm>
            <a:off x="6172200" y="2288508"/>
            <a:ext cx="5893836" cy="391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F05A83B-B29E-9ED3-4430-A03C068DD677}"/>
              </a:ext>
            </a:extLst>
          </p:cNvPr>
          <p:cNvSpPr txBox="1"/>
          <p:nvPr/>
        </p:nvSpPr>
        <p:spPr>
          <a:xfrm>
            <a:off x="467189" y="2127957"/>
            <a:ext cx="49924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000" dirty="0"/>
              <a:t>SEGES har udgivet et virkemiddelkatalog, der understøtter en bæredygtig udvikling på kvægbedrifter.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Alle tiltag i kataloget relaterer til FN’s Verdensmål.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F21CE0A-18DD-4701-9AC6-8B7FF53152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C26B54D-D66B-CD4F-FA41-86A75FC1A2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4013" y="-478049"/>
            <a:ext cx="3076575" cy="13144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2B2803C-6EF5-C9F8-F76D-852FE339AB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1337" y="5846969"/>
            <a:ext cx="32194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9E2EEC7-3B44-A585-4879-99348395B603}"/>
              </a:ext>
            </a:extLst>
          </p:cNvPr>
          <p:cNvSpPr/>
          <p:nvPr/>
        </p:nvSpPr>
        <p:spPr>
          <a:xfrm>
            <a:off x="3" y="0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BC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B67925-D1C4-F4F0-1A0B-2EC0CAE50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4F3BAC9-A76C-D7A9-0D72-E2F52C68A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E485E45-7EB8-5B53-0F66-99BDE161F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0E7FFE-D5C1-6578-9AAA-BD2C29E09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585" y="3368180"/>
            <a:ext cx="3054982" cy="34889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F76AD9-8F96-1230-9D37-7A97470BCA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BEC798-4B44-00B9-2F67-7D5EB3A4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4" y="639326"/>
            <a:ext cx="9385731" cy="711638"/>
          </a:xfrm>
        </p:spPr>
        <p:txBody>
          <a:bodyPr/>
          <a:lstStyle/>
          <a:p>
            <a:r>
              <a:rPr lang="da-DK" sz="4000" dirty="0">
                <a:solidFill>
                  <a:srgbClr val="0070C0"/>
                </a:solidFill>
              </a:rPr>
              <a:t>Klimavirkemiddelrapporten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9959B3-034F-E8DA-EBB2-0D7B14BD7A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54670" y="1631171"/>
            <a:ext cx="6824827" cy="497045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da-DK" sz="2000" dirty="0">
                <a:latin typeface="+mj-lt"/>
              </a:rPr>
              <a:t>SEGES Innovation har udgivet en klimavirkemiddelrapport, som identificerer de 29 mest effektive klimavirkemidler til landbruget. Til kvægområdet er udvalgt:</a:t>
            </a:r>
            <a:endParaRPr lang="da-DK" sz="2000" b="1" i="0" dirty="0">
              <a:solidFill>
                <a:srgbClr val="212529"/>
              </a:solidFill>
              <a:effectLst/>
              <a:latin typeface="+mj-lt"/>
            </a:endParaRPr>
          </a:p>
          <a:p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Gylleforsuring i kvægstald</a:t>
            </a:r>
          </a:p>
          <a:p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Drænet fast gulv med gødningsskrabere</a:t>
            </a:r>
          </a:p>
          <a:p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Foderadditiver og fedt i foderet til reduktion </a:t>
            </a:r>
            <a:b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af </a:t>
            </a:r>
            <a:r>
              <a:rPr lang="da-DK" sz="2000" b="0" i="0" dirty="0" err="1">
                <a:solidFill>
                  <a:srgbClr val="212529"/>
                </a:solidFill>
                <a:effectLst/>
                <a:latin typeface="+mj-lt"/>
              </a:rPr>
              <a:t>enterisk</a:t>
            </a:r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 metan</a:t>
            </a:r>
          </a:p>
          <a:p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Avl </a:t>
            </a:r>
          </a:p>
          <a:p>
            <a:r>
              <a:rPr lang="da-DK" sz="2000" b="0" i="0" dirty="0">
                <a:solidFill>
                  <a:srgbClr val="212529"/>
                </a:solidFill>
                <a:effectLst/>
                <a:latin typeface="+mj-lt"/>
              </a:rPr>
              <a:t>Opfangning og omsætning af metan i kvægstalde</a:t>
            </a:r>
          </a:p>
          <a:p>
            <a:pPr marL="0" indent="0">
              <a:buNone/>
            </a:pPr>
            <a:endParaRPr lang="da-DK" sz="2000" dirty="0">
              <a:solidFill>
                <a:srgbClr val="212529"/>
              </a:solidFill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212529"/>
                </a:solidFill>
                <a:latin typeface="+mj-lt"/>
              </a:rPr>
              <a:t>Se hele rapporten her: </a:t>
            </a:r>
            <a:endParaRPr lang="da-DK" sz="2000" dirty="0">
              <a:latin typeface="+mj-lt"/>
            </a:endParaRPr>
          </a:p>
          <a:p>
            <a:pPr marL="0" indent="0">
              <a:buNone/>
            </a:pPr>
            <a:r>
              <a:rPr lang="da-DK" sz="2000" dirty="0">
                <a:latin typeface="+mj-lt"/>
                <a:hlinkClick r:id="rId12"/>
              </a:rPr>
              <a:t>Klimavirkemidler til dansk landbrug (landbrugsinfo.dk)</a:t>
            </a:r>
            <a:endParaRPr lang="da-DK" sz="2000" dirty="0">
              <a:latin typeface="+mj-lt"/>
            </a:endParaRPr>
          </a:p>
          <a:p>
            <a:pPr marL="0" indent="0">
              <a:buNone/>
            </a:pPr>
            <a:endParaRPr lang="da-DK" sz="2000" b="0" i="0" dirty="0">
              <a:solidFill>
                <a:srgbClr val="212529"/>
              </a:solidFill>
              <a:effectLst/>
              <a:latin typeface="LF Press Sans"/>
            </a:endParaRPr>
          </a:p>
          <a:p>
            <a:pPr marL="0" indent="0">
              <a:buNone/>
            </a:pPr>
            <a:endParaRPr lang="da-DK" b="0" i="0" dirty="0">
              <a:solidFill>
                <a:srgbClr val="212529"/>
              </a:solidFill>
              <a:effectLst/>
              <a:latin typeface="LF Press Sans"/>
            </a:endParaRPr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2EEF137-55F5-6BBE-2A2A-092A62C3BD63}"/>
              </a:ext>
            </a:extLst>
          </p:cNvPr>
          <p:cNvSpPr txBox="1"/>
          <p:nvPr/>
        </p:nvSpPr>
        <p:spPr>
          <a:xfrm>
            <a:off x="7229474" y="4116399"/>
            <a:ext cx="47220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600" b="0" i="1" dirty="0">
                <a:solidFill>
                  <a:srgbClr val="212529"/>
                </a:solidFill>
                <a:effectLst/>
                <a:latin typeface="+mj-lt"/>
              </a:rPr>
              <a:t>Klimavirkemiddelrapporten fra SEGES Innovation viser, at dansk landbrug kan reducere drivhusgas-udledningen med 6,9-9,8 mio. tons CO</a:t>
            </a:r>
            <a:r>
              <a:rPr lang="da-DK" sz="1600" b="0" i="1" baseline="-25000" dirty="0">
                <a:solidFill>
                  <a:srgbClr val="212529"/>
                </a:solidFill>
                <a:effectLst/>
                <a:latin typeface="+mj-lt"/>
              </a:rPr>
              <a:t>2-e</a:t>
            </a:r>
            <a:r>
              <a:rPr lang="da-DK" sz="1600" b="0" i="1" dirty="0">
                <a:solidFill>
                  <a:srgbClr val="212529"/>
                </a:solidFill>
                <a:effectLst/>
                <a:latin typeface="+mj-lt"/>
              </a:rPr>
              <a:t> frem til 2030 med 29 virkemidler, forudsat at de alle færdigudvikles, implementeres og skaleres.</a:t>
            </a:r>
          </a:p>
          <a:p>
            <a:pPr marL="0" indent="0">
              <a:buNone/>
            </a:pPr>
            <a:r>
              <a:rPr lang="da-DK" sz="1600" b="0" i="1" dirty="0">
                <a:solidFill>
                  <a:srgbClr val="212529"/>
                </a:solidFill>
                <a:effectLst/>
                <a:latin typeface="+mj-lt"/>
              </a:rPr>
              <a:t>Dermed kan landbruget lykkes med at nå i mål i forhold til Landbrugsaftalens reduktionskrav på 7,75 mio. tons CO</a:t>
            </a:r>
            <a:r>
              <a:rPr lang="da-DK" sz="1600" b="0" i="1" baseline="-25000" dirty="0">
                <a:solidFill>
                  <a:srgbClr val="212529"/>
                </a:solidFill>
                <a:effectLst/>
                <a:latin typeface="+mj-lt"/>
              </a:rPr>
              <a:t>2-e</a:t>
            </a:r>
            <a:r>
              <a:rPr lang="da-DK" sz="1600" b="0" i="1" dirty="0">
                <a:solidFill>
                  <a:srgbClr val="212529"/>
                </a:solidFill>
                <a:effectLst/>
                <a:latin typeface="+mj-lt"/>
              </a:rPr>
              <a:t> i 2030.</a:t>
            </a:r>
            <a:endParaRPr lang="da-DK" sz="1600" i="1" dirty="0">
              <a:latin typeface="+mj-lt"/>
            </a:endParaRPr>
          </a:p>
        </p:txBody>
      </p:sp>
      <p:pic>
        <p:nvPicPr>
          <p:cNvPr id="14" name="Billede 13">
            <a:hlinkClick r:id="rId12"/>
            <a:extLst>
              <a:ext uri="{FF2B5EF4-FFF2-40B4-BE49-F238E27FC236}">
                <a16:creationId xmlns:a16="http://schemas.microsoft.com/office/drawing/2014/main" id="{52167964-8088-1EF7-96C7-D7C9A0306D6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224" t="11159" b="7821"/>
          <a:stretch/>
        </p:blipFill>
        <p:spPr>
          <a:xfrm>
            <a:off x="7300913" y="2507456"/>
            <a:ext cx="4775273" cy="150492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BF367E-C1E1-8C0C-CB36-59A817A5B5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5580" y="6260835"/>
            <a:ext cx="3143250" cy="13430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94D363C-8C75-DF16-1A32-6C8917AEA8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50013" y="-627434"/>
            <a:ext cx="28765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6AE7E8B8-15C0-5FA1-24F6-4C7827487D1F}"/>
              </a:ext>
            </a:extLst>
          </p:cNvPr>
          <p:cNvSpPr/>
          <p:nvPr/>
        </p:nvSpPr>
        <p:spPr>
          <a:xfrm>
            <a:off x="0" y="-4752"/>
            <a:ext cx="12062646" cy="6857107"/>
          </a:xfrm>
          <a:prstGeom prst="rect">
            <a:avLst/>
          </a:prstGeom>
          <a:gradFill>
            <a:gsLst>
              <a:gs pos="0">
                <a:srgbClr val="BCBCD2"/>
              </a:gs>
              <a:gs pos="100000">
                <a:schemeClr val="bg1"/>
              </a:gs>
              <a:gs pos="0">
                <a:schemeClr val="bg2">
                  <a:lumMod val="75000"/>
                </a:schemeClr>
              </a:gs>
              <a:gs pos="0">
                <a:srgbClr val="BCBCD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0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 descr="Et billede, der indeholder tekst, roulette, projektil&#10;&#10;Automatisk genereret beskrivelse">
            <a:extLst>
              <a:ext uri="{FF2B5EF4-FFF2-40B4-BE49-F238E27FC236}">
                <a16:creationId xmlns:a16="http://schemas.microsoft.com/office/drawing/2014/main" id="{C23C58B4-17F6-DA0C-BDB0-8B4A7C69F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0035">
            <a:off x="3223697" y="729401"/>
            <a:ext cx="5582856" cy="55828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E858D1-4016-886F-025E-4758F5D48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0880" y="6362701"/>
            <a:ext cx="834680" cy="3496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6ABC69-EFB3-BA13-C117-D254E566A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8830" y="-199193"/>
            <a:ext cx="5386191" cy="38186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5B895B8-E338-EB0C-8030-8EAA34C4B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22" y="-88322"/>
            <a:ext cx="118523" cy="706062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CB58DE7-171F-4BEE-2111-08422CF944EB}"/>
              </a:ext>
            </a:extLst>
          </p:cNvPr>
          <p:cNvSpPr txBox="1"/>
          <p:nvPr/>
        </p:nvSpPr>
        <p:spPr>
          <a:xfrm>
            <a:off x="3046397" y="3040310"/>
            <a:ext cx="6043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Forfatter: Lene Overgaard Bruun, SEGES Forlag </a:t>
            </a:r>
            <a:r>
              <a:rPr lang="da-DK" sz="1000">
                <a:latin typeface="Arial Narrow" panose="020B0606020202030204" pitchFamily="34" charset="0"/>
              </a:rPr>
              <a:t>og </a:t>
            </a:r>
          </a:p>
          <a:p>
            <a:pPr algn="ctr">
              <a:spcAft>
                <a:spcPts val="600"/>
              </a:spcAft>
            </a:pPr>
            <a:r>
              <a:rPr lang="da-DK" sz="1000">
                <a:latin typeface="Arial Narrow" panose="020B0606020202030204" pitchFamily="34" charset="0"/>
              </a:rPr>
              <a:t>Kristoffer </a:t>
            </a:r>
            <a:r>
              <a:rPr lang="da-DK" sz="1000" dirty="0">
                <a:latin typeface="Arial Narrow" panose="020B0606020202030204" pitchFamily="34" charset="0"/>
              </a:rPr>
              <a:t>Risgaard Eriksen, Dalum Landbrugsskole</a:t>
            </a:r>
          </a:p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Grafiker: Lene Kruse Kessler</a:t>
            </a:r>
          </a:p>
          <a:p>
            <a:pPr marL="446088" indent="-446088"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Udgiver:  SEGES Forlag© 2023</a:t>
            </a:r>
          </a:p>
          <a:p>
            <a:pPr algn="ctr">
              <a:spcAft>
                <a:spcPts val="600"/>
              </a:spcAft>
            </a:pPr>
            <a:endParaRPr lang="da-DK" sz="1000" dirty="0"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Udarbejdet med støtte fra:</a:t>
            </a:r>
          </a:p>
          <a:p>
            <a:pPr algn="ctr">
              <a:spcAft>
                <a:spcPts val="600"/>
              </a:spcAft>
            </a:pPr>
            <a:r>
              <a:rPr lang="da-DK" sz="1000" dirty="0">
                <a:latin typeface="Arial Narrow" panose="020B0606020202030204" pitchFamily="34" charset="0"/>
              </a:rPr>
              <a:t>Børne- og Undervisningsministeriet – Styrelsen for Undervisning og Kvalitet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3A26444-605A-C21D-55FE-47AC943C19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8585" y="3368180"/>
            <a:ext cx="3054982" cy="34889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ACBB1C-F8C0-1250-5C80-2769A120B8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760" y="6439275"/>
            <a:ext cx="1376951" cy="241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EC82A7D-FBC6-2CBF-8DBC-DBD5659C2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15126" y="-628651"/>
            <a:ext cx="2952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0360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310</Words>
  <Application>Microsoft Office PowerPoint</Application>
  <PresentationFormat>Brugerdefineret</PresentationFormat>
  <Paragraphs>41</Paragraphs>
  <Slides>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LF Press Sans</vt:lpstr>
      <vt:lpstr>SEGES Innovation</vt:lpstr>
      <vt:lpstr>PowerPoint-præsentation</vt:lpstr>
      <vt:lpstr>Teknologier,  der kan mindske metan udledning</vt:lpstr>
      <vt:lpstr>Virkemiddelkatalog kvægstald</vt:lpstr>
      <vt:lpstr>Klimavirkemiddelrapporten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virkemidler</dc:title>
  <dc:creator>Karin Smedegaard</dc:creator>
  <cp:lastModifiedBy>Lene Overgaard Bruun</cp:lastModifiedBy>
  <cp:revision>53</cp:revision>
  <cp:lastPrinted>2022-10-19T12:13:51Z</cp:lastPrinted>
  <dcterms:created xsi:type="dcterms:W3CDTF">2022-08-19T11:21:16Z</dcterms:created>
  <dcterms:modified xsi:type="dcterms:W3CDTF">2023-12-12T12:55:39Z</dcterms:modified>
</cp:coreProperties>
</file>