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5" r:id="rId4"/>
  </p:sldMasterIdLst>
  <p:notesMasterIdLst>
    <p:notesMasterId r:id="rId24"/>
  </p:notesMasterIdLst>
  <p:sldIdLst>
    <p:sldId id="979" r:id="rId5"/>
    <p:sldId id="7184" r:id="rId6"/>
    <p:sldId id="7176" r:id="rId7"/>
    <p:sldId id="2147478044" r:id="rId8"/>
    <p:sldId id="2145706094" r:id="rId9"/>
    <p:sldId id="2147478037" r:id="rId10"/>
    <p:sldId id="2145706089" r:id="rId11"/>
    <p:sldId id="2145706100" r:id="rId12"/>
    <p:sldId id="7185" r:id="rId13"/>
    <p:sldId id="876" r:id="rId14"/>
    <p:sldId id="7173" r:id="rId15"/>
    <p:sldId id="894" r:id="rId16"/>
    <p:sldId id="379" r:id="rId17"/>
    <p:sldId id="898" r:id="rId18"/>
    <p:sldId id="2145706099" r:id="rId19"/>
    <p:sldId id="2145706096" r:id="rId20"/>
    <p:sldId id="7247" r:id="rId21"/>
    <p:sldId id="2147478043" r:id="rId22"/>
    <p:sldId id="214570609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93" userDrawn="1">
          <p15:clr>
            <a:srgbClr val="A4A3A4"/>
          </p15:clr>
        </p15:guide>
        <p15:guide id="2" orient="horz" pos="256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EE86CC4-7B9A-1E9D-FB84-647324FBAE5D}" name="Ellen Sofie Stensberg" initials="ESS" userId="S::elst@danbred.com::04ccc353-1886-4a7c-a102-6f9c6ad6d2a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kaela Ohl" initials="MO" lastIdx="32" clrIdx="0">
    <p:extLst>
      <p:ext uri="{19B8F6BF-5375-455C-9EA6-DF929625EA0E}">
        <p15:presenceInfo xmlns:p15="http://schemas.microsoft.com/office/powerpoint/2012/main" userId="S::mwo@danbred.com::f1fd3f3e-5052-4f66-aae6-6d53cb06a052" providerId="AD"/>
      </p:ext>
    </p:extLst>
  </p:cmAuthor>
  <p:cmAuthor id="2" name="Mathias Caspersen" initials="MC" lastIdx="2" clrIdx="1">
    <p:extLst>
      <p:ext uri="{19B8F6BF-5375-455C-9EA6-DF929625EA0E}">
        <p15:presenceInfo xmlns:p15="http://schemas.microsoft.com/office/powerpoint/2012/main" userId="S::mc@kogp.dk::7ff3497f-8893-4c6f-88f9-25dbf95ef77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002A"/>
    <a:srgbClr val="800020"/>
    <a:srgbClr val="706359"/>
    <a:srgbClr val="A79C94"/>
    <a:srgbClr val="B81D2F"/>
    <a:srgbClr val="C43E1C"/>
    <a:srgbClr val="ED7A08"/>
    <a:srgbClr val="000000"/>
    <a:srgbClr val="ED7A06"/>
    <a:srgbClr val="F4F2EF"/>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062CB3-C834-4523-8460-3F64A72C4ADA}" v="7" dt="2025-07-10T08:08:04.018"/>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ema til typografi 1 - Markering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D03447BB-5D67-496B-8E87-E561075AD55C}" styleName="Mørkt layout 1 - Markering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Mørkt layou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Mørkt layout 2 - Markering 3/Markering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Ingen typografi, intet git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ema til typografi 1 - Markering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yst layout 1 - Markerin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yst layout 2 - Markerin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yst layout 2 - Markering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BC89EF96-8CEA-46FF-86C4-4CE0E7609802}" styleName="Lyst layout 3 - Markering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yst layout 3 - Markering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16DA210-FB5B-4158-B5E0-FEB733F419BA}" styleName="Lyst layout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0A15C55-8517-42AA-B614-E9B94910E393}" styleName="Mellemlayout 2 - Markerin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Mellemlayout 1 - Markering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70" autoAdjust="0"/>
    <p:restoredTop sz="64527" autoAdjust="0"/>
  </p:normalViewPr>
  <p:slideViewPr>
    <p:cSldViewPr snapToGrid="0" snapToObjects="1">
      <p:cViewPr>
        <p:scale>
          <a:sx n="100" d="100"/>
          <a:sy n="100" d="100"/>
        </p:scale>
        <p:origin x="1380" y="-546"/>
      </p:cViewPr>
      <p:guideLst>
        <p:guide pos="393"/>
        <p:guide orient="horz" pos="2568"/>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grid Beth Rasmussen" userId="fe76ff3c-97dc-4f94-a8ee-8e112a3a19fb" providerId="ADAL" clId="{B1062CB3-C834-4523-8460-3F64A72C4ADA}"/>
    <pc:docChg chg="undo custSel addSld delSld modSld">
      <pc:chgData name="Sigrid Beth Rasmussen" userId="fe76ff3c-97dc-4f94-a8ee-8e112a3a19fb" providerId="ADAL" clId="{B1062CB3-C834-4523-8460-3F64A72C4ADA}" dt="2025-07-10T08:10:36.196" v="2251" actId="20577"/>
      <pc:docMkLst>
        <pc:docMk/>
      </pc:docMkLst>
      <pc:sldChg chg="del">
        <pc:chgData name="Sigrid Beth Rasmussen" userId="fe76ff3c-97dc-4f94-a8ee-8e112a3a19fb" providerId="ADAL" clId="{B1062CB3-C834-4523-8460-3F64A72C4ADA}" dt="2025-05-08T20:09:40.849" v="16" actId="47"/>
        <pc:sldMkLst>
          <pc:docMk/>
          <pc:sldMk cId="3668335282" sldId="323"/>
        </pc:sldMkLst>
      </pc:sldChg>
      <pc:sldChg chg="modSp add mod modNotesTx">
        <pc:chgData name="Sigrid Beth Rasmussen" userId="fe76ff3c-97dc-4f94-a8ee-8e112a3a19fb" providerId="ADAL" clId="{B1062CB3-C834-4523-8460-3F64A72C4ADA}" dt="2025-05-09T07:36:30.270" v="1140"/>
        <pc:sldMkLst>
          <pc:docMk/>
          <pc:sldMk cId="17750436" sldId="894"/>
        </pc:sldMkLst>
        <pc:spChg chg="mod">
          <ac:chgData name="Sigrid Beth Rasmussen" userId="fe76ff3c-97dc-4f94-a8ee-8e112a3a19fb" providerId="ADAL" clId="{B1062CB3-C834-4523-8460-3F64A72C4ADA}" dt="2025-05-09T07:29:28.246" v="490" actId="20577"/>
          <ac:spMkLst>
            <pc:docMk/>
            <pc:sldMk cId="17750436" sldId="894"/>
            <ac:spMk id="5" creationId="{A8E54265-5626-07A3-1A1B-656B1DA33F2B}"/>
          </ac:spMkLst>
        </pc:spChg>
        <pc:spChg chg="mod">
          <ac:chgData name="Sigrid Beth Rasmussen" userId="fe76ff3c-97dc-4f94-a8ee-8e112a3a19fb" providerId="ADAL" clId="{B1062CB3-C834-4523-8460-3F64A72C4ADA}" dt="2025-05-09T07:33:58.721" v="1133" actId="6549"/>
          <ac:spMkLst>
            <pc:docMk/>
            <pc:sldMk cId="17750436" sldId="894"/>
            <ac:spMk id="7" creationId="{DE85A6A5-9A51-9742-923C-C3809145FB2E}"/>
          </ac:spMkLst>
        </pc:spChg>
        <pc:spChg chg="mod">
          <ac:chgData name="Sigrid Beth Rasmussen" userId="fe76ff3c-97dc-4f94-a8ee-8e112a3a19fb" providerId="ADAL" clId="{B1062CB3-C834-4523-8460-3F64A72C4ADA}" dt="2025-05-09T07:33:01.946" v="958" actId="6549"/>
          <ac:spMkLst>
            <pc:docMk/>
            <pc:sldMk cId="17750436" sldId="894"/>
            <ac:spMk id="81" creationId="{4BC68822-9730-234B-A4A6-C09723DC597C}"/>
          </ac:spMkLst>
        </pc:spChg>
        <pc:spChg chg="mod">
          <ac:chgData name="Sigrid Beth Rasmussen" userId="fe76ff3c-97dc-4f94-a8ee-8e112a3a19fb" providerId="ADAL" clId="{B1062CB3-C834-4523-8460-3F64A72C4ADA}" dt="2025-05-09T07:32:01.280" v="865" actId="20577"/>
          <ac:spMkLst>
            <pc:docMk/>
            <pc:sldMk cId="17750436" sldId="894"/>
            <ac:spMk id="82" creationId="{370B0F89-CBF1-E942-8883-489BBE738705}"/>
          </ac:spMkLst>
        </pc:spChg>
        <pc:spChg chg="mod">
          <ac:chgData name="Sigrid Beth Rasmussen" userId="fe76ff3c-97dc-4f94-a8ee-8e112a3a19fb" providerId="ADAL" clId="{B1062CB3-C834-4523-8460-3F64A72C4ADA}" dt="2025-05-09T07:31:20.104" v="754" actId="20577"/>
          <ac:spMkLst>
            <pc:docMk/>
            <pc:sldMk cId="17750436" sldId="894"/>
            <ac:spMk id="83" creationId="{B972DC7C-9925-2A49-87B1-A4F652D0D24C}"/>
          </ac:spMkLst>
        </pc:spChg>
        <pc:spChg chg="mod">
          <ac:chgData name="Sigrid Beth Rasmussen" userId="fe76ff3c-97dc-4f94-a8ee-8e112a3a19fb" providerId="ADAL" clId="{B1062CB3-C834-4523-8460-3F64A72C4ADA}" dt="2025-05-09T07:33:39.699" v="1067" actId="6549"/>
          <ac:spMkLst>
            <pc:docMk/>
            <pc:sldMk cId="17750436" sldId="894"/>
            <ac:spMk id="84" creationId="{22D78067-8809-BE4B-801C-2787672A62AE}"/>
          </ac:spMkLst>
        </pc:spChg>
        <pc:spChg chg="mod">
          <ac:chgData name="Sigrid Beth Rasmussen" userId="fe76ff3c-97dc-4f94-a8ee-8e112a3a19fb" providerId="ADAL" clId="{B1062CB3-C834-4523-8460-3F64A72C4ADA}" dt="2025-05-09T07:30:43.913" v="677" actId="20577"/>
          <ac:spMkLst>
            <pc:docMk/>
            <pc:sldMk cId="17750436" sldId="894"/>
            <ac:spMk id="85" creationId="{35811F65-ADF8-E140-B63D-313BEE76D08B}"/>
          </ac:spMkLst>
        </pc:spChg>
        <pc:spChg chg="mod">
          <ac:chgData name="Sigrid Beth Rasmussen" userId="fe76ff3c-97dc-4f94-a8ee-8e112a3a19fb" providerId="ADAL" clId="{B1062CB3-C834-4523-8460-3F64A72C4ADA}" dt="2025-05-09T07:30:05.502" v="586" actId="6549"/>
          <ac:spMkLst>
            <pc:docMk/>
            <pc:sldMk cId="17750436" sldId="894"/>
            <ac:spMk id="86" creationId="{BBF394ED-F55D-EB49-99B3-C4D4FC4122D6}"/>
          </ac:spMkLst>
        </pc:spChg>
      </pc:sldChg>
      <pc:sldChg chg="modSp add mod">
        <pc:chgData name="Sigrid Beth Rasmussen" userId="fe76ff3c-97dc-4f94-a8ee-8e112a3a19fb" providerId="ADAL" clId="{B1062CB3-C834-4523-8460-3F64A72C4ADA}" dt="2025-05-09T07:45:03.400" v="1873" actId="20577"/>
        <pc:sldMkLst>
          <pc:docMk/>
          <pc:sldMk cId="3052702472" sldId="898"/>
        </pc:sldMkLst>
        <pc:spChg chg="mod">
          <ac:chgData name="Sigrid Beth Rasmussen" userId="fe76ff3c-97dc-4f94-a8ee-8e112a3a19fb" providerId="ADAL" clId="{B1062CB3-C834-4523-8460-3F64A72C4ADA}" dt="2025-05-09T07:45:03.400" v="1873" actId="20577"/>
          <ac:spMkLst>
            <pc:docMk/>
            <pc:sldMk cId="3052702472" sldId="898"/>
            <ac:spMk id="5" creationId="{6C12CD14-F695-BF1C-B3C9-3173C9AEFE8A}"/>
          </ac:spMkLst>
        </pc:spChg>
        <pc:spChg chg="mod">
          <ac:chgData name="Sigrid Beth Rasmussen" userId="fe76ff3c-97dc-4f94-a8ee-8e112a3a19fb" providerId="ADAL" clId="{B1062CB3-C834-4523-8460-3F64A72C4ADA}" dt="2025-05-09T07:43:51.619" v="1644" actId="6549"/>
          <ac:spMkLst>
            <pc:docMk/>
            <pc:sldMk cId="3052702472" sldId="898"/>
            <ac:spMk id="7" creationId="{DE85A6A5-9A51-9742-923C-C3809145FB2E}"/>
          </ac:spMkLst>
        </pc:spChg>
        <pc:spChg chg="mod">
          <ac:chgData name="Sigrid Beth Rasmussen" userId="fe76ff3c-97dc-4f94-a8ee-8e112a3a19fb" providerId="ADAL" clId="{B1062CB3-C834-4523-8460-3F64A72C4ADA}" dt="2025-05-09T07:44:12.967" v="1712" actId="20577"/>
          <ac:spMkLst>
            <pc:docMk/>
            <pc:sldMk cId="3052702472" sldId="898"/>
            <ac:spMk id="44" creationId="{BD5D7C97-67C3-4E40-ADBB-7407CC75EECB}"/>
          </ac:spMkLst>
        </pc:spChg>
        <pc:spChg chg="mod">
          <ac:chgData name="Sigrid Beth Rasmussen" userId="fe76ff3c-97dc-4f94-a8ee-8e112a3a19fb" providerId="ADAL" clId="{B1062CB3-C834-4523-8460-3F64A72C4ADA}" dt="2025-05-09T07:43:35.091" v="1594" actId="6549"/>
          <ac:spMkLst>
            <pc:docMk/>
            <pc:sldMk cId="3052702472" sldId="898"/>
            <ac:spMk id="81" creationId="{4BC68822-9730-234B-A4A6-C09723DC597C}"/>
          </ac:spMkLst>
        </pc:spChg>
        <pc:spChg chg="mod">
          <ac:chgData name="Sigrid Beth Rasmussen" userId="fe76ff3c-97dc-4f94-a8ee-8e112a3a19fb" providerId="ADAL" clId="{B1062CB3-C834-4523-8460-3F64A72C4ADA}" dt="2025-05-09T07:43:06.503" v="1509" actId="20577"/>
          <ac:spMkLst>
            <pc:docMk/>
            <pc:sldMk cId="3052702472" sldId="898"/>
            <ac:spMk id="82" creationId="{370B0F89-CBF1-E942-8883-489BBE738705}"/>
          </ac:spMkLst>
        </pc:spChg>
        <pc:spChg chg="mod">
          <ac:chgData name="Sigrid Beth Rasmussen" userId="fe76ff3c-97dc-4f94-a8ee-8e112a3a19fb" providerId="ADAL" clId="{B1062CB3-C834-4523-8460-3F64A72C4ADA}" dt="2025-05-09T07:42:27.209" v="1401" actId="20577"/>
          <ac:spMkLst>
            <pc:docMk/>
            <pc:sldMk cId="3052702472" sldId="898"/>
            <ac:spMk id="85" creationId="{35811F65-ADF8-E140-B63D-313BEE76D08B}"/>
          </ac:spMkLst>
        </pc:spChg>
        <pc:spChg chg="mod">
          <ac:chgData name="Sigrid Beth Rasmussen" userId="fe76ff3c-97dc-4f94-a8ee-8e112a3a19fb" providerId="ADAL" clId="{B1062CB3-C834-4523-8460-3F64A72C4ADA}" dt="2025-05-09T07:41:43.365" v="1255" actId="20577"/>
          <ac:spMkLst>
            <pc:docMk/>
            <pc:sldMk cId="3052702472" sldId="898"/>
            <ac:spMk id="86" creationId="{BBF394ED-F55D-EB49-99B3-C4D4FC4122D6}"/>
          </ac:spMkLst>
        </pc:spChg>
      </pc:sldChg>
      <pc:sldChg chg="addSp delSp modSp mod">
        <pc:chgData name="Sigrid Beth Rasmussen" userId="fe76ff3c-97dc-4f94-a8ee-8e112a3a19fb" providerId="ADAL" clId="{B1062CB3-C834-4523-8460-3F64A72C4ADA}" dt="2025-05-09T07:37:39.799" v="1163" actId="14826"/>
        <pc:sldMkLst>
          <pc:docMk/>
          <pc:sldMk cId="1646736586" sldId="979"/>
        </pc:sldMkLst>
        <pc:spChg chg="mod">
          <ac:chgData name="Sigrid Beth Rasmussen" userId="fe76ff3c-97dc-4f94-a8ee-8e112a3a19fb" providerId="ADAL" clId="{B1062CB3-C834-4523-8460-3F64A72C4ADA}" dt="2025-05-09T07:37:11.475" v="1160" actId="20577"/>
          <ac:spMkLst>
            <pc:docMk/>
            <pc:sldMk cId="1646736586" sldId="979"/>
            <ac:spMk id="10" creationId="{D31018F1-F7E8-46AC-A072-15623897BB8F}"/>
          </ac:spMkLst>
        </pc:spChg>
        <pc:picChg chg="mod">
          <ac:chgData name="Sigrid Beth Rasmussen" userId="fe76ff3c-97dc-4f94-a8ee-8e112a3a19fb" providerId="ADAL" clId="{B1062CB3-C834-4523-8460-3F64A72C4ADA}" dt="2025-05-09T07:37:39.799" v="1163" actId="14826"/>
          <ac:picMkLst>
            <pc:docMk/>
            <pc:sldMk cId="1646736586" sldId="979"/>
            <ac:picMk id="4" creationId="{DC83AC03-7EB3-4159-B742-605E738C8ACE}"/>
          </ac:picMkLst>
        </pc:picChg>
      </pc:sldChg>
      <pc:sldChg chg="modSp add mod modNotesTx">
        <pc:chgData name="Sigrid Beth Rasmussen" userId="fe76ff3c-97dc-4f94-a8ee-8e112a3a19fb" providerId="ADAL" clId="{B1062CB3-C834-4523-8460-3F64A72C4ADA}" dt="2025-05-09T07:35:22.664" v="1137"/>
        <pc:sldMkLst>
          <pc:docMk/>
          <pc:sldMk cId="641070896" sldId="7173"/>
        </pc:sldMkLst>
        <pc:spChg chg="mod">
          <ac:chgData name="Sigrid Beth Rasmussen" userId="fe76ff3c-97dc-4f94-a8ee-8e112a3a19fb" providerId="ADAL" clId="{B1062CB3-C834-4523-8460-3F64A72C4ADA}" dt="2025-05-09T07:27:30.038" v="343" actId="20577"/>
          <ac:spMkLst>
            <pc:docMk/>
            <pc:sldMk cId="641070896" sldId="7173"/>
            <ac:spMk id="5" creationId="{0895378B-5A93-894C-ACBB-4C15F682AD93}"/>
          </ac:spMkLst>
        </pc:spChg>
        <pc:spChg chg="mod">
          <ac:chgData name="Sigrid Beth Rasmussen" userId="fe76ff3c-97dc-4f94-a8ee-8e112a3a19fb" providerId="ADAL" clId="{B1062CB3-C834-4523-8460-3F64A72C4ADA}" dt="2025-05-09T07:27:44.290" v="400" actId="20577"/>
          <ac:spMkLst>
            <pc:docMk/>
            <pc:sldMk cId="641070896" sldId="7173"/>
            <ac:spMk id="8" creationId="{D9AFD199-A79E-D79D-5E18-8D01F3EB835D}"/>
          </ac:spMkLst>
        </pc:spChg>
        <pc:spChg chg="mod">
          <ac:chgData name="Sigrid Beth Rasmussen" userId="fe76ff3c-97dc-4f94-a8ee-8e112a3a19fb" providerId="ADAL" clId="{B1062CB3-C834-4523-8460-3F64A72C4ADA}" dt="2025-05-09T07:26:42.967" v="217" actId="20577"/>
          <ac:spMkLst>
            <pc:docMk/>
            <pc:sldMk cId="641070896" sldId="7173"/>
            <ac:spMk id="22" creationId="{F2E47536-0162-B84F-A9C0-6D5FC7222ADD}"/>
          </ac:spMkLst>
        </pc:spChg>
        <pc:spChg chg="mod">
          <ac:chgData name="Sigrid Beth Rasmussen" userId="fe76ff3c-97dc-4f94-a8ee-8e112a3a19fb" providerId="ADAL" clId="{B1062CB3-C834-4523-8460-3F64A72C4ADA}" dt="2025-05-09T07:26:49.644" v="240" actId="20577"/>
          <ac:spMkLst>
            <pc:docMk/>
            <pc:sldMk cId="641070896" sldId="7173"/>
            <ac:spMk id="23" creationId="{D1CB90D3-2359-8B4F-9A35-033F450A3840}"/>
          </ac:spMkLst>
        </pc:spChg>
        <pc:spChg chg="mod">
          <ac:chgData name="Sigrid Beth Rasmussen" userId="fe76ff3c-97dc-4f94-a8ee-8e112a3a19fb" providerId="ADAL" clId="{B1062CB3-C834-4523-8460-3F64A72C4ADA}" dt="2025-05-09T07:27:14.305" v="300" actId="20577"/>
          <ac:spMkLst>
            <pc:docMk/>
            <pc:sldMk cId="641070896" sldId="7173"/>
            <ac:spMk id="24" creationId="{C9349CE5-EEBC-FB42-9C83-D76F75DB7629}"/>
          </ac:spMkLst>
        </pc:spChg>
        <pc:spChg chg="mod">
          <ac:chgData name="Sigrid Beth Rasmussen" userId="fe76ff3c-97dc-4f94-a8ee-8e112a3a19fb" providerId="ADAL" clId="{B1062CB3-C834-4523-8460-3F64A72C4ADA}" dt="2025-05-09T07:27:23.432" v="328" actId="20577"/>
          <ac:spMkLst>
            <pc:docMk/>
            <pc:sldMk cId="641070896" sldId="7173"/>
            <ac:spMk id="25" creationId="{CB38A0F1-8B2D-6940-8957-63BF9D600E50}"/>
          </ac:spMkLst>
        </pc:spChg>
        <pc:spChg chg="mod">
          <ac:chgData name="Sigrid Beth Rasmussen" userId="fe76ff3c-97dc-4f94-a8ee-8e112a3a19fb" providerId="ADAL" clId="{B1062CB3-C834-4523-8460-3F64A72C4ADA}" dt="2025-05-09T07:26:37.474" v="202" actId="20577"/>
          <ac:spMkLst>
            <pc:docMk/>
            <pc:sldMk cId="641070896" sldId="7173"/>
            <ac:spMk id="28" creationId="{2EE09744-ABE3-6D4C-85B9-A5F2813804F2}"/>
          </ac:spMkLst>
        </pc:spChg>
        <pc:spChg chg="mod">
          <ac:chgData name="Sigrid Beth Rasmussen" userId="fe76ff3c-97dc-4f94-a8ee-8e112a3a19fb" providerId="ADAL" clId="{B1062CB3-C834-4523-8460-3F64A72C4ADA}" dt="2025-05-09T07:25:48.401" v="38" actId="20577"/>
          <ac:spMkLst>
            <pc:docMk/>
            <pc:sldMk cId="641070896" sldId="7173"/>
            <ac:spMk id="29" creationId="{5E85B8B6-1C35-1B41-A6A4-624F114D3B91}"/>
          </ac:spMkLst>
        </pc:spChg>
        <pc:spChg chg="mod">
          <ac:chgData name="Sigrid Beth Rasmussen" userId="fe76ff3c-97dc-4f94-a8ee-8e112a3a19fb" providerId="ADAL" clId="{B1062CB3-C834-4523-8460-3F64A72C4ADA}" dt="2025-05-09T07:26:12.059" v="104" actId="6549"/>
          <ac:spMkLst>
            <pc:docMk/>
            <pc:sldMk cId="641070896" sldId="7173"/>
            <ac:spMk id="30" creationId="{AD40ADEB-A01D-574E-8C21-1116D500DB65}"/>
          </ac:spMkLst>
        </pc:spChg>
        <pc:spChg chg="mod">
          <ac:chgData name="Sigrid Beth Rasmussen" userId="fe76ff3c-97dc-4f94-a8ee-8e112a3a19fb" providerId="ADAL" clId="{B1062CB3-C834-4523-8460-3F64A72C4ADA}" dt="2025-05-09T07:26:17.055" v="124" actId="20577"/>
          <ac:spMkLst>
            <pc:docMk/>
            <pc:sldMk cId="641070896" sldId="7173"/>
            <ac:spMk id="31" creationId="{11C37346-5ECC-B74D-8483-C752E9F9D328}"/>
          </ac:spMkLst>
        </pc:spChg>
        <pc:spChg chg="mod">
          <ac:chgData name="Sigrid Beth Rasmussen" userId="fe76ff3c-97dc-4f94-a8ee-8e112a3a19fb" providerId="ADAL" clId="{B1062CB3-C834-4523-8460-3F64A72C4ADA}" dt="2025-05-09T07:26:32.299" v="186" actId="20577"/>
          <ac:spMkLst>
            <pc:docMk/>
            <pc:sldMk cId="641070896" sldId="7173"/>
            <ac:spMk id="32" creationId="{0937609B-8A20-DB48-8DEE-063DEEF84184}"/>
          </ac:spMkLst>
        </pc:spChg>
      </pc:sldChg>
      <pc:sldChg chg="del">
        <pc:chgData name="Sigrid Beth Rasmussen" userId="fe76ff3c-97dc-4f94-a8ee-8e112a3a19fb" providerId="ADAL" clId="{B1062CB3-C834-4523-8460-3F64A72C4ADA}" dt="2025-05-08T20:09:40.849" v="16" actId="47"/>
        <pc:sldMkLst>
          <pc:docMk/>
          <pc:sldMk cId="881984596" sldId="7182"/>
        </pc:sldMkLst>
      </pc:sldChg>
      <pc:sldChg chg="del">
        <pc:chgData name="Sigrid Beth Rasmussen" userId="fe76ff3c-97dc-4f94-a8ee-8e112a3a19fb" providerId="ADAL" clId="{B1062CB3-C834-4523-8460-3F64A72C4ADA}" dt="2025-05-08T20:08:02.594" v="0" actId="47"/>
        <pc:sldMkLst>
          <pc:docMk/>
          <pc:sldMk cId="3329882810" sldId="7183"/>
        </pc:sldMkLst>
      </pc:sldChg>
      <pc:sldChg chg="del">
        <pc:chgData name="Sigrid Beth Rasmussen" userId="fe76ff3c-97dc-4f94-a8ee-8e112a3a19fb" providerId="ADAL" clId="{B1062CB3-C834-4523-8460-3F64A72C4ADA}" dt="2025-05-08T20:09:40.849" v="16" actId="47"/>
        <pc:sldMkLst>
          <pc:docMk/>
          <pc:sldMk cId="4086901740" sldId="7186"/>
        </pc:sldMkLst>
      </pc:sldChg>
      <pc:sldChg chg="del">
        <pc:chgData name="Sigrid Beth Rasmussen" userId="fe76ff3c-97dc-4f94-a8ee-8e112a3a19fb" providerId="ADAL" clId="{B1062CB3-C834-4523-8460-3F64A72C4ADA}" dt="2025-05-08T20:09:40.849" v="16" actId="47"/>
        <pc:sldMkLst>
          <pc:docMk/>
          <pc:sldMk cId="3589429339" sldId="7187"/>
        </pc:sldMkLst>
      </pc:sldChg>
      <pc:sldChg chg="del">
        <pc:chgData name="Sigrid Beth Rasmussen" userId="fe76ff3c-97dc-4f94-a8ee-8e112a3a19fb" providerId="ADAL" clId="{B1062CB3-C834-4523-8460-3F64A72C4ADA}" dt="2025-05-08T20:09:40.849" v="16" actId="47"/>
        <pc:sldMkLst>
          <pc:docMk/>
          <pc:sldMk cId="1840268218" sldId="7191"/>
        </pc:sldMkLst>
      </pc:sldChg>
      <pc:sldChg chg="del">
        <pc:chgData name="Sigrid Beth Rasmussen" userId="fe76ff3c-97dc-4f94-a8ee-8e112a3a19fb" providerId="ADAL" clId="{B1062CB3-C834-4523-8460-3F64A72C4ADA}" dt="2025-05-08T20:09:40.849" v="16" actId="47"/>
        <pc:sldMkLst>
          <pc:docMk/>
          <pc:sldMk cId="1591200482" sldId="7192"/>
        </pc:sldMkLst>
      </pc:sldChg>
      <pc:sldChg chg="del">
        <pc:chgData name="Sigrid Beth Rasmussen" userId="fe76ff3c-97dc-4f94-a8ee-8e112a3a19fb" providerId="ADAL" clId="{B1062CB3-C834-4523-8460-3F64A72C4ADA}" dt="2025-05-08T20:09:40.849" v="16" actId="47"/>
        <pc:sldMkLst>
          <pc:docMk/>
          <pc:sldMk cId="2873890519" sldId="7193"/>
        </pc:sldMkLst>
      </pc:sldChg>
      <pc:sldChg chg="del">
        <pc:chgData name="Sigrid Beth Rasmussen" userId="fe76ff3c-97dc-4f94-a8ee-8e112a3a19fb" providerId="ADAL" clId="{B1062CB3-C834-4523-8460-3F64A72C4ADA}" dt="2025-05-08T20:09:40.849" v="16" actId="47"/>
        <pc:sldMkLst>
          <pc:docMk/>
          <pc:sldMk cId="3721584366" sldId="7194"/>
        </pc:sldMkLst>
      </pc:sldChg>
      <pc:sldChg chg="del">
        <pc:chgData name="Sigrid Beth Rasmussen" userId="fe76ff3c-97dc-4f94-a8ee-8e112a3a19fb" providerId="ADAL" clId="{B1062CB3-C834-4523-8460-3F64A72C4ADA}" dt="2025-05-08T20:09:40.849" v="16" actId="47"/>
        <pc:sldMkLst>
          <pc:docMk/>
          <pc:sldMk cId="3770075731" sldId="7195"/>
        </pc:sldMkLst>
      </pc:sldChg>
      <pc:sldChg chg="del">
        <pc:chgData name="Sigrid Beth Rasmussen" userId="fe76ff3c-97dc-4f94-a8ee-8e112a3a19fb" providerId="ADAL" clId="{B1062CB3-C834-4523-8460-3F64A72C4ADA}" dt="2025-05-08T20:09:40.849" v="16" actId="47"/>
        <pc:sldMkLst>
          <pc:docMk/>
          <pc:sldMk cId="1790389941" sldId="7216"/>
        </pc:sldMkLst>
      </pc:sldChg>
      <pc:sldChg chg="del">
        <pc:chgData name="Sigrid Beth Rasmussen" userId="fe76ff3c-97dc-4f94-a8ee-8e112a3a19fb" providerId="ADAL" clId="{B1062CB3-C834-4523-8460-3F64A72C4ADA}" dt="2025-05-08T20:09:40.849" v="16" actId="47"/>
        <pc:sldMkLst>
          <pc:docMk/>
          <pc:sldMk cId="1081604563" sldId="7224"/>
        </pc:sldMkLst>
      </pc:sldChg>
      <pc:sldChg chg="add del">
        <pc:chgData name="Sigrid Beth Rasmussen" userId="fe76ff3c-97dc-4f94-a8ee-8e112a3a19fb" providerId="ADAL" clId="{B1062CB3-C834-4523-8460-3F64A72C4ADA}" dt="2025-05-09T07:49:35.871" v="1875" actId="2696"/>
        <pc:sldMkLst>
          <pc:docMk/>
          <pc:sldMk cId="1194530573" sldId="2145706095"/>
        </pc:sldMkLst>
      </pc:sldChg>
      <pc:sldChg chg="add">
        <pc:chgData name="Sigrid Beth Rasmussen" userId="fe76ff3c-97dc-4f94-a8ee-8e112a3a19fb" providerId="ADAL" clId="{B1062CB3-C834-4523-8460-3F64A72C4ADA}" dt="2025-05-09T07:49:40.212" v="1876"/>
        <pc:sldMkLst>
          <pc:docMk/>
          <pc:sldMk cId="1389341043" sldId="2145706095"/>
        </pc:sldMkLst>
      </pc:sldChg>
      <pc:sldChg chg="modSp mod modNotesTx">
        <pc:chgData name="Sigrid Beth Rasmussen" userId="fe76ff3c-97dc-4f94-a8ee-8e112a3a19fb" providerId="ADAL" clId="{B1062CB3-C834-4523-8460-3F64A72C4ADA}" dt="2025-05-09T07:34:46.541" v="1136"/>
        <pc:sldMkLst>
          <pc:docMk/>
          <pc:sldMk cId="3103737420" sldId="2145706096"/>
        </pc:sldMkLst>
        <pc:spChg chg="mod">
          <ac:chgData name="Sigrid Beth Rasmussen" userId="fe76ff3c-97dc-4f94-a8ee-8e112a3a19fb" providerId="ADAL" clId="{B1062CB3-C834-4523-8460-3F64A72C4ADA}" dt="2025-05-08T20:08:46.845" v="15" actId="20577"/>
          <ac:spMkLst>
            <pc:docMk/>
            <pc:sldMk cId="3103737420" sldId="2145706096"/>
            <ac:spMk id="7" creationId="{320FEE90-6C1D-5C3A-59F2-4388A14CF2D1}"/>
          </ac:spMkLst>
        </pc:spChg>
      </pc:sldChg>
      <pc:sldChg chg="del">
        <pc:chgData name="Sigrid Beth Rasmussen" userId="fe76ff3c-97dc-4f94-a8ee-8e112a3a19fb" providerId="ADAL" clId="{B1062CB3-C834-4523-8460-3F64A72C4ADA}" dt="2025-05-28T07:23:41.622" v="1926" actId="47"/>
        <pc:sldMkLst>
          <pc:docMk/>
          <pc:sldMk cId="1768382612" sldId="2145706098"/>
        </pc:sldMkLst>
      </pc:sldChg>
      <pc:sldChg chg="del">
        <pc:chgData name="Sigrid Beth Rasmussen" userId="fe76ff3c-97dc-4f94-a8ee-8e112a3a19fb" providerId="ADAL" clId="{B1062CB3-C834-4523-8460-3F64A72C4ADA}" dt="2025-05-08T20:09:40.849" v="16" actId="47"/>
        <pc:sldMkLst>
          <pc:docMk/>
          <pc:sldMk cId="2297293728" sldId="2147478036"/>
        </pc:sldMkLst>
      </pc:sldChg>
      <pc:sldChg chg="del">
        <pc:chgData name="Sigrid Beth Rasmussen" userId="fe76ff3c-97dc-4f94-a8ee-8e112a3a19fb" providerId="ADAL" clId="{B1062CB3-C834-4523-8460-3F64A72C4ADA}" dt="2025-05-08T20:09:40.849" v="16" actId="47"/>
        <pc:sldMkLst>
          <pc:docMk/>
          <pc:sldMk cId="279777527" sldId="2147478039"/>
        </pc:sldMkLst>
      </pc:sldChg>
      <pc:sldChg chg="addSp delSp modSp new mod">
        <pc:chgData name="Sigrid Beth Rasmussen" userId="fe76ff3c-97dc-4f94-a8ee-8e112a3a19fb" providerId="ADAL" clId="{B1062CB3-C834-4523-8460-3F64A72C4ADA}" dt="2025-07-10T08:10:36.196" v="2251" actId="20577"/>
        <pc:sldMkLst>
          <pc:docMk/>
          <pc:sldMk cId="1393269239" sldId="2147478044"/>
        </pc:sldMkLst>
        <pc:spChg chg="mod">
          <ac:chgData name="Sigrid Beth Rasmussen" userId="fe76ff3c-97dc-4f94-a8ee-8e112a3a19fb" providerId="ADAL" clId="{B1062CB3-C834-4523-8460-3F64A72C4ADA}" dt="2025-05-18T21:43:15.755" v="1925" actId="20577"/>
          <ac:spMkLst>
            <pc:docMk/>
            <pc:sldMk cId="1393269239" sldId="2147478044"/>
            <ac:spMk id="4" creationId="{B59F3DDB-7D7A-2C37-3FBB-D63A58BCDD2D}"/>
          </ac:spMkLst>
        </pc:spChg>
        <pc:spChg chg="del">
          <ac:chgData name="Sigrid Beth Rasmussen" userId="fe76ff3c-97dc-4f94-a8ee-8e112a3a19fb" providerId="ADAL" clId="{B1062CB3-C834-4523-8460-3F64A72C4ADA}" dt="2025-07-10T08:05:49.449" v="1927" actId="22"/>
          <ac:spMkLst>
            <pc:docMk/>
            <pc:sldMk cId="1393269239" sldId="2147478044"/>
            <ac:spMk id="5" creationId="{C2C9D903-89AB-34B1-4D24-0A224D985D04}"/>
          </ac:spMkLst>
        </pc:spChg>
        <pc:spChg chg="add mod">
          <ac:chgData name="Sigrid Beth Rasmussen" userId="fe76ff3c-97dc-4f94-a8ee-8e112a3a19fb" providerId="ADAL" clId="{B1062CB3-C834-4523-8460-3F64A72C4ADA}" dt="2025-07-10T08:10:36.196" v="2251" actId="20577"/>
          <ac:spMkLst>
            <pc:docMk/>
            <pc:sldMk cId="1393269239" sldId="2147478044"/>
            <ac:spMk id="8" creationId="{34B61EAE-9817-1CE4-F17C-74B9743AB643}"/>
          </ac:spMkLst>
        </pc:spChg>
        <pc:picChg chg="add mod ord">
          <ac:chgData name="Sigrid Beth Rasmussen" userId="fe76ff3c-97dc-4f94-a8ee-8e112a3a19fb" providerId="ADAL" clId="{B1062CB3-C834-4523-8460-3F64A72C4ADA}" dt="2025-07-10T08:10:27.625" v="2241" actId="1076"/>
          <ac:picMkLst>
            <pc:docMk/>
            <pc:sldMk cId="1393269239" sldId="2147478044"/>
            <ac:picMk id="7" creationId="{8790208A-8974-E734-8881-6DABF7C2B395}"/>
          </ac:picMkLst>
        </pc:picChg>
      </pc:sldChg>
      <pc:sldChg chg="del">
        <pc:chgData name="Sigrid Beth Rasmussen" userId="fe76ff3c-97dc-4f94-a8ee-8e112a3a19fb" providerId="ADAL" clId="{B1062CB3-C834-4523-8460-3F64A72C4ADA}" dt="2025-05-08T20:09:40.849" v="16" actId="47"/>
        <pc:sldMkLst>
          <pc:docMk/>
          <pc:sldMk cId="1910110722" sldId="2147478048"/>
        </pc:sldMkLst>
      </pc:sldChg>
      <pc:sldChg chg="del">
        <pc:chgData name="Sigrid Beth Rasmussen" userId="fe76ff3c-97dc-4f94-a8ee-8e112a3a19fb" providerId="ADAL" clId="{B1062CB3-C834-4523-8460-3F64A72C4ADA}" dt="2025-05-08T20:09:40.849" v="16" actId="47"/>
        <pc:sldMkLst>
          <pc:docMk/>
          <pc:sldMk cId="1717285022" sldId="2147478066"/>
        </pc:sldMkLst>
      </pc:sldChg>
      <pc:sldChg chg="del">
        <pc:chgData name="Sigrid Beth Rasmussen" userId="fe76ff3c-97dc-4f94-a8ee-8e112a3a19fb" providerId="ADAL" clId="{B1062CB3-C834-4523-8460-3F64A72C4ADA}" dt="2025-05-08T20:09:40.849" v="16" actId="47"/>
        <pc:sldMkLst>
          <pc:docMk/>
          <pc:sldMk cId="588068516" sldId="2147478072"/>
        </pc:sldMkLst>
      </pc:sldChg>
      <pc:sldChg chg="del">
        <pc:chgData name="Sigrid Beth Rasmussen" userId="fe76ff3c-97dc-4f94-a8ee-8e112a3a19fb" providerId="ADAL" clId="{B1062CB3-C834-4523-8460-3F64A72C4ADA}" dt="2025-05-08T20:09:40.849" v="16" actId="47"/>
        <pc:sldMkLst>
          <pc:docMk/>
          <pc:sldMk cId="2332100558" sldId="2147478077"/>
        </pc:sldMkLst>
      </pc:sldChg>
      <pc:sldChg chg="del">
        <pc:chgData name="Sigrid Beth Rasmussen" userId="fe76ff3c-97dc-4f94-a8ee-8e112a3a19fb" providerId="ADAL" clId="{B1062CB3-C834-4523-8460-3F64A72C4ADA}" dt="2025-05-08T20:09:40.849" v="16" actId="47"/>
        <pc:sldMkLst>
          <pc:docMk/>
          <pc:sldMk cId="1083674816" sldId="2147478078"/>
        </pc:sldMkLst>
      </pc:sldChg>
      <pc:sldChg chg="del">
        <pc:chgData name="Sigrid Beth Rasmussen" userId="fe76ff3c-97dc-4f94-a8ee-8e112a3a19fb" providerId="ADAL" clId="{B1062CB3-C834-4523-8460-3F64A72C4ADA}" dt="2025-05-08T20:09:40.849" v="16" actId="47"/>
        <pc:sldMkLst>
          <pc:docMk/>
          <pc:sldMk cId="587173641" sldId="2147478079"/>
        </pc:sldMkLst>
      </pc:sldChg>
      <pc:sldChg chg="del">
        <pc:chgData name="Sigrid Beth Rasmussen" userId="fe76ff3c-97dc-4f94-a8ee-8e112a3a19fb" providerId="ADAL" clId="{B1062CB3-C834-4523-8460-3F64A72C4ADA}" dt="2025-05-08T20:09:40.849" v="16" actId="47"/>
        <pc:sldMkLst>
          <pc:docMk/>
          <pc:sldMk cId="1782494776" sldId="2147478082"/>
        </pc:sldMkLst>
      </pc:sldChg>
      <pc:sldChg chg="del">
        <pc:chgData name="Sigrid Beth Rasmussen" userId="fe76ff3c-97dc-4f94-a8ee-8e112a3a19fb" providerId="ADAL" clId="{B1062CB3-C834-4523-8460-3F64A72C4ADA}" dt="2025-05-08T20:09:40.849" v="16" actId="47"/>
        <pc:sldMkLst>
          <pc:docMk/>
          <pc:sldMk cId="2135064922" sldId="2147478095"/>
        </pc:sldMkLst>
      </pc:sldChg>
      <pc:sldChg chg="del">
        <pc:chgData name="Sigrid Beth Rasmussen" userId="fe76ff3c-97dc-4f94-a8ee-8e112a3a19fb" providerId="ADAL" clId="{B1062CB3-C834-4523-8460-3F64A72C4ADA}" dt="2025-05-08T20:09:40.849" v="16" actId="47"/>
        <pc:sldMkLst>
          <pc:docMk/>
          <pc:sldMk cId="1235974353" sldId="2147478096"/>
        </pc:sldMkLst>
      </pc:sldChg>
      <pc:sldChg chg="del">
        <pc:chgData name="Sigrid Beth Rasmussen" userId="fe76ff3c-97dc-4f94-a8ee-8e112a3a19fb" providerId="ADAL" clId="{B1062CB3-C834-4523-8460-3F64A72C4ADA}" dt="2025-05-08T20:09:40.849" v="16" actId="47"/>
        <pc:sldMkLst>
          <pc:docMk/>
          <pc:sldMk cId="2278396929" sldId="2147478099"/>
        </pc:sldMkLst>
      </pc:sldChg>
      <pc:sldChg chg="del">
        <pc:chgData name="Sigrid Beth Rasmussen" userId="fe76ff3c-97dc-4f94-a8ee-8e112a3a19fb" providerId="ADAL" clId="{B1062CB3-C834-4523-8460-3F64A72C4ADA}" dt="2025-05-08T20:09:40.849" v="16" actId="47"/>
        <pc:sldMkLst>
          <pc:docMk/>
          <pc:sldMk cId="1045058398" sldId="2147478100"/>
        </pc:sldMkLst>
      </pc:sldChg>
      <pc:sldChg chg="del">
        <pc:chgData name="Sigrid Beth Rasmussen" userId="fe76ff3c-97dc-4f94-a8ee-8e112a3a19fb" providerId="ADAL" clId="{B1062CB3-C834-4523-8460-3F64A72C4ADA}" dt="2025-05-08T20:09:40.849" v="16" actId="47"/>
        <pc:sldMkLst>
          <pc:docMk/>
          <pc:sldMk cId="1131069724" sldId="2147478101"/>
        </pc:sldMkLst>
      </pc:sldChg>
      <pc:sldChg chg="del">
        <pc:chgData name="Sigrid Beth Rasmussen" userId="fe76ff3c-97dc-4f94-a8ee-8e112a3a19fb" providerId="ADAL" clId="{B1062CB3-C834-4523-8460-3F64A72C4ADA}" dt="2025-05-08T20:09:40.849" v="16" actId="47"/>
        <pc:sldMkLst>
          <pc:docMk/>
          <pc:sldMk cId="2812572275" sldId="2147478102"/>
        </pc:sldMkLst>
      </pc:sldChg>
      <pc:sldChg chg="del">
        <pc:chgData name="Sigrid Beth Rasmussen" userId="fe76ff3c-97dc-4f94-a8ee-8e112a3a19fb" providerId="ADAL" clId="{B1062CB3-C834-4523-8460-3F64A72C4ADA}" dt="2025-05-08T20:09:40.849" v="16" actId="47"/>
        <pc:sldMkLst>
          <pc:docMk/>
          <pc:sldMk cId="701301706" sldId="2147478103"/>
        </pc:sldMkLst>
      </pc:sldChg>
      <pc:sldChg chg="del">
        <pc:chgData name="Sigrid Beth Rasmussen" userId="fe76ff3c-97dc-4f94-a8ee-8e112a3a19fb" providerId="ADAL" clId="{B1062CB3-C834-4523-8460-3F64A72C4ADA}" dt="2025-05-08T20:09:40.849" v="16" actId="47"/>
        <pc:sldMkLst>
          <pc:docMk/>
          <pc:sldMk cId="163685683" sldId="2147478106"/>
        </pc:sldMkLst>
      </pc:sldChg>
      <pc:sldChg chg="del">
        <pc:chgData name="Sigrid Beth Rasmussen" userId="fe76ff3c-97dc-4f94-a8ee-8e112a3a19fb" providerId="ADAL" clId="{B1062CB3-C834-4523-8460-3F64A72C4ADA}" dt="2025-05-08T20:09:40.849" v="16" actId="47"/>
        <pc:sldMkLst>
          <pc:docMk/>
          <pc:sldMk cId="3907734557" sldId="2147478108"/>
        </pc:sldMkLst>
      </pc:sldChg>
      <pc:sldChg chg="del">
        <pc:chgData name="Sigrid Beth Rasmussen" userId="fe76ff3c-97dc-4f94-a8ee-8e112a3a19fb" providerId="ADAL" clId="{B1062CB3-C834-4523-8460-3F64A72C4ADA}" dt="2025-05-08T20:09:40.849" v="16" actId="47"/>
        <pc:sldMkLst>
          <pc:docMk/>
          <pc:sldMk cId="3923855613" sldId="2147478109"/>
        </pc:sldMkLst>
      </pc:sldChg>
      <pc:sldChg chg="del">
        <pc:chgData name="Sigrid Beth Rasmussen" userId="fe76ff3c-97dc-4f94-a8ee-8e112a3a19fb" providerId="ADAL" clId="{B1062CB3-C834-4523-8460-3F64A72C4ADA}" dt="2025-05-08T20:09:40.849" v="16" actId="47"/>
        <pc:sldMkLst>
          <pc:docMk/>
          <pc:sldMk cId="2639216568" sldId="214747811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ACD98C-EA20-48C8-BB31-018D9F07492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0DC27F0-F85B-430B-9FCA-DE6EB20C265F}">
      <dgm:prSet/>
      <dgm:spPr/>
      <dgm:t>
        <a:bodyPr/>
        <a:lstStyle/>
        <a:p>
          <a:r>
            <a:rPr lang="da-DK" dirty="0"/>
            <a:t>Når slagtevægten (30-110 kg) to uger hurtigere  </a:t>
          </a:r>
          <a:r>
            <a:rPr lang="en-US" dirty="0"/>
            <a:t>​</a:t>
          </a:r>
          <a:r>
            <a:rPr lang="en-US" b="0" i="0" dirty="0"/>
            <a:t>​</a:t>
          </a:r>
          <a:endParaRPr lang="en-US" dirty="0"/>
        </a:p>
      </dgm:t>
    </dgm:pt>
    <dgm:pt modelId="{3FC8E7B1-43E4-4D7E-B966-8E906E06AEC3}" type="parTrans" cxnId="{E729E0CF-5E19-417D-90AE-9C1B9C8B5D5C}">
      <dgm:prSet/>
      <dgm:spPr/>
      <dgm:t>
        <a:bodyPr/>
        <a:lstStyle/>
        <a:p>
          <a:endParaRPr lang="en-US"/>
        </a:p>
      </dgm:t>
    </dgm:pt>
    <dgm:pt modelId="{254E04B5-AF62-4698-BF41-73B63AD27D98}" type="sibTrans" cxnId="{E729E0CF-5E19-417D-90AE-9C1B9C8B5D5C}">
      <dgm:prSet/>
      <dgm:spPr/>
      <dgm:t>
        <a:bodyPr/>
        <a:lstStyle/>
        <a:p>
          <a:endParaRPr lang="en-US"/>
        </a:p>
      </dgm:t>
    </dgm:pt>
    <dgm:pt modelId="{12B00037-70AC-450D-BB5B-FF0EDB8C71DB}">
      <dgm:prSet/>
      <dgm:spPr/>
      <dgm:t>
        <a:bodyPr/>
        <a:lstStyle/>
        <a:p>
          <a:r>
            <a:rPr lang="da-DK" dirty="0"/>
            <a:t>Spiser 25 kg foder mindre i perioden (30-110 kg), hvilket er en reduktion på 11,2 %</a:t>
          </a:r>
          <a:r>
            <a:rPr lang="en-US" b="0" i="0" dirty="0"/>
            <a:t>​​</a:t>
          </a:r>
          <a:endParaRPr lang="en-US" dirty="0"/>
        </a:p>
      </dgm:t>
    </dgm:pt>
    <dgm:pt modelId="{7B54B458-A1E5-4253-A937-4B5BDBB19C9D}" type="parTrans" cxnId="{775E3220-E0D4-491B-814C-3FE5034EE9BB}">
      <dgm:prSet/>
      <dgm:spPr/>
      <dgm:t>
        <a:bodyPr/>
        <a:lstStyle/>
        <a:p>
          <a:endParaRPr lang="en-US"/>
        </a:p>
      </dgm:t>
    </dgm:pt>
    <dgm:pt modelId="{DE4234F1-F79F-47C4-B748-19AD2442F762}" type="sibTrans" cxnId="{775E3220-E0D4-491B-814C-3FE5034EE9BB}">
      <dgm:prSet/>
      <dgm:spPr/>
      <dgm:t>
        <a:bodyPr/>
        <a:lstStyle/>
        <a:p>
          <a:endParaRPr lang="en-US"/>
        </a:p>
      </dgm:t>
    </dgm:pt>
    <dgm:pt modelId="{DAD4D2C2-E775-48FA-AE5B-3A4D30AD17C1}" type="pres">
      <dgm:prSet presAssocID="{AEACD98C-EA20-48C8-BB31-018D9F07492D}" presName="diagram" presStyleCnt="0">
        <dgm:presLayoutVars>
          <dgm:dir/>
          <dgm:resizeHandles val="exact"/>
        </dgm:presLayoutVars>
      </dgm:prSet>
      <dgm:spPr/>
    </dgm:pt>
    <dgm:pt modelId="{EB1CAE29-6018-4DF4-AEEB-6E801D0FE8DD}" type="pres">
      <dgm:prSet presAssocID="{D0DC27F0-F85B-430B-9FCA-DE6EB20C265F}" presName="node" presStyleLbl="node1" presStyleIdx="0" presStyleCnt="2">
        <dgm:presLayoutVars>
          <dgm:bulletEnabled val="1"/>
        </dgm:presLayoutVars>
      </dgm:prSet>
      <dgm:spPr/>
    </dgm:pt>
    <dgm:pt modelId="{85767D20-1D74-4B8C-A069-C4DB19762AB4}" type="pres">
      <dgm:prSet presAssocID="{254E04B5-AF62-4698-BF41-73B63AD27D98}" presName="sibTrans" presStyleCnt="0"/>
      <dgm:spPr/>
    </dgm:pt>
    <dgm:pt modelId="{F39CA1AC-F6B6-452E-9D31-3C183F6EDEC7}" type="pres">
      <dgm:prSet presAssocID="{12B00037-70AC-450D-BB5B-FF0EDB8C71DB}" presName="node" presStyleLbl="node1" presStyleIdx="1" presStyleCnt="2">
        <dgm:presLayoutVars>
          <dgm:bulletEnabled val="1"/>
        </dgm:presLayoutVars>
      </dgm:prSet>
      <dgm:spPr/>
    </dgm:pt>
  </dgm:ptLst>
  <dgm:cxnLst>
    <dgm:cxn modelId="{BC680A09-4C60-4EFA-A171-5454EA79D7C9}" type="presOf" srcId="{12B00037-70AC-450D-BB5B-FF0EDB8C71DB}" destId="{F39CA1AC-F6B6-452E-9D31-3C183F6EDEC7}" srcOrd="0" destOrd="0" presId="urn:microsoft.com/office/officeart/2005/8/layout/default"/>
    <dgm:cxn modelId="{775E3220-E0D4-491B-814C-3FE5034EE9BB}" srcId="{AEACD98C-EA20-48C8-BB31-018D9F07492D}" destId="{12B00037-70AC-450D-BB5B-FF0EDB8C71DB}" srcOrd="1" destOrd="0" parTransId="{7B54B458-A1E5-4253-A937-4B5BDBB19C9D}" sibTransId="{DE4234F1-F79F-47C4-B748-19AD2442F762}"/>
    <dgm:cxn modelId="{18404A49-B4B2-4214-9C7D-6FDFE1BDC574}" type="presOf" srcId="{D0DC27F0-F85B-430B-9FCA-DE6EB20C265F}" destId="{EB1CAE29-6018-4DF4-AEEB-6E801D0FE8DD}" srcOrd="0" destOrd="0" presId="urn:microsoft.com/office/officeart/2005/8/layout/default"/>
    <dgm:cxn modelId="{E729E0CF-5E19-417D-90AE-9C1B9C8B5D5C}" srcId="{AEACD98C-EA20-48C8-BB31-018D9F07492D}" destId="{D0DC27F0-F85B-430B-9FCA-DE6EB20C265F}" srcOrd="0" destOrd="0" parTransId="{3FC8E7B1-43E4-4D7E-B966-8E906E06AEC3}" sibTransId="{254E04B5-AF62-4698-BF41-73B63AD27D98}"/>
    <dgm:cxn modelId="{D90E30E1-93B5-467C-AE31-43A2FC6CB444}" type="presOf" srcId="{AEACD98C-EA20-48C8-BB31-018D9F07492D}" destId="{DAD4D2C2-E775-48FA-AE5B-3A4D30AD17C1}" srcOrd="0" destOrd="0" presId="urn:microsoft.com/office/officeart/2005/8/layout/default"/>
    <dgm:cxn modelId="{FA01D448-A50E-40CF-B082-A713AF39C37D}" type="presParOf" srcId="{DAD4D2C2-E775-48FA-AE5B-3A4D30AD17C1}" destId="{EB1CAE29-6018-4DF4-AEEB-6E801D0FE8DD}" srcOrd="0" destOrd="0" presId="urn:microsoft.com/office/officeart/2005/8/layout/default"/>
    <dgm:cxn modelId="{A0E13AB5-EB5E-4272-86DB-286E49071888}" type="presParOf" srcId="{DAD4D2C2-E775-48FA-AE5B-3A4D30AD17C1}" destId="{85767D20-1D74-4B8C-A069-C4DB19762AB4}" srcOrd="1" destOrd="0" presId="urn:microsoft.com/office/officeart/2005/8/layout/default"/>
    <dgm:cxn modelId="{0A0942FD-0650-4F27-AA8C-E895DB6F5C69}" type="presParOf" srcId="{DAD4D2C2-E775-48FA-AE5B-3A4D30AD17C1}" destId="{F39CA1AC-F6B6-452E-9D31-3C183F6EDEC7}"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ACD98C-EA20-48C8-BB31-018D9F07492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0DC27F0-F85B-430B-9FCA-DE6EB20C265F}">
      <dgm:prSet/>
      <dgm:spPr/>
      <dgm:t>
        <a:bodyPr/>
        <a:lstStyle/>
        <a:p>
          <a:r>
            <a:rPr lang="da-DK" b="0" i="0" dirty="0"/>
            <a:t>At DanBred er en genetik virksomhed, der sælger performance til nogle af verdens førende fødevareproducenter? </a:t>
          </a:r>
          <a:r>
            <a:rPr lang="en-US" b="0" i="0" dirty="0"/>
            <a:t>​</a:t>
          </a:r>
          <a:endParaRPr lang="en-US" dirty="0"/>
        </a:p>
      </dgm:t>
    </dgm:pt>
    <dgm:pt modelId="{3FC8E7B1-43E4-4D7E-B966-8E906E06AEC3}" type="parTrans" cxnId="{E729E0CF-5E19-417D-90AE-9C1B9C8B5D5C}">
      <dgm:prSet/>
      <dgm:spPr/>
      <dgm:t>
        <a:bodyPr/>
        <a:lstStyle/>
        <a:p>
          <a:endParaRPr lang="en-US"/>
        </a:p>
      </dgm:t>
    </dgm:pt>
    <dgm:pt modelId="{254E04B5-AF62-4698-BF41-73B63AD27D98}" type="sibTrans" cxnId="{E729E0CF-5E19-417D-90AE-9C1B9C8B5D5C}">
      <dgm:prSet/>
      <dgm:spPr/>
      <dgm:t>
        <a:bodyPr/>
        <a:lstStyle/>
        <a:p>
          <a:endParaRPr lang="en-US"/>
        </a:p>
      </dgm:t>
    </dgm:pt>
    <dgm:pt modelId="{5117ABFD-5884-4B3B-A6D6-BC294D39D5BF}">
      <dgm:prSet/>
      <dgm:spPr/>
      <dgm:t>
        <a:bodyPr/>
        <a:lstStyle/>
        <a:p>
          <a:r>
            <a:rPr lang="da-DK" b="0" i="0" dirty="0"/>
            <a:t>At Kina kan reducere deres CO2 udledning på produktion af grisekød med minimum 25 % ved at bruge DanBred genetik? </a:t>
          </a:r>
          <a:r>
            <a:rPr lang="en-US" b="0" i="0" dirty="0"/>
            <a:t>​</a:t>
          </a:r>
          <a:endParaRPr lang="en-US" dirty="0"/>
        </a:p>
      </dgm:t>
    </dgm:pt>
    <dgm:pt modelId="{7D1692C3-C9C4-41B7-AF00-0DA6275A01BD}" type="parTrans" cxnId="{CC053D59-49A4-4DEC-930F-E65ED1DDE28E}">
      <dgm:prSet/>
      <dgm:spPr/>
      <dgm:t>
        <a:bodyPr/>
        <a:lstStyle/>
        <a:p>
          <a:endParaRPr lang="en-US"/>
        </a:p>
      </dgm:t>
    </dgm:pt>
    <dgm:pt modelId="{D2C4EC91-6A74-4CEB-91D7-B9F75CFC41F0}" type="sibTrans" cxnId="{CC053D59-49A4-4DEC-930F-E65ED1DDE28E}">
      <dgm:prSet/>
      <dgm:spPr/>
      <dgm:t>
        <a:bodyPr/>
        <a:lstStyle/>
        <a:p>
          <a:endParaRPr lang="en-US"/>
        </a:p>
      </dgm:t>
    </dgm:pt>
    <dgm:pt modelId="{740A038C-3170-4135-AD81-32B8762C6971}">
      <dgm:prSet/>
      <dgm:spPr/>
      <dgm:t>
        <a:bodyPr/>
        <a:lstStyle/>
        <a:p>
          <a:r>
            <a:rPr lang="da-DK" b="0" i="0" dirty="0"/>
            <a:t>At historien om DanBred går mere end 120 år tilbage, hvor man begyndte at avle et ekstra ribben på Landrace grisen? </a:t>
          </a:r>
        </a:p>
        <a:p>
          <a:r>
            <a:rPr lang="da-DK" b="0" i="0" dirty="0"/>
            <a:t>Og at det er den samme gris, vi arbejder med 120+ generationer senere? </a:t>
          </a:r>
          <a:r>
            <a:rPr lang="en-US" b="0" i="0" dirty="0"/>
            <a:t>​</a:t>
          </a:r>
          <a:endParaRPr lang="en-US" dirty="0"/>
        </a:p>
      </dgm:t>
    </dgm:pt>
    <dgm:pt modelId="{C6136C60-96F7-4A35-9B42-C8B255D57F92}" type="parTrans" cxnId="{F55DEDD4-6E21-423B-ABF8-795E1079FEF6}">
      <dgm:prSet/>
      <dgm:spPr/>
      <dgm:t>
        <a:bodyPr/>
        <a:lstStyle/>
        <a:p>
          <a:endParaRPr lang="en-US"/>
        </a:p>
      </dgm:t>
    </dgm:pt>
    <dgm:pt modelId="{4E49CC15-DF4D-4FFD-A071-FD5032FE060A}" type="sibTrans" cxnId="{F55DEDD4-6E21-423B-ABF8-795E1079FEF6}">
      <dgm:prSet/>
      <dgm:spPr/>
      <dgm:t>
        <a:bodyPr/>
        <a:lstStyle/>
        <a:p>
          <a:endParaRPr lang="en-US"/>
        </a:p>
      </dgm:t>
    </dgm:pt>
    <dgm:pt modelId="{AEC31C60-84FA-4F57-849F-3710EF8417AD}">
      <dgm:prSet/>
      <dgm:spPr/>
      <dgm:t>
        <a:bodyPr/>
        <a:lstStyle/>
        <a:p>
          <a:r>
            <a:rPr lang="da-DK" b="0" i="0" dirty="0"/>
            <a:t>At vi er verdens første til at køre grise på 1. klasse med </a:t>
          </a:r>
          <a:r>
            <a:rPr lang="da-DK" b="0" i="0" u="sng" dirty="0"/>
            <a:t>aircondition</a:t>
          </a:r>
          <a:r>
            <a:rPr lang="da-DK" b="0" i="0" dirty="0"/>
            <a:t>, og at vi flere gange om året lejer en Boeing 747-800 til at flyve vores grise halvvejs rundt om jorden? </a:t>
          </a:r>
          <a:r>
            <a:rPr lang="en-US" b="0" i="0" dirty="0"/>
            <a:t>​</a:t>
          </a:r>
          <a:endParaRPr lang="en-US" dirty="0"/>
        </a:p>
      </dgm:t>
    </dgm:pt>
    <dgm:pt modelId="{2802A967-BDEB-4526-8CF5-BC3DA1A71A9C}" type="parTrans" cxnId="{DAEFD132-2D4F-4A52-B59A-880AA021A519}">
      <dgm:prSet/>
      <dgm:spPr/>
      <dgm:t>
        <a:bodyPr/>
        <a:lstStyle/>
        <a:p>
          <a:endParaRPr lang="en-US"/>
        </a:p>
      </dgm:t>
    </dgm:pt>
    <dgm:pt modelId="{D001063A-FCB4-4CC2-BE11-0BA702003512}" type="sibTrans" cxnId="{DAEFD132-2D4F-4A52-B59A-880AA021A519}">
      <dgm:prSet/>
      <dgm:spPr/>
      <dgm:t>
        <a:bodyPr/>
        <a:lstStyle/>
        <a:p>
          <a:endParaRPr lang="en-US"/>
        </a:p>
      </dgm:t>
    </dgm:pt>
    <dgm:pt modelId="{12B00037-70AC-450D-BB5B-FF0EDB8C71DB}">
      <dgm:prSet/>
      <dgm:spPr/>
      <dgm:t>
        <a:bodyPr/>
        <a:lstStyle/>
        <a:p>
          <a:r>
            <a:rPr lang="da-DK" b="0" i="0" dirty="0"/>
            <a:t>At DanBred søer hvert år bliver mødre til +70 mio. slagtegrise i Europa. </a:t>
          </a:r>
          <a:r>
            <a:rPr lang="da-DK" b="0" i="0"/>
            <a:t>Det </a:t>
          </a:r>
          <a:r>
            <a:rPr lang="da-DK" b="0" i="0" dirty="0"/>
            <a:t>svarer til grisekødsforbruget hos mere end 155 mio. europæere. </a:t>
          </a:r>
          <a:r>
            <a:rPr lang="en-US" b="0" i="0" dirty="0"/>
            <a:t>​​</a:t>
          </a:r>
          <a:endParaRPr lang="en-US" dirty="0"/>
        </a:p>
      </dgm:t>
    </dgm:pt>
    <dgm:pt modelId="{7B54B458-A1E5-4253-A937-4B5BDBB19C9D}" type="parTrans" cxnId="{775E3220-E0D4-491B-814C-3FE5034EE9BB}">
      <dgm:prSet/>
      <dgm:spPr/>
      <dgm:t>
        <a:bodyPr/>
        <a:lstStyle/>
        <a:p>
          <a:endParaRPr lang="en-US"/>
        </a:p>
      </dgm:t>
    </dgm:pt>
    <dgm:pt modelId="{DE4234F1-F79F-47C4-B748-19AD2442F762}" type="sibTrans" cxnId="{775E3220-E0D4-491B-814C-3FE5034EE9BB}">
      <dgm:prSet/>
      <dgm:spPr/>
      <dgm:t>
        <a:bodyPr/>
        <a:lstStyle/>
        <a:p>
          <a:endParaRPr lang="en-US"/>
        </a:p>
      </dgm:t>
    </dgm:pt>
    <dgm:pt modelId="{6B6F3533-D6B7-4889-84F0-4346E9C57DA5}">
      <dgm:prSet/>
      <dgm:spPr/>
      <dgm:t>
        <a:bodyPr/>
        <a:lstStyle/>
        <a:p>
          <a:r>
            <a:rPr lang="da-DK" b="0" i="0" dirty="0"/>
            <a:t>At der sælges +8 mio. doser DanBred sæd årligt, hvilket er mere end +700 tons ornesæd årligt?</a:t>
          </a:r>
          <a:r>
            <a:rPr lang="en-US" b="0" i="0" dirty="0"/>
            <a:t>​</a:t>
          </a:r>
          <a:endParaRPr lang="en-US" dirty="0"/>
        </a:p>
      </dgm:t>
    </dgm:pt>
    <dgm:pt modelId="{CFF13654-E03F-4F65-AEE0-36A9C04EC17B}" type="parTrans" cxnId="{D7698E26-4F2E-49FF-AFA7-22D40D860593}">
      <dgm:prSet/>
      <dgm:spPr/>
      <dgm:t>
        <a:bodyPr/>
        <a:lstStyle/>
        <a:p>
          <a:endParaRPr lang="en-US"/>
        </a:p>
      </dgm:t>
    </dgm:pt>
    <dgm:pt modelId="{2AD1B90D-10B7-4CAB-9109-E1E9E29399CC}" type="sibTrans" cxnId="{D7698E26-4F2E-49FF-AFA7-22D40D860593}">
      <dgm:prSet/>
      <dgm:spPr/>
      <dgm:t>
        <a:bodyPr/>
        <a:lstStyle/>
        <a:p>
          <a:endParaRPr lang="en-US"/>
        </a:p>
      </dgm:t>
    </dgm:pt>
    <dgm:pt modelId="{4FF83860-2463-4F25-8F75-91089320CBCC}">
      <dgm:prSet/>
      <dgm:spPr/>
      <dgm:t>
        <a:bodyPr/>
        <a:lstStyle/>
        <a:p>
          <a:r>
            <a:rPr lang="da-DK" b="0" i="0" dirty="0"/>
            <a:t>At den største enkelte levering til d.d. var på 6.500 doser, svarende til 550 kg, og at forsendelse er betegnet som farligt gods? </a:t>
          </a:r>
          <a:endParaRPr lang="en-US" dirty="0"/>
        </a:p>
      </dgm:t>
    </dgm:pt>
    <dgm:pt modelId="{35B6D295-6812-4908-BD26-AE4253F57680}" type="parTrans" cxnId="{4018E143-BC2A-4C86-9AC0-D882DD70322A}">
      <dgm:prSet/>
      <dgm:spPr/>
      <dgm:t>
        <a:bodyPr/>
        <a:lstStyle/>
        <a:p>
          <a:endParaRPr lang="en-US"/>
        </a:p>
      </dgm:t>
    </dgm:pt>
    <dgm:pt modelId="{1927D78D-A95B-4B9A-8B2B-9AD08C5C9315}" type="sibTrans" cxnId="{4018E143-BC2A-4C86-9AC0-D882DD70322A}">
      <dgm:prSet/>
      <dgm:spPr/>
      <dgm:t>
        <a:bodyPr/>
        <a:lstStyle/>
        <a:p>
          <a:endParaRPr lang="en-US"/>
        </a:p>
      </dgm:t>
    </dgm:pt>
    <dgm:pt modelId="{7D3F0DE4-8519-4E84-90B9-DF0D5DDBF7C4}">
      <dgm:prSet/>
      <dgm:spPr/>
      <dgm:t>
        <a:bodyPr/>
        <a:lstStyle/>
        <a:p>
          <a:r>
            <a:rPr lang="da-DK" b="0" i="0" dirty="0"/>
            <a:t>At en DanBred so i gennemsnit producerer ca. 65,8 slagtegrise i sit liv – svarende til 5.813 kg grisekød (45.000 grillpølser) </a:t>
          </a:r>
          <a:endParaRPr lang="en-US" dirty="0"/>
        </a:p>
      </dgm:t>
    </dgm:pt>
    <dgm:pt modelId="{3CE9617A-0165-4C83-9F4A-C0264720F0ED}" type="parTrans" cxnId="{E40AB2F0-6BAD-4D5B-AE42-EF3C38CE1323}">
      <dgm:prSet/>
      <dgm:spPr/>
      <dgm:t>
        <a:bodyPr/>
        <a:lstStyle/>
        <a:p>
          <a:endParaRPr lang="LID4096"/>
        </a:p>
      </dgm:t>
    </dgm:pt>
    <dgm:pt modelId="{BE38C54D-146D-4BDB-9DF3-43ECF25FBE4D}" type="sibTrans" cxnId="{E40AB2F0-6BAD-4D5B-AE42-EF3C38CE1323}">
      <dgm:prSet/>
      <dgm:spPr/>
      <dgm:t>
        <a:bodyPr/>
        <a:lstStyle/>
        <a:p>
          <a:endParaRPr lang="LID4096"/>
        </a:p>
      </dgm:t>
    </dgm:pt>
    <dgm:pt modelId="{F0F24DAB-978B-4790-A01C-07BB5BAE10BC}">
      <dgm:prSet/>
      <dgm:spPr/>
      <dgm:t>
        <a:bodyPr/>
        <a:lstStyle/>
        <a:p>
          <a:r>
            <a:rPr lang="da-DK" b="0" i="0" dirty="0"/>
            <a:t>En Duroc-orne bliver typisk far til 11.642 slagtegrise (1.800 doser) – svarende til over 8 millioner grillpølser  </a:t>
          </a:r>
        </a:p>
      </dgm:t>
    </dgm:pt>
    <dgm:pt modelId="{8F986BE7-C8C8-4074-B14C-AF6C7611BE72}" type="parTrans" cxnId="{3A4F7DE6-3C48-4DAB-B68B-6A36553340C4}">
      <dgm:prSet/>
      <dgm:spPr/>
      <dgm:t>
        <a:bodyPr/>
        <a:lstStyle/>
        <a:p>
          <a:endParaRPr lang="LID4096"/>
        </a:p>
      </dgm:t>
    </dgm:pt>
    <dgm:pt modelId="{514F1E66-1085-4C1D-8AE6-6F859BD613F8}" type="sibTrans" cxnId="{3A4F7DE6-3C48-4DAB-B68B-6A36553340C4}">
      <dgm:prSet/>
      <dgm:spPr/>
      <dgm:t>
        <a:bodyPr/>
        <a:lstStyle/>
        <a:p>
          <a:endParaRPr lang="LID4096"/>
        </a:p>
      </dgm:t>
    </dgm:pt>
    <dgm:pt modelId="{E5532F00-0012-4833-B3B3-B2C5C20214A4}">
      <dgm:prSet/>
      <dgm:spPr/>
      <dgm:t>
        <a:bodyPr/>
        <a:lstStyle/>
        <a:p>
          <a:r>
            <a:rPr lang="da-DK" b="0" i="0" dirty="0"/>
            <a:t>At DanBred ikke kun sælger genetik? Men også servicerer og uddanner både kunder og samarbejdspartnere?</a:t>
          </a:r>
        </a:p>
      </dgm:t>
    </dgm:pt>
    <dgm:pt modelId="{A7EB9188-6DDE-4B33-8073-06B98B3DC148}" type="parTrans" cxnId="{D43CE480-DF04-4769-A1F1-97128214D9DD}">
      <dgm:prSet/>
      <dgm:spPr/>
      <dgm:t>
        <a:bodyPr/>
        <a:lstStyle/>
        <a:p>
          <a:endParaRPr lang="LID4096"/>
        </a:p>
      </dgm:t>
    </dgm:pt>
    <dgm:pt modelId="{91834D00-90CD-4DC5-A665-872E50DF5FB8}" type="sibTrans" cxnId="{D43CE480-DF04-4769-A1F1-97128214D9DD}">
      <dgm:prSet/>
      <dgm:spPr/>
      <dgm:t>
        <a:bodyPr/>
        <a:lstStyle/>
        <a:p>
          <a:endParaRPr lang="LID4096"/>
        </a:p>
      </dgm:t>
    </dgm:pt>
    <dgm:pt modelId="{DAD4D2C2-E775-48FA-AE5B-3A4D30AD17C1}" type="pres">
      <dgm:prSet presAssocID="{AEACD98C-EA20-48C8-BB31-018D9F07492D}" presName="diagram" presStyleCnt="0">
        <dgm:presLayoutVars>
          <dgm:dir/>
          <dgm:resizeHandles val="exact"/>
        </dgm:presLayoutVars>
      </dgm:prSet>
      <dgm:spPr/>
    </dgm:pt>
    <dgm:pt modelId="{EB1CAE29-6018-4DF4-AEEB-6E801D0FE8DD}" type="pres">
      <dgm:prSet presAssocID="{D0DC27F0-F85B-430B-9FCA-DE6EB20C265F}" presName="node" presStyleLbl="node1" presStyleIdx="0" presStyleCnt="10">
        <dgm:presLayoutVars>
          <dgm:bulletEnabled val="1"/>
        </dgm:presLayoutVars>
      </dgm:prSet>
      <dgm:spPr/>
    </dgm:pt>
    <dgm:pt modelId="{85767D20-1D74-4B8C-A069-C4DB19762AB4}" type="pres">
      <dgm:prSet presAssocID="{254E04B5-AF62-4698-BF41-73B63AD27D98}" presName="sibTrans" presStyleCnt="0"/>
      <dgm:spPr/>
    </dgm:pt>
    <dgm:pt modelId="{05C195F5-5BC7-47B7-800D-96085EE9D800}" type="pres">
      <dgm:prSet presAssocID="{5117ABFD-5884-4B3B-A6D6-BC294D39D5BF}" presName="node" presStyleLbl="node1" presStyleIdx="1" presStyleCnt="10">
        <dgm:presLayoutVars>
          <dgm:bulletEnabled val="1"/>
        </dgm:presLayoutVars>
      </dgm:prSet>
      <dgm:spPr/>
    </dgm:pt>
    <dgm:pt modelId="{BB16446F-A050-491C-A8C9-EA575721F5FA}" type="pres">
      <dgm:prSet presAssocID="{D2C4EC91-6A74-4CEB-91D7-B9F75CFC41F0}" presName="sibTrans" presStyleCnt="0"/>
      <dgm:spPr/>
    </dgm:pt>
    <dgm:pt modelId="{466D855F-1BA8-4034-BD29-537428967CA8}" type="pres">
      <dgm:prSet presAssocID="{740A038C-3170-4135-AD81-32B8762C6971}" presName="node" presStyleLbl="node1" presStyleIdx="2" presStyleCnt="10">
        <dgm:presLayoutVars>
          <dgm:bulletEnabled val="1"/>
        </dgm:presLayoutVars>
      </dgm:prSet>
      <dgm:spPr/>
    </dgm:pt>
    <dgm:pt modelId="{3C09FC54-1A86-424E-9F0E-9817DD22DABD}" type="pres">
      <dgm:prSet presAssocID="{4E49CC15-DF4D-4FFD-A071-FD5032FE060A}" presName="sibTrans" presStyleCnt="0"/>
      <dgm:spPr/>
    </dgm:pt>
    <dgm:pt modelId="{40FCDE5B-2FED-4B67-8253-04EF684C1CFC}" type="pres">
      <dgm:prSet presAssocID="{AEC31C60-84FA-4F57-849F-3710EF8417AD}" presName="node" presStyleLbl="node1" presStyleIdx="3" presStyleCnt="10">
        <dgm:presLayoutVars>
          <dgm:bulletEnabled val="1"/>
        </dgm:presLayoutVars>
      </dgm:prSet>
      <dgm:spPr/>
    </dgm:pt>
    <dgm:pt modelId="{83AF121F-2ED8-40ED-88D3-33DB1ADECC67}" type="pres">
      <dgm:prSet presAssocID="{D001063A-FCB4-4CC2-BE11-0BA702003512}" presName="sibTrans" presStyleCnt="0"/>
      <dgm:spPr/>
    </dgm:pt>
    <dgm:pt modelId="{F39CA1AC-F6B6-452E-9D31-3C183F6EDEC7}" type="pres">
      <dgm:prSet presAssocID="{12B00037-70AC-450D-BB5B-FF0EDB8C71DB}" presName="node" presStyleLbl="node1" presStyleIdx="4" presStyleCnt="10">
        <dgm:presLayoutVars>
          <dgm:bulletEnabled val="1"/>
        </dgm:presLayoutVars>
      </dgm:prSet>
      <dgm:spPr/>
    </dgm:pt>
    <dgm:pt modelId="{95802641-44D6-4E19-A333-4126E99E85E6}" type="pres">
      <dgm:prSet presAssocID="{DE4234F1-F79F-47C4-B748-19AD2442F762}" presName="sibTrans" presStyleCnt="0"/>
      <dgm:spPr/>
    </dgm:pt>
    <dgm:pt modelId="{FC0E4796-0F57-48D1-97CC-7D48A7FC51D6}" type="pres">
      <dgm:prSet presAssocID="{6B6F3533-D6B7-4889-84F0-4346E9C57DA5}" presName="node" presStyleLbl="node1" presStyleIdx="5" presStyleCnt="10">
        <dgm:presLayoutVars>
          <dgm:bulletEnabled val="1"/>
        </dgm:presLayoutVars>
      </dgm:prSet>
      <dgm:spPr/>
    </dgm:pt>
    <dgm:pt modelId="{3E560ED2-A4C2-41DA-B82F-2543E0B35CDC}" type="pres">
      <dgm:prSet presAssocID="{2AD1B90D-10B7-4CAB-9109-E1E9E29399CC}" presName="sibTrans" presStyleCnt="0"/>
      <dgm:spPr/>
    </dgm:pt>
    <dgm:pt modelId="{206F8DAD-FC7B-450C-802D-1D51BAFCA478}" type="pres">
      <dgm:prSet presAssocID="{4FF83860-2463-4F25-8F75-91089320CBCC}" presName="node" presStyleLbl="node1" presStyleIdx="6" presStyleCnt="10">
        <dgm:presLayoutVars>
          <dgm:bulletEnabled val="1"/>
        </dgm:presLayoutVars>
      </dgm:prSet>
      <dgm:spPr/>
    </dgm:pt>
    <dgm:pt modelId="{98A31B0D-3FEB-44D2-A2B2-71846F96F1A3}" type="pres">
      <dgm:prSet presAssocID="{1927D78D-A95B-4B9A-8B2B-9AD08C5C9315}" presName="sibTrans" presStyleCnt="0"/>
      <dgm:spPr/>
    </dgm:pt>
    <dgm:pt modelId="{A3D839B5-26C9-4E3B-9FA7-A0F5C6E29698}" type="pres">
      <dgm:prSet presAssocID="{7D3F0DE4-8519-4E84-90B9-DF0D5DDBF7C4}" presName="node" presStyleLbl="node1" presStyleIdx="7" presStyleCnt="10">
        <dgm:presLayoutVars>
          <dgm:bulletEnabled val="1"/>
        </dgm:presLayoutVars>
      </dgm:prSet>
      <dgm:spPr/>
    </dgm:pt>
    <dgm:pt modelId="{7B7EB355-E14E-4F29-A523-2390455CF5C7}" type="pres">
      <dgm:prSet presAssocID="{BE38C54D-146D-4BDB-9DF3-43ECF25FBE4D}" presName="sibTrans" presStyleCnt="0"/>
      <dgm:spPr/>
    </dgm:pt>
    <dgm:pt modelId="{55F3708A-FEAA-45E5-B1BB-4831010E21D5}" type="pres">
      <dgm:prSet presAssocID="{F0F24DAB-978B-4790-A01C-07BB5BAE10BC}" presName="node" presStyleLbl="node1" presStyleIdx="8" presStyleCnt="10">
        <dgm:presLayoutVars>
          <dgm:bulletEnabled val="1"/>
        </dgm:presLayoutVars>
      </dgm:prSet>
      <dgm:spPr/>
    </dgm:pt>
    <dgm:pt modelId="{87526A66-18A6-450A-9CC2-253EABB995CF}" type="pres">
      <dgm:prSet presAssocID="{514F1E66-1085-4C1D-8AE6-6F859BD613F8}" presName="sibTrans" presStyleCnt="0"/>
      <dgm:spPr/>
    </dgm:pt>
    <dgm:pt modelId="{9C078A8A-B3F4-4E3D-A359-E77CCF033D3D}" type="pres">
      <dgm:prSet presAssocID="{E5532F00-0012-4833-B3B3-B2C5C20214A4}" presName="node" presStyleLbl="node1" presStyleIdx="9" presStyleCnt="10">
        <dgm:presLayoutVars>
          <dgm:bulletEnabled val="1"/>
        </dgm:presLayoutVars>
      </dgm:prSet>
      <dgm:spPr/>
    </dgm:pt>
  </dgm:ptLst>
  <dgm:cxnLst>
    <dgm:cxn modelId="{BC680A09-4C60-4EFA-A171-5454EA79D7C9}" type="presOf" srcId="{12B00037-70AC-450D-BB5B-FF0EDB8C71DB}" destId="{F39CA1AC-F6B6-452E-9D31-3C183F6EDEC7}" srcOrd="0" destOrd="0" presId="urn:microsoft.com/office/officeart/2005/8/layout/default"/>
    <dgm:cxn modelId="{C7F2DC1A-5DA9-4D4A-907E-E267394627D1}" type="presOf" srcId="{AEC31C60-84FA-4F57-849F-3710EF8417AD}" destId="{40FCDE5B-2FED-4B67-8253-04EF684C1CFC}" srcOrd="0" destOrd="0" presId="urn:microsoft.com/office/officeart/2005/8/layout/default"/>
    <dgm:cxn modelId="{775E3220-E0D4-491B-814C-3FE5034EE9BB}" srcId="{AEACD98C-EA20-48C8-BB31-018D9F07492D}" destId="{12B00037-70AC-450D-BB5B-FF0EDB8C71DB}" srcOrd="4" destOrd="0" parTransId="{7B54B458-A1E5-4253-A937-4B5BDBB19C9D}" sibTransId="{DE4234F1-F79F-47C4-B748-19AD2442F762}"/>
    <dgm:cxn modelId="{D7698E26-4F2E-49FF-AFA7-22D40D860593}" srcId="{AEACD98C-EA20-48C8-BB31-018D9F07492D}" destId="{6B6F3533-D6B7-4889-84F0-4346E9C57DA5}" srcOrd="5" destOrd="0" parTransId="{CFF13654-E03F-4F65-AEE0-36A9C04EC17B}" sibTransId="{2AD1B90D-10B7-4CAB-9109-E1E9E29399CC}"/>
    <dgm:cxn modelId="{DAEFD132-2D4F-4A52-B59A-880AA021A519}" srcId="{AEACD98C-EA20-48C8-BB31-018D9F07492D}" destId="{AEC31C60-84FA-4F57-849F-3710EF8417AD}" srcOrd="3" destOrd="0" parTransId="{2802A967-BDEB-4526-8CF5-BC3DA1A71A9C}" sibTransId="{D001063A-FCB4-4CC2-BE11-0BA702003512}"/>
    <dgm:cxn modelId="{0548C75B-2B33-48FF-A4DA-D9619878194C}" type="presOf" srcId="{E5532F00-0012-4833-B3B3-B2C5C20214A4}" destId="{9C078A8A-B3F4-4E3D-A359-E77CCF033D3D}" srcOrd="0" destOrd="0" presId="urn:microsoft.com/office/officeart/2005/8/layout/default"/>
    <dgm:cxn modelId="{4018E143-BC2A-4C86-9AC0-D882DD70322A}" srcId="{AEACD98C-EA20-48C8-BB31-018D9F07492D}" destId="{4FF83860-2463-4F25-8F75-91089320CBCC}" srcOrd="6" destOrd="0" parTransId="{35B6D295-6812-4908-BD26-AE4253F57680}" sibTransId="{1927D78D-A95B-4B9A-8B2B-9AD08C5C9315}"/>
    <dgm:cxn modelId="{5CCD5644-973A-478A-A995-53A15C865905}" type="presOf" srcId="{4FF83860-2463-4F25-8F75-91089320CBCC}" destId="{206F8DAD-FC7B-450C-802D-1D51BAFCA478}" srcOrd="0" destOrd="0" presId="urn:microsoft.com/office/officeart/2005/8/layout/default"/>
    <dgm:cxn modelId="{18404A49-B4B2-4214-9C7D-6FDFE1BDC574}" type="presOf" srcId="{D0DC27F0-F85B-430B-9FCA-DE6EB20C265F}" destId="{EB1CAE29-6018-4DF4-AEEB-6E801D0FE8DD}" srcOrd="0" destOrd="0" presId="urn:microsoft.com/office/officeart/2005/8/layout/default"/>
    <dgm:cxn modelId="{CC053D59-49A4-4DEC-930F-E65ED1DDE28E}" srcId="{AEACD98C-EA20-48C8-BB31-018D9F07492D}" destId="{5117ABFD-5884-4B3B-A6D6-BC294D39D5BF}" srcOrd="1" destOrd="0" parTransId="{7D1692C3-C9C4-41B7-AF00-0DA6275A01BD}" sibTransId="{D2C4EC91-6A74-4CEB-91D7-B9F75CFC41F0}"/>
    <dgm:cxn modelId="{A377AC79-705C-45B6-8AB5-04007A2603C5}" type="presOf" srcId="{F0F24DAB-978B-4790-A01C-07BB5BAE10BC}" destId="{55F3708A-FEAA-45E5-B1BB-4831010E21D5}" srcOrd="0" destOrd="0" presId="urn:microsoft.com/office/officeart/2005/8/layout/default"/>
    <dgm:cxn modelId="{D43CE480-DF04-4769-A1F1-97128214D9DD}" srcId="{AEACD98C-EA20-48C8-BB31-018D9F07492D}" destId="{E5532F00-0012-4833-B3B3-B2C5C20214A4}" srcOrd="9" destOrd="0" parTransId="{A7EB9188-6DDE-4B33-8073-06B98B3DC148}" sibTransId="{91834D00-90CD-4DC5-A665-872E50DF5FB8}"/>
    <dgm:cxn modelId="{52D87584-B98D-4E47-A93C-671A0DD481F0}" type="presOf" srcId="{6B6F3533-D6B7-4889-84F0-4346E9C57DA5}" destId="{FC0E4796-0F57-48D1-97CC-7D48A7FC51D6}" srcOrd="0" destOrd="0" presId="urn:microsoft.com/office/officeart/2005/8/layout/default"/>
    <dgm:cxn modelId="{A3D8038A-0F3F-4D3D-98F2-BB6D15C792D9}" type="presOf" srcId="{7D3F0DE4-8519-4E84-90B9-DF0D5DDBF7C4}" destId="{A3D839B5-26C9-4E3B-9FA7-A0F5C6E29698}" srcOrd="0" destOrd="0" presId="urn:microsoft.com/office/officeart/2005/8/layout/default"/>
    <dgm:cxn modelId="{F87FF4CE-C0DB-416F-9603-9B3018F650AC}" type="presOf" srcId="{740A038C-3170-4135-AD81-32B8762C6971}" destId="{466D855F-1BA8-4034-BD29-537428967CA8}" srcOrd="0" destOrd="0" presId="urn:microsoft.com/office/officeart/2005/8/layout/default"/>
    <dgm:cxn modelId="{E729E0CF-5E19-417D-90AE-9C1B9C8B5D5C}" srcId="{AEACD98C-EA20-48C8-BB31-018D9F07492D}" destId="{D0DC27F0-F85B-430B-9FCA-DE6EB20C265F}" srcOrd="0" destOrd="0" parTransId="{3FC8E7B1-43E4-4D7E-B966-8E906E06AEC3}" sibTransId="{254E04B5-AF62-4698-BF41-73B63AD27D98}"/>
    <dgm:cxn modelId="{F55DEDD4-6E21-423B-ABF8-795E1079FEF6}" srcId="{AEACD98C-EA20-48C8-BB31-018D9F07492D}" destId="{740A038C-3170-4135-AD81-32B8762C6971}" srcOrd="2" destOrd="0" parTransId="{C6136C60-96F7-4A35-9B42-C8B255D57F92}" sibTransId="{4E49CC15-DF4D-4FFD-A071-FD5032FE060A}"/>
    <dgm:cxn modelId="{A137FDDB-E732-4896-8E0D-7736D4ADCA98}" type="presOf" srcId="{5117ABFD-5884-4B3B-A6D6-BC294D39D5BF}" destId="{05C195F5-5BC7-47B7-800D-96085EE9D800}" srcOrd="0" destOrd="0" presId="urn:microsoft.com/office/officeart/2005/8/layout/default"/>
    <dgm:cxn modelId="{D90E30E1-93B5-467C-AE31-43A2FC6CB444}" type="presOf" srcId="{AEACD98C-EA20-48C8-BB31-018D9F07492D}" destId="{DAD4D2C2-E775-48FA-AE5B-3A4D30AD17C1}" srcOrd="0" destOrd="0" presId="urn:microsoft.com/office/officeart/2005/8/layout/default"/>
    <dgm:cxn modelId="{3A4F7DE6-3C48-4DAB-B68B-6A36553340C4}" srcId="{AEACD98C-EA20-48C8-BB31-018D9F07492D}" destId="{F0F24DAB-978B-4790-A01C-07BB5BAE10BC}" srcOrd="8" destOrd="0" parTransId="{8F986BE7-C8C8-4074-B14C-AF6C7611BE72}" sibTransId="{514F1E66-1085-4C1D-8AE6-6F859BD613F8}"/>
    <dgm:cxn modelId="{E40AB2F0-6BAD-4D5B-AE42-EF3C38CE1323}" srcId="{AEACD98C-EA20-48C8-BB31-018D9F07492D}" destId="{7D3F0DE4-8519-4E84-90B9-DF0D5DDBF7C4}" srcOrd="7" destOrd="0" parTransId="{3CE9617A-0165-4C83-9F4A-C0264720F0ED}" sibTransId="{BE38C54D-146D-4BDB-9DF3-43ECF25FBE4D}"/>
    <dgm:cxn modelId="{FA01D448-A50E-40CF-B082-A713AF39C37D}" type="presParOf" srcId="{DAD4D2C2-E775-48FA-AE5B-3A4D30AD17C1}" destId="{EB1CAE29-6018-4DF4-AEEB-6E801D0FE8DD}" srcOrd="0" destOrd="0" presId="urn:microsoft.com/office/officeart/2005/8/layout/default"/>
    <dgm:cxn modelId="{A0E13AB5-EB5E-4272-86DB-286E49071888}" type="presParOf" srcId="{DAD4D2C2-E775-48FA-AE5B-3A4D30AD17C1}" destId="{85767D20-1D74-4B8C-A069-C4DB19762AB4}" srcOrd="1" destOrd="0" presId="urn:microsoft.com/office/officeart/2005/8/layout/default"/>
    <dgm:cxn modelId="{ECE10C58-AE39-4218-9D31-B29DE64BF8A8}" type="presParOf" srcId="{DAD4D2C2-E775-48FA-AE5B-3A4D30AD17C1}" destId="{05C195F5-5BC7-47B7-800D-96085EE9D800}" srcOrd="2" destOrd="0" presId="urn:microsoft.com/office/officeart/2005/8/layout/default"/>
    <dgm:cxn modelId="{165E8870-6233-4B61-A2E1-9125E7BB9297}" type="presParOf" srcId="{DAD4D2C2-E775-48FA-AE5B-3A4D30AD17C1}" destId="{BB16446F-A050-491C-A8C9-EA575721F5FA}" srcOrd="3" destOrd="0" presId="urn:microsoft.com/office/officeart/2005/8/layout/default"/>
    <dgm:cxn modelId="{EC7E9754-43EA-4EE0-86E4-7FBA391FD50E}" type="presParOf" srcId="{DAD4D2C2-E775-48FA-AE5B-3A4D30AD17C1}" destId="{466D855F-1BA8-4034-BD29-537428967CA8}" srcOrd="4" destOrd="0" presId="urn:microsoft.com/office/officeart/2005/8/layout/default"/>
    <dgm:cxn modelId="{171AB3D3-F798-4F76-A352-5349D24652A2}" type="presParOf" srcId="{DAD4D2C2-E775-48FA-AE5B-3A4D30AD17C1}" destId="{3C09FC54-1A86-424E-9F0E-9817DD22DABD}" srcOrd="5" destOrd="0" presId="urn:microsoft.com/office/officeart/2005/8/layout/default"/>
    <dgm:cxn modelId="{02668FB8-8DEC-4F3E-A5EA-8FC4F036C1D9}" type="presParOf" srcId="{DAD4D2C2-E775-48FA-AE5B-3A4D30AD17C1}" destId="{40FCDE5B-2FED-4B67-8253-04EF684C1CFC}" srcOrd="6" destOrd="0" presId="urn:microsoft.com/office/officeart/2005/8/layout/default"/>
    <dgm:cxn modelId="{91DDCC2B-BA19-4713-A6E1-3E68460CBDD3}" type="presParOf" srcId="{DAD4D2C2-E775-48FA-AE5B-3A4D30AD17C1}" destId="{83AF121F-2ED8-40ED-88D3-33DB1ADECC67}" srcOrd="7" destOrd="0" presId="urn:microsoft.com/office/officeart/2005/8/layout/default"/>
    <dgm:cxn modelId="{0A0942FD-0650-4F27-AA8C-E895DB6F5C69}" type="presParOf" srcId="{DAD4D2C2-E775-48FA-AE5B-3A4D30AD17C1}" destId="{F39CA1AC-F6B6-452E-9D31-3C183F6EDEC7}" srcOrd="8" destOrd="0" presId="urn:microsoft.com/office/officeart/2005/8/layout/default"/>
    <dgm:cxn modelId="{A5DE1A92-0C52-4926-A86F-8EB3BDA4B80E}" type="presParOf" srcId="{DAD4D2C2-E775-48FA-AE5B-3A4D30AD17C1}" destId="{95802641-44D6-4E19-A333-4126E99E85E6}" srcOrd="9" destOrd="0" presId="urn:microsoft.com/office/officeart/2005/8/layout/default"/>
    <dgm:cxn modelId="{7985CD82-5451-4FD2-9F8F-34BDC3920B76}" type="presParOf" srcId="{DAD4D2C2-E775-48FA-AE5B-3A4D30AD17C1}" destId="{FC0E4796-0F57-48D1-97CC-7D48A7FC51D6}" srcOrd="10" destOrd="0" presId="urn:microsoft.com/office/officeart/2005/8/layout/default"/>
    <dgm:cxn modelId="{3691457B-E173-4C66-81EE-A751266006DE}" type="presParOf" srcId="{DAD4D2C2-E775-48FA-AE5B-3A4D30AD17C1}" destId="{3E560ED2-A4C2-41DA-B82F-2543E0B35CDC}" srcOrd="11" destOrd="0" presId="urn:microsoft.com/office/officeart/2005/8/layout/default"/>
    <dgm:cxn modelId="{ADA4F696-B5C7-4519-A430-A9290CAEDE6F}" type="presParOf" srcId="{DAD4D2C2-E775-48FA-AE5B-3A4D30AD17C1}" destId="{206F8DAD-FC7B-450C-802D-1D51BAFCA478}" srcOrd="12" destOrd="0" presId="urn:microsoft.com/office/officeart/2005/8/layout/default"/>
    <dgm:cxn modelId="{6BF51E66-B046-468C-8D42-9E3CF1834821}" type="presParOf" srcId="{DAD4D2C2-E775-48FA-AE5B-3A4D30AD17C1}" destId="{98A31B0D-3FEB-44D2-A2B2-71846F96F1A3}" srcOrd="13" destOrd="0" presId="urn:microsoft.com/office/officeart/2005/8/layout/default"/>
    <dgm:cxn modelId="{4F2161FE-8EAA-40E8-B4CC-582EC189CCA9}" type="presParOf" srcId="{DAD4D2C2-E775-48FA-AE5B-3A4D30AD17C1}" destId="{A3D839B5-26C9-4E3B-9FA7-A0F5C6E29698}" srcOrd="14" destOrd="0" presId="urn:microsoft.com/office/officeart/2005/8/layout/default"/>
    <dgm:cxn modelId="{50DC24F6-8ECE-4198-A4BD-ECB08B8CA557}" type="presParOf" srcId="{DAD4D2C2-E775-48FA-AE5B-3A4D30AD17C1}" destId="{7B7EB355-E14E-4F29-A523-2390455CF5C7}" srcOrd="15" destOrd="0" presId="urn:microsoft.com/office/officeart/2005/8/layout/default"/>
    <dgm:cxn modelId="{3CFB42B3-4699-4B7F-B73E-36BFF3C9561A}" type="presParOf" srcId="{DAD4D2C2-E775-48FA-AE5B-3A4D30AD17C1}" destId="{55F3708A-FEAA-45E5-B1BB-4831010E21D5}" srcOrd="16" destOrd="0" presId="urn:microsoft.com/office/officeart/2005/8/layout/default"/>
    <dgm:cxn modelId="{44990FC3-8C6F-4048-9F5C-D0B968DA3821}" type="presParOf" srcId="{DAD4D2C2-E775-48FA-AE5B-3A4D30AD17C1}" destId="{87526A66-18A6-450A-9CC2-253EABB995CF}" srcOrd="17" destOrd="0" presId="urn:microsoft.com/office/officeart/2005/8/layout/default"/>
    <dgm:cxn modelId="{BCDA05EB-D9A0-4ECE-80B4-32C25BF8694C}" type="presParOf" srcId="{DAD4D2C2-E775-48FA-AE5B-3A4D30AD17C1}" destId="{9C078A8A-B3F4-4E3D-A359-E77CCF033D3D}"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1CAE29-6018-4DF4-AEEB-6E801D0FE8DD}">
      <dsp:nvSpPr>
        <dsp:cNvPr id="0" name=""/>
        <dsp:cNvSpPr/>
      </dsp:nvSpPr>
      <dsp:spPr>
        <a:xfrm>
          <a:off x="1283" y="673807"/>
          <a:ext cx="5006206" cy="30037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da-DK" sz="4000" kern="1200" dirty="0"/>
            <a:t>Når slagtevægten (30-110 kg) to uger hurtigere  </a:t>
          </a:r>
          <a:r>
            <a:rPr lang="en-US" sz="4000" kern="1200" dirty="0"/>
            <a:t>​</a:t>
          </a:r>
          <a:r>
            <a:rPr lang="en-US" sz="4000" b="0" i="0" kern="1200" dirty="0"/>
            <a:t>​</a:t>
          </a:r>
          <a:endParaRPr lang="en-US" sz="4000" kern="1200" dirty="0"/>
        </a:p>
      </dsp:txBody>
      <dsp:txXfrm>
        <a:off x="1283" y="673807"/>
        <a:ext cx="5006206" cy="3003723"/>
      </dsp:txXfrm>
    </dsp:sp>
    <dsp:sp modelId="{F39CA1AC-F6B6-452E-9D31-3C183F6EDEC7}">
      <dsp:nvSpPr>
        <dsp:cNvPr id="0" name=""/>
        <dsp:cNvSpPr/>
      </dsp:nvSpPr>
      <dsp:spPr>
        <a:xfrm>
          <a:off x="5508110" y="673807"/>
          <a:ext cx="5006206" cy="30037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da-DK" sz="4000" kern="1200" dirty="0"/>
            <a:t>Spiser 25 kg foder mindre i perioden (30-110 kg), hvilket er en reduktion på 11,2 %</a:t>
          </a:r>
          <a:r>
            <a:rPr lang="en-US" sz="4000" b="0" i="0" kern="1200" dirty="0"/>
            <a:t>​​</a:t>
          </a:r>
          <a:endParaRPr lang="en-US" sz="4000" kern="1200" dirty="0"/>
        </a:p>
      </dsp:txBody>
      <dsp:txXfrm>
        <a:off x="5508110" y="673807"/>
        <a:ext cx="5006206" cy="30037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1CAE29-6018-4DF4-AEEB-6E801D0FE8DD}">
      <dsp:nvSpPr>
        <dsp:cNvPr id="0" name=""/>
        <dsp:cNvSpPr/>
      </dsp:nvSpPr>
      <dsp:spPr>
        <a:xfrm>
          <a:off x="582645" y="1178"/>
          <a:ext cx="2174490" cy="1304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a-DK" sz="1100" b="0" i="0" kern="1200" dirty="0"/>
            <a:t>At DanBred er en genetik virksomhed, der sælger performance til nogle af verdens førende fødevareproducenter? </a:t>
          </a:r>
          <a:r>
            <a:rPr lang="en-US" sz="1100" b="0" i="0" kern="1200" dirty="0"/>
            <a:t>​</a:t>
          </a:r>
          <a:endParaRPr lang="en-US" sz="1100" kern="1200" dirty="0"/>
        </a:p>
      </dsp:txBody>
      <dsp:txXfrm>
        <a:off x="582645" y="1178"/>
        <a:ext cx="2174490" cy="1304694"/>
      </dsp:txXfrm>
    </dsp:sp>
    <dsp:sp modelId="{05C195F5-5BC7-47B7-800D-96085EE9D800}">
      <dsp:nvSpPr>
        <dsp:cNvPr id="0" name=""/>
        <dsp:cNvSpPr/>
      </dsp:nvSpPr>
      <dsp:spPr>
        <a:xfrm>
          <a:off x="2974584" y="1178"/>
          <a:ext cx="2174490" cy="1304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a-DK" sz="1100" b="0" i="0" kern="1200" dirty="0"/>
            <a:t>At Kina kan reducere deres CO2 udledning på produktion af grisekød med minimum 25 % ved at bruge DanBred genetik? </a:t>
          </a:r>
          <a:r>
            <a:rPr lang="en-US" sz="1100" b="0" i="0" kern="1200" dirty="0"/>
            <a:t>​</a:t>
          </a:r>
          <a:endParaRPr lang="en-US" sz="1100" kern="1200" dirty="0"/>
        </a:p>
      </dsp:txBody>
      <dsp:txXfrm>
        <a:off x="2974584" y="1178"/>
        <a:ext cx="2174490" cy="1304694"/>
      </dsp:txXfrm>
    </dsp:sp>
    <dsp:sp modelId="{466D855F-1BA8-4034-BD29-537428967CA8}">
      <dsp:nvSpPr>
        <dsp:cNvPr id="0" name=""/>
        <dsp:cNvSpPr/>
      </dsp:nvSpPr>
      <dsp:spPr>
        <a:xfrm>
          <a:off x="5366524" y="1178"/>
          <a:ext cx="2174490" cy="1304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a-DK" sz="1100" b="0" i="0" kern="1200" dirty="0"/>
            <a:t>At historien om DanBred går mere end 120 år tilbage, hvor man begyndte at avle et ekstra ribben på Landrace grisen? </a:t>
          </a:r>
        </a:p>
        <a:p>
          <a:pPr marL="0" lvl="0" indent="0" algn="ctr" defTabSz="488950">
            <a:lnSpc>
              <a:spcPct val="90000"/>
            </a:lnSpc>
            <a:spcBef>
              <a:spcPct val="0"/>
            </a:spcBef>
            <a:spcAft>
              <a:spcPct val="35000"/>
            </a:spcAft>
            <a:buNone/>
          </a:pPr>
          <a:r>
            <a:rPr lang="da-DK" sz="1100" b="0" i="0" kern="1200" dirty="0"/>
            <a:t>Og at det er den samme gris, vi arbejder med 120+ generationer senere? </a:t>
          </a:r>
          <a:r>
            <a:rPr lang="en-US" sz="1100" b="0" i="0" kern="1200" dirty="0"/>
            <a:t>​</a:t>
          </a:r>
          <a:endParaRPr lang="en-US" sz="1100" kern="1200" dirty="0"/>
        </a:p>
      </dsp:txBody>
      <dsp:txXfrm>
        <a:off x="5366524" y="1178"/>
        <a:ext cx="2174490" cy="1304694"/>
      </dsp:txXfrm>
    </dsp:sp>
    <dsp:sp modelId="{40FCDE5B-2FED-4B67-8253-04EF684C1CFC}">
      <dsp:nvSpPr>
        <dsp:cNvPr id="0" name=""/>
        <dsp:cNvSpPr/>
      </dsp:nvSpPr>
      <dsp:spPr>
        <a:xfrm>
          <a:off x="7758464" y="1178"/>
          <a:ext cx="2174490" cy="1304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a-DK" sz="1100" b="0" i="0" kern="1200" dirty="0"/>
            <a:t>At vi er verdens første til at køre grise på 1. klasse med </a:t>
          </a:r>
          <a:r>
            <a:rPr lang="da-DK" sz="1100" b="0" i="0" u="sng" kern="1200" dirty="0"/>
            <a:t>aircondition</a:t>
          </a:r>
          <a:r>
            <a:rPr lang="da-DK" sz="1100" b="0" i="0" kern="1200" dirty="0"/>
            <a:t>, og at vi flere gange om året lejer en Boeing 747-800 til at flyve vores grise halvvejs rundt om jorden? </a:t>
          </a:r>
          <a:r>
            <a:rPr lang="en-US" sz="1100" b="0" i="0" kern="1200" dirty="0"/>
            <a:t>​</a:t>
          </a:r>
          <a:endParaRPr lang="en-US" sz="1100" kern="1200" dirty="0"/>
        </a:p>
      </dsp:txBody>
      <dsp:txXfrm>
        <a:off x="7758464" y="1178"/>
        <a:ext cx="2174490" cy="1304694"/>
      </dsp:txXfrm>
    </dsp:sp>
    <dsp:sp modelId="{F39CA1AC-F6B6-452E-9D31-3C183F6EDEC7}">
      <dsp:nvSpPr>
        <dsp:cNvPr id="0" name=""/>
        <dsp:cNvSpPr/>
      </dsp:nvSpPr>
      <dsp:spPr>
        <a:xfrm>
          <a:off x="582645" y="1523321"/>
          <a:ext cx="2174490" cy="1304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a-DK" sz="1100" b="0" i="0" kern="1200" dirty="0"/>
            <a:t>At DanBred søer hvert år bliver mødre til +70 mio. slagtegrise i Europa. </a:t>
          </a:r>
          <a:r>
            <a:rPr lang="da-DK" sz="1100" b="0" i="0" kern="1200"/>
            <a:t>Det </a:t>
          </a:r>
          <a:r>
            <a:rPr lang="da-DK" sz="1100" b="0" i="0" kern="1200" dirty="0"/>
            <a:t>svarer til grisekødsforbruget hos mere end 155 mio. europæere. </a:t>
          </a:r>
          <a:r>
            <a:rPr lang="en-US" sz="1100" b="0" i="0" kern="1200" dirty="0"/>
            <a:t>​​</a:t>
          </a:r>
          <a:endParaRPr lang="en-US" sz="1100" kern="1200" dirty="0"/>
        </a:p>
      </dsp:txBody>
      <dsp:txXfrm>
        <a:off x="582645" y="1523321"/>
        <a:ext cx="2174490" cy="1304694"/>
      </dsp:txXfrm>
    </dsp:sp>
    <dsp:sp modelId="{FC0E4796-0F57-48D1-97CC-7D48A7FC51D6}">
      <dsp:nvSpPr>
        <dsp:cNvPr id="0" name=""/>
        <dsp:cNvSpPr/>
      </dsp:nvSpPr>
      <dsp:spPr>
        <a:xfrm>
          <a:off x="2974584" y="1523321"/>
          <a:ext cx="2174490" cy="1304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a-DK" sz="1100" b="0" i="0" kern="1200" dirty="0"/>
            <a:t>At der sælges +8 mio. doser DanBred sæd årligt, hvilket er mere end +700 tons ornesæd årligt?</a:t>
          </a:r>
          <a:r>
            <a:rPr lang="en-US" sz="1100" b="0" i="0" kern="1200" dirty="0"/>
            <a:t>​</a:t>
          </a:r>
          <a:endParaRPr lang="en-US" sz="1100" kern="1200" dirty="0"/>
        </a:p>
      </dsp:txBody>
      <dsp:txXfrm>
        <a:off x="2974584" y="1523321"/>
        <a:ext cx="2174490" cy="1304694"/>
      </dsp:txXfrm>
    </dsp:sp>
    <dsp:sp modelId="{206F8DAD-FC7B-450C-802D-1D51BAFCA478}">
      <dsp:nvSpPr>
        <dsp:cNvPr id="0" name=""/>
        <dsp:cNvSpPr/>
      </dsp:nvSpPr>
      <dsp:spPr>
        <a:xfrm>
          <a:off x="5366524" y="1523321"/>
          <a:ext cx="2174490" cy="1304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a-DK" sz="1100" b="0" i="0" kern="1200" dirty="0"/>
            <a:t>At den største enkelte levering til d.d. var på 6.500 doser, svarende til 550 kg, og at forsendelse er betegnet som farligt gods? </a:t>
          </a:r>
          <a:endParaRPr lang="en-US" sz="1100" kern="1200" dirty="0"/>
        </a:p>
      </dsp:txBody>
      <dsp:txXfrm>
        <a:off x="5366524" y="1523321"/>
        <a:ext cx="2174490" cy="1304694"/>
      </dsp:txXfrm>
    </dsp:sp>
    <dsp:sp modelId="{A3D839B5-26C9-4E3B-9FA7-A0F5C6E29698}">
      <dsp:nvSpPr>
        <dsp:cNvPr id="0" name=""/>
        <dsp:cNvSpPr/>
      </dsp:nvSpPr>
      <dsp:spPr>
        <a:xfrm>
          <a:off x="7758464" y="1523321"/>
          <a:ext cx="2174490" cy="1304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a-DK" sz="1100" b="0" i="0" kern="1200" dirty="0"/>
            <a:t>At en DanBred so i gennemsnit producerer ca. 65,8 slagtegrise i sit liv – svarende til 5.813 kg grisekød (45.000 grillpølser) </a:t>
          </a:r>
          <a:endParaRPr lang="en-US" sz="1100" kern="1200" dirty="0"/>
        </a:p>
      </dsp:txBody>
      <dsp:txXfrm>
        <a:off x="7758464" y="1523321"/>
        <a:ext cx="2174490" cy="1304694"/>
      </dsp:txXfrm>
    </dsp:sp>
    <dsp:sp modelId="{55F3708A-FEAA-45E5-B1BB-4831010E21D5}">
      <dsp:nvSpPr>
        <dsp:cNvPr id="0" name=""/>
        <dsp:cNvSpPr/>
      </dsp:nvSpPr>
      <dsp:spPr>
        <a:xfrm>
          <a:off x="2974584" y="3045465"/>
          <a:ext cx="2174490" cy="1304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a-DK" sz="1100" b="0" i="0" kern="1200" dirty="0"/>
            <a:t>En Duroc-orne bliver typisk far til 11.642 slagtegrise (1.800 doser) – svarende til over 8 millioner grillpølser  </a:t>
          </a:r>
        </a:p>
      </dsp:txBody>
      <dsp:txXfrm>
        <a:off x="2974584" y="3045465"/>
        <a:ext cx="2174490" cy="1304694"/>
      </dsp:txXfrm>
    </dsp:sp>
    <dsp:sp modelId="{9C078A8A-B3F4-4E3D-A359-E77CCF033D3D}">
      <dsp:nvSpPr>
        <dsp:cNvPr id="0" name=""/>
        <dsp:cNvSpPr/>
      </dsp:nvSpPr>
      <dsp:spPr>
        <a:xfrm>
          <a:off x="5366524" y="3045465"/>
          <a:ext cx="2174490" cy="1304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a-DK" sz="1100" b="0" i="0" kern="1200" dirty="0"/>
            <a:t>At DanBred ikke kun sælger genetik? Men også servicerer og uddanner både kunder og samarbejdspartnere?</a:t>
          </a:r>
        </a:p>
      </dsp:txBody>
      <dsp:txXfrm>
        <a:off x="5366524" y="3045465"/>
        <a:ext cx="2174490" cy="130469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454A3A-C96F-8E49-97F2-8636AB03DB2E}" type="datetimeFigureOut">
              <a:t>30-07-2025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3E341C-F76D-6C4B-931E-CE7046197897}" type="slidenum">
              <a:t>‹nr.›</a:t>
            </a:fld>
            <a:endParaRPr lang="en-US"/>
          </a:p>
        </p:txBody>
      </p:sp>
    </p:spTree>
    <p:extLst>
      <p:ext uri="{BB962C8B-B14F-4D97-AF65-F5344CB8AC3E}">
        <p14:creationId xmlns:p14="http://schemas.microsoft.com/office/powerpoint/2010/main" val="1714282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883E341C-F76D-6C4B-931E-CE7046197897}" type="slidenum">
              <a:rPr lang="en-DK" smtClean="0"/>
              <a:t>1</a:t>
            </a:fld>
            <a:endParaRPr lang="en-DK"/>
          </a:p>
        </p:txBody>
      </p:sp>
    </p:spTree>
    <p:extLst>
      <p:ext uri="{BB962C8B-B14F-4D97-AF65-F5344CB8AC3E}">
        <p14:creationId xmlns:p14="http://schemas.microsoft.com/office/powerpoint/2010/main" val="3318434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a-DK" sz="1200" b="0" i="0" kern="1200" dirty="0">
                <a:solidFill>
                  <a:schemeClr val="tx1"/>
                </a:solidFill>
                <a:effectLst/>
                <a:latin typeface="+mn-lt"/>
                <a:ea typeface="+mn-ea"/>
                <a:cs typeface="+mn-cs"/>
              </a:rPr>
              <a:t>Når griseracerne krydses, opstår</a:t>
            </a:r>
            <a:r>
              <a:rPr lang="da-DK" sz="1200" b="0" i="0" kern="1200" baseline="0" dirty="0">
                <a:solidFill>
                  <a:schemeClr val="tx1"/>
                </a:solidFill>
                <a:effectLst/>
                <a:latin typeface="+mn-lt"/>
                <a:ea typeface="+mn-ea"/>
                <a:cs typeface="+mn-cs"/>
              </a:rPr>
              <a:t> </a:t>
            </a:r>
            <a:r>
              <a:rPr lang="da-DK" sz="1200" b="0" i="0" kern="1200" baseline="0" dirty="0" err="1">
                <a:solidFill>
                  <a:schemeClr val="tx1"/>
                </a:solidFill>
                <a:effectLst/>
                <a:latin typeface="+mn-lt"/>
                <a:ea typeface="+mn-ea"/>
                <a:cs typeface="+mn-cs"/>
              </a:rPr>
              <a:t>heterosis</a:t>
            </a:r>
            <a:r>
              <a:rPr lang="da-DK" sz="1200" b="0" i="0" kern="1200" baseline="0" dirty="0">
                <a:solidFill>
                  <a:schemeClr val="tx1"/>
                </a:solidFill>
                <a:effectLst/>
                <a:latin typeface="+mn-lt"/>
                <a:ea typeface="+mn-ea"/>
                <a:cs typeface="+mn-cs"/>
              </a:rPr>
              <a:t> (krydsningsfrodighed)</a:t>
            </a:r>
            <a:r>
              <a:rPr lang="da-DK" sz="1200" b="0" i="0" kern="1200" dirty="0">
                <a:solidFill>
                  <a:schemeClr val="tx1"/>
                </a:solidFill>
                <a:effectLst/>
                <a:latin typeface="+mn-lt"/>
                <a:ea typeface="+mn-ea"/>
                <a:cs typeface="+mn-cs"/>
              </a:rPr>
              <a:t>. Det vil sige, at krydsningsafkommets egenskaber er bedre end gennemsnittet af forældreracernes egenskaber. </a:t>
            </a:r>
          </a:p>
          <a:p>
            <a:pPr marL="0" marR="0" indent="0" algn="l" defTabSz="914400" rtl="0" eaLnBrk="0" fontAlgn="base" latinLnBrk="0" hangingPunct="0">
              <a:lnSpc>
                <a:spcPct val="100000"/>
              </a:lnSpc>
              <a:spcBef>
                <a:spcPct val="30000"/>
              </a:spcBef>
              <a:spcAft>
                <a:spcPct val="0"/>
              </a:spcAft>
              <a:buClrTx/>
              <a:buSzTx/>
              <a:buFontTx/>
              <a:buNone/>
              <a:tabLst/>
              <a:defRPr/>
            </a:pPr>
            <a:endParaRPr lang="da-DK" sz="1200" b="0" i="0" kern="1200" dirty="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da-DK" sz="1200" b="0" i="0" kern="1200" dirty="0">
                <a:solidFill>
                  <a:schemeClr val="tx1"/>
                </a:solidFill>
                <a:effectLst/>
                <a:latin typeface="+mn-lt"/>
                <a:ea typeface="+mn-ea"/>
                <a:cs typeface="+mn-cs"/>
              </a:rPr>
              <a:t>Dette kommer oftest egenskaberne med lav arvelighed til gode. </a:t>
            </a:r>
          </a:p>
          <a:p>
            <a:pPr marL="0" marR="0" indent="0" algn="l" defTabSz="914400" rtl="0" eaLnBrk="0" fontAlgn="base" latinLnBrk="0" hangingPunct="0">
              <a:lnSpc>
                <a:spcPct val="100000"/>
              </a:lnSpc>
              <a:spcBef>
                <a:spcPct val="30000"/>
              </a:spcBef>
              <a:spcAft>
                <a:spcPct val="0"/>
              </a:spcAft>
              <a:buClrTx/>
              <a:buSzTx/>
              <a:buFontTx/>
              <a:buNone/>
              <a:tabLst/>
              <a:defRPr/>
            </a:pPr>
            <a:r>
              <a:rPr lang="da-DK" sz="1200" b="0" i="0" kern="1200" dirty="0">
                <a:solidFill>
                  <a:schemeClr val="tx1"/>
                </a:solidFill>
                <a:effectLst/>
                <a:latin typeface="+mn-lt"/>
                <a:ea typeface="+mn-ea"/>
                <a:cs typeface="+mn-cs"/>
              </a:rPr>
              <a:t>Det kommer blandt andet til udtryk i:</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da-DK" sz="1200" b="0" i="0" kern="1200" dirty="0">
                <a:solidFill>
                  <a:schemeClr val="tx1"/>
                </a:solidFill>
                <a:effectLst/>
                <a:latin typeface="+mn-lt"/>
                <a:ea typeface="+mn-ea"/>
                <a:cs typeface="+mn-cs"/>
              </a:rPr>
              <a:t>antal fødte grise </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da-DK" sz="1200" b="0" i="0" kern="1200" dirty="0">
                <a:solidFill>
                  <a:schemeClr val="tx1"/>
                </a:solidFill>
                <a:effectLst/>
                <a:latin typeface="+mn-lt"/>
                <a:ea typeface="+mn-ea"/>
                <a:cs typeface="+mn-cs"/>
              </a:rPr>
              <a:t>bedre moderegenskaber</a:t>
            </a:r>
          </a:p>
          <a:p>
            <a:pPr marL="628650" marR="0" lvl="1" indent="-171450" algn="l" defTabSz="914400" rtl="0" eaLnBrk="0" fontAlgn="base" latinLnBrk="0" hangingPunct="0">
              <a:lnSpc>
                <a:spcPct val="100000"/>
              </a:lnSpc>
              <a:spcBef>
                <a:spcPct val="30000"/>
              </a:spcBef>
              <a:spcAft>
                <a:spcPct val="0"/>
              </a:spcAft>
              <a:buClrTx/>
              <a:buSzTx/>
              <a:buFontTx/>
              <a:buChar char="-"/>
              <a:tabLst/>
              <a:defRPr/>
            </a:pPr>
            <a:r>
              <a:rPr lang="da-DK" sz="1200" b="0" i="0" kern="1200" dirty="0">
                <a:solidFill>
                  <a:schemeClr val="tx1"/>
                </a:solidFill>
                <a:effectLst/>
                <a:latin typeface="+mn-lt"/>
                <a:ea typeface="+mn-ea"/>
                <a:cs typeface="+mn-cs"/>
              </a:rPr>
              <a:t>Og dermed flere producerede grise</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da-DK" sz="1200" b="0" i="0" kern="1200" dirty="0">
                <a:solidFill>
                  <a:schemeClr val="tx1"/>
                </a:solidFill>
                <a:effectLst/>
                <a:latin typeface="+mn-lt"/>
                <a:ea typeface="+mn-ea"/>
                <a:cs typeface="+mn-cs"/>
              </a:rPr>
              <a:t>bedre immunforsvar</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da-DK" sz="1200" b="0" i="0" kern="1200" dirty="0">
                <a:solidFill>
                  <a:schemeClr val="tx1"/>
                </a:solidFill>
                <a:effectLst/>
                <a:latin typeface="+mn-lt"/>
                <a:ea typeface="+mn-ea"/>
                <a:cs typeface="+mn-cs"/>
              </a:rPr>
              <a:t>stærkere dyr</a:t>
            </a:r>
          </a:p>
          <a:p>
            <a:endParaRPr lang="da-DK" b="0" baseline="0" dirty="0"/>
          </a:p>
          <a:p>
            <a:r>
              <a:rPr lang="da-DK" b="0" baseline="0" dirty="0"/>
              <a:t>Det er ikke normalt (længere) hos DanBred, at producere krydsningsorner, men f.eks. </a:t>
            </a:r>
            <a:r>
              <a:rPr lang="da-DK" b="0" baseline="0" dirty="0" err="1"/>
              <a:t>Topigs</a:t>
            </a:r>
            <a:r>
              <a:rPr lang="da-DK" b="0" baseline="0" dirty="0"/>
              <a:t> Norsvin markedsfører fortsat krydsningsorner.</a:t>
            </a:r>
          </a:p>
          <a:p>
            <a:endParaRPr lang="LID4096" dirty="0"/>
          </a:p>
        </p:txBody>
      </p:sp>
      <p:sp>
        <p:nvSpPr>
          <p:cNvPr id="4" name="Pladsholder til slidenummer 3"/>
          <p:cNvSpPr>
            <a:spLocks noGrp="1"/>
          </p:cNvSpPr>
          <p:nvPr>
            <p:ph type="sldNum" sz="quarter" idx="5"/>
          </p:nvPr>
        </p:nvSpPr>
        <p:spPr/>
        <p:txBody>
          <a:bodyPr/>
          <a:lstStyle/>
          <a:p>
            <a:fld id="{883E341C-F76D-6C4B-931E-CE7046197897}" type="slidenum">
              <a:rPr lang="da-DK" smtClean="0"/>
              <a:t>15</a:t>
            </a:fld>
            <a:endParaRPr lang="da-DK"/>
          </a:p>
        </p:txBody>
      </p:sp>
    </p:spTree>
    <p:extLst>
      <p:ext uri="{BB962C8B-B14F-4D97-AF65-F5344CB8AC3E}">
        <p14:creationId xmlns:p14="http://schemas.microsoft.com/office/powerpoint/2010/main" val="2739594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a-DK" baseline="0" dirty="0"/>
              <a:t>‘Avlspyramiden’ – </a:t>
            </a:r>
          </a:p>
          <a:p>
            <a:pPr marL="0" marR="0" indent="0" algn="l" defTabSz="914400" rtl="0" eaLnBrk="0" fontAlgn="base" latinLnBrk="0" hangingPunct="0">
              <a:lnSpc>
                <a:spcPct val="100000"/>
              </a:lnSpc>
              <a:spcBef>
                <a:spcPct val="30000"/>
              </a:spcBef>
              <a:spcAft>
                <a:spcPct val="0"/>
              </a:spcAft>
              <a:buClrTx/>
              <a:buSzTx/>
              <a:buFontTx/>
              <a:buNone/>
              <a:tabLst/>
              <a:defRPr/>
            </a:pPr>
            <a:endParaRPr lang="da-DK"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da-DK" baseline="0" dirty="0"/>
              <a:t>1. I toppen er avlsbesætningerne, som producerer renracede dyr til vedligehold af egen besætning, orner til KS og salg af polte til opformeringsbesætningerne. </a:t>
            </a:r>
          </a:p>
          <a:p>
            <a:pPr marL="0" marR="0" indent="0" algn="l" defTabSz="914400" rtl="0" eaLnBrk="0" fontAlgn="base" latinLnBrk="0" hangingPunct="0">
              <a:lnSpc>
                <a:spcPct val="100000"/>
              </a:lnSpc>
              <a:spcBef>
                <a:spcPct val="30000"/>
              </a:spcBef>
              <a:spcAft>
                <a:spcPct val="0"/>
              </a:spcAft>
              <a:buClrTx/>
              <a:buSzTx/>
              <a:buFontTx/>
              <a:buNone/>
              <a:tabLst/>
              <a:defRPr/>
            </a:pPr>
            <a:r>
              <a:rPr lang="da-DK" baseline="0" dirty="0"/>
              <a:t>Nogle af avlsbesætningerne har mere end én race. </a:t>
            </a:r>
          </a:p>
          <a:p>
            <a:pPr marL="0" marR="0" indent="0" algn="l" defTabSz="914400" rtl="0" eaLnBrk="0" fontAlgn="base" latinLnBrk="0" hangingPunct="0">
              <a:lnSpc>
                <a:spcPct val="100000"/>
              </a:lnSpc>
              <a:spcBef>
                <a:spcPct val="30000"/>
              </a:spcBef>
              <a:spcAft>
                <a:spcPct val="0"/>
              </a:spcAft>
              <a:buClrTx/>
              <a:buSzTx/>
              <a:buFontTx/>
              <a:buNone/>
              <a:tabLst/>
              <a:defRPr/>
            </a:pPr>
            <a:endParaRPr lang="da-DK"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da-DK" baseline="0" dirty="0"/>
              <a:t>2. Opformeringsbesætningerne producerer </a:t>
            </a:r>
            <a:r>
              <a:rPr lang="da-DK" baseline="0" dirty="0" err="1"/>
              <a:t>krydsningspolte</a:t>
            </a:r>
            <a:r>
              <a:rPr lang="da-DK" baseline="0" dirty="0"/>
              <a:t> til salg, salg til produktionsbesætninger.</a:t>
            </a:r>
          </a:p>
          <a:p>
            <a:pPr marL="0" marR="0" indent="0" algn="l" defTabSz="914400" rtl="0" eaLnBrk="0" fontAlgn="base" latinLnBrk="0" hangingPunct="0">
              <a:lnSpc>
                <a:spcPct val="100000"/>
              </a:lnSpc>
              <a:spcBef>
                <a:spcPct val="30000"/>
              </a:spcBef>
              <a:spcAft>
                <a:spcPct val="0"/>
              </a:spcAft>
              <a:buClrTx/>
              <a:buSzTx/>
              <a:buFontTx/>
              <a:buNone/>
              <a:tabLst/>
              <a:defRPr/>
            </a:pPr>
            <a:endParaRPr lang="da-DK" baseline="0" dirty="0"/>
          </a:p>
          <a:p>
            <a:r>
              <a:rPr lang="da-DK" baseline="0" dirty="0"/>
              <a:t>3. Produktionsbesætningerne indkøber polte (og evt. orner) til produktion af DLY slagtegrise. </a:t>
            </a:r>
          </a:p>
          <a:p>
            <a:endParaRPr lang="da-DK" baseline="0" dirty="0"/>
          </a:p>
          <a:p>
            <a:endParaRPr lang="da-DK" baseline="0" dirty="0"/>
          </a:p>
          <a:p>
            <a:r>
              <a:rPr lang="da-DK" baseline="0" dirty="0"/>
              <a:t>I DanBred-systemet er antallet af avls- og opformeringsbesætninger styret af DanBreds bestyrelse. </a:t>
            </a:r>
          </a:p>
          <a:p>
            <a:r>
              <a:rPr lang="da-DK" baseline="0" dirty="0"/>
              <a:t>Man kan/må ikke producere DanBred avlsdyr, hvis man ikke har en kontrakt med DanBred. </a:t>
            </a:r>
          </a:p>
          <a:p>
            <a:br>
              <a:rPr lang="da-DK" sz="1200" b="1" i="0" kern="1200" dirty="0">
                <a:solidFill>
                  <a:schemeClr val="tx1"/>
                </a:solidFill>
                <a:effectLst/>
                <a:latin typeface="+mn-lt"/>
                <a:ea typeface="+mn-ea"/>
                <a:cs typeface="+mn-cs"/>
              </a:rPr>
            </a:br>
            <a:endParaRPr lang="da-DK" sz="1200" b="1" i="0" kern="1200" dirty="0">
              <a:solidFill>
                <a:schemeClr val="tx1"/>
              </a:solidFill>
              <a:effectLst/>
              <a:latin typeface="+mn-lt"/>
              <a:ea typeface="+mn-ea"/>
              <a:cs typeface="+mn-cs"/>
            </a:endParaRPr>
          </a:p>
          <a:p>
            <a:endParaRPr lang="LID4096" dirty="0"/>
          </a:p>
        </p:txBody>
      </p:sp>
      <p:sp>
        <p:nvSpPr>
          <p:cNvPr id="4" name="Pladsholder til slidenummer 3"/>
          <p:cNvSpPr>
            <a:spLocks noGrp="1"/>
          </p:cNvSpPr>
          <p:nvPr>
            <p:ph type="sldNum" sz="quarter" idx="5"/>
          </p:nvPr>
        </p:nvSpPr>
        <p:spPr/>
        <p:txBody>
          <a:bodyPr/>
          <a:lstStyle/>
          <a:p>
            <a:fld id="{883E341C-F76D-6C4B-931E-CE7046197897}" type="slidenum">
              <a:rPr lang="da-DK" smtClean="0"/>
              <a:t>16</a:t>
            </a:fld>
            <a:endParaRPr lang="da-DK"/>
          </a:p>
        </p:txBody>
      </p:sp>
    </p:spTree>
    <p:extLst>
      <p:ext uri="{BB962C8B-B14F-4D97-AF65-F5344CB8AC3E}">
        <p14:creationId xmlns:p14="http://schemas.microsoft.com/office/powerpoint/2010/main" val="3055250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The flow of genes </a:t>
            </a:r>
            <a:r>
              <a:rPr lang="da-DK" dirty="0" err="1"/>
              <a:t>through</a:t>
            </a:r>
            <a:r>
              <a:rPr lang="da-DK" dirty="0"/>
              <a:t> the DanBred </a:t>
            </a:r>
            <a:r>
              <a:rPr lang="da-DK" dirty="0" err="1"/>
              <a:t>breeding</a:t>
            </a:r>
            <a:r>
              <a:rPr lang="da-DK" dirty="0"/>
              <a:t> system </a:t>
            </a:r>
            <a:r>
              <a:rPr lang="da-DK" dirty="0" err="1"/>
              <a:t>can</a:t>
            </a:r>
            <a:r>
              <a:rPr lang="da-DK" dirty="0"/>
              <a:t> </a:t>
            </a:r>
            <a:r>
              <a:rPr lang="da-DK" dirty="0" err="1"/>
              <a:t>seem</a:t>
            </a:r>
            <a:r>
              <a:rPr lang="da-DK" dirty="0"/>
              <a:t> </a:t>
            </a:r>
            <a:r>
              <a:rPr lang="da-DK" dirty="0" err="1"/>
              <a:t>rather</a:t>
            </a:r>
            <a:r>
              <a:rPr lang="da-DK" dirty="0"/>
              <a:t> </a:t>
            </a:r>
            <a:r>
              <a:rPr lang="da-DK" dirty="0" err="1"/>
              <a:t>complex</a:t>
            </a:r>
            <a:r>
              <a:rPr lang="da-DK" dirty="0"/>
              <a:t>, but the flow of genes </a:t>
            </a:r>
            <a:r>
              <a:rPr lang="da-DK" dirty="0" err="1"/>
              <a:t>ithe</a:t>
            </a:r>
            <a:r>
              <a:rPr lang="da-DK" dirty="0"/>
              <a:t> system is </a:t>
            </a:r>
            <a:r>
              <a:rPr lang="da-DK" dirty="0" err="1"/>
              <a:t>important</a:t>
            </a:r>
            <a:r>
              <a:rPr lang="da-DK" dirty="0"/>
              <a:t> to understand to </a:t>
            </a:r>
            <a:r>
              <a:rPr lang="da-DK" dirty="0" err="1"/>
              <a:t>know</a:t>
            </a:r>
            <a:r>
              <a:rPr lang="da-DK" dirty="0"/>
              <a:t> </a:t>
            </a:r>
            <a:r>
              <a:rPr lang="da-DK" dirty="0" err="1"/>
              <a:t>where</a:t>
            </a:r>
            <a:r>
              <a:rPr lang="da-DK" dirty="0"/>
              <a:t> data is </a:t>
            </a:r>
            <a:r>
              <a:rPr lang="da-DK" dirty="0" err="1"/>
              <a:t>collected</a:t>
            </a:r>
            <a:r>
              <a:rPr lang="da-DK" dirty="0"/>
              <a:t> in the system, and </a:t>
            </a:r>
            <a:r>
              <a:rPr lang="da-DK" dirty="0" err="1"/>
              <a:t>furthermore</a:t>
            </a:r>
            <a:r>
              <a:rPr lang="da-DK" dirty="0"/>
              <a:t> </a:t>
            </a:r>
            <a:r>
              <a:rPr lang="da-DK" dirty="0" err="1"/>
              <a:t>how</a:t>
            </a:r>
            <a:r>
              <a:rPr lang="da-DK" dirty="0"/>
              <a:t> the </a:t>
            </a:r>
            <a:r>
              <a:rPr lang="da-DK" dirty="0" err="1"/>
              <a:t>different</a:t>
            </a:r>
            <a:r>
              <a:rPr lang="da-DK" dirty="0"/>
              <a:t> </a:t>
            </a:r>
            <a:r>
              <a:rPr lang="da-DK" dirty="0" err="1"/>
              <a:t>prouctiontypes</a:t>
            </a:r>
            <a:r>
              <a:rPr lang="da-DK" dirty="0"/>
              <a:t> </a:t>
            </a:r>
            <a:r>
              <a:rPr lang="da-DK" dirty="0" err="1"/>
              <a:t>are</a:t>
            </a:r>
            <a:r>
              <a:rPr lang="da-DK" dirty="0"/>
              <a:t> </a:t>
            </a:r>
            <a:r>
              <a:rPr lang="da-DK" dirty="0" err="1"/>
              <a:t>connected</a:t>
            </a:r>
            <a:r>
              <a:rPr lang="da-DK" dirty="0"/>
              <a:t>. </a:t>
            </a:r>
          </a:p>
          <a:p>
            <a:endParaRPr lang="da-DK" dirty="0"/>
          </a:p>
          <a:p>
            <a:endParaRPr lang="da-DK" dirty="0"/>
          </a:p>
        </p:txBody>
      </p:sp>
      <p:sp>
        <p:nvSpPr>
          <p:cNvPr id="4" name="Slide Number Placeholder 3"/>
          <p:cNvSpPr>
            <a:spLocks noGrp="1"/>
          </p:cNvSpPr>
          <p:nvPr>
            <p:ph type="sldNum" sz="quarter" idx="5"/>
          </p:nvPr>
        </p:nvSpPr>
        <p:spPr/>
        <p:txBody>
          <a:bodyPr/>
          <a:lstStyle/>
          <a:p>
            <a:fld id="{883E341C-F76D-6C4B-931E-CE7046197897}" type="slidenum">
              <a:rPr lang="en-DK" smtClean="0"/>
              <a:t>17</a:t>
            </a:fld>
            <a:endParaRPr lang="en-DK"/>
          </a:p>
        </p:txBody>
      </p:sp>
    </p:spTree>
    <p:extLst>
      <p:ext uri="{BB962C8B-B14F-4D97-AF65-F5344CB8AC3E}">
        <p14:creationId xmlns:p14="http://schemas.microsoft.com/office/powerpoint/2010/main" val="3078019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r>
              <a:rPr lang="da-DK" sz="1800" b="0" i="0" dirty="0">
                <a:solidFill>
                  <a:srgbClr val="242424"/>
                </a:solidFill>
                <a:effectLst/>
                <a:latin typeface="Calibri" panose="020F0502020204030204" pitchFamily="34" charset="0"/>
              </a:rPr>
              <a:t>Hvad med hvor mange afkom en </a:t>
            </a:r>
            <a:r>
              <a:rPr lang="da-DK" sz="1800" b="0" i="0" dirty="0" err="1">
                <a:solidFill>
                  <a:srgbClr val="242424"/>
                </a:solidFill>
                <a:effectLst/>
                <a:latin typeface="Calibri" panose="020F0502020204030204" pitchFamily="34" charset="0"/>
              </a:rPr>
              <a:t>danbred</a:t>
            </a:r>
            <a:r>
              <a:rPr lang="da-DK" sz="1800" b="0" i="0" dirty="0">
                <a:solidFill>
                  <a:srgbClr val="242424"/>
                </a:solidFill>
                <a:effectLst/>
                <a:latin typeface="Calibri" panose="020F0502020204030204" pitchFamily="34" charset="0"/>
              </a:rPr>
              <a:t> so i gennemsnit får i hendes livstid.</a:t>
            </a:r>
            <a:endParaRPr lang="da-DK" sz="1800" b="0" i="0" dirty="0">
              <a:solidFill>
                <a:srgbClr val="242424"/>
              </a:solidFill>
              <a:effectLst/>
              <a:latin typeface="Aptos" panose="020B0004020202020204" pitchFamily="34" charset="0"/>
            </a:endParaRPr>
          </a:p>
          <a:p>
            <a:pPr algn="l"/>
            <a:r>
              <a:rPr lang="da-DK" sz="1800" b="0" i="0" dirty="0">
                <a:solidFill>
                  <a:srgbClr val="242424"/>
                </a:solidFill>
                <a:effectLst/>
                <a:latin typeface="Calibri" panose="020F0502020204030204" pitchFamily="34" charset="0"/>
              </a:rPr>
              <a:t>2,24 kuld pr </a:t>
            </a:r>
            <a:r>
              <a:rPr lang="da-DK" sz="1800" b="0" i="0" dirty="0" err="1">
                <a:solidFill>
                  <a:srgbClr val="242424"/>
                </a:solidFill>
                <a:effectLst/>
                <a:latin typeface="Calibri" panose="020F0502020204030204" pitchFamily="34" charset="0"/>
              </a:rPr>
              <a:t>pr</a:t>
            </a:r>
            <a:r>
              <a:rPr lang="da-DK" sz="1800" b="0" i="0" dirty="0">
                <a:solidFill>
                  <a:srgbClr val="242424"/>
                </a:solidFill>
                <a:effectLst/>
                <a:latin typeface="Calibri" panose="020F0502020204030204" pitchFamily="34" charset="0"/>
              </a:rPr>
              <a:t> år med 51,1% udskiftning er 4,48 kuld pr </a:t>
            </a:r>
            <a:r>
              <a:rPr lang="da-DK" sz="1800" b="0" i="0" dirty="0" err="1">
                <a:solidFill>
                  <a:srgbClr val="242424"/>
                </a:solidFill>
                <a:effectLst/>
                <a:latin typeface="Calibri" panose="020F0502020204030204" pitchFamily="34" charset="0"/>
              </a:rPr>
              <a:t>soliv</a:t>
            </a:r>
            <a:r>
              <a:rPr lang="da-DK" sz="1800" b="0" i="0" dirty="0">
                <a:solidFill>
                  <a:srgbClr val="242424"/>
                </a:solidFill>
                <a:effectLst/>
                <a:latin typeface="Calibri" panose="020F0502020204030204" pitchFamily="34" charset="0"/>
              </a:rPr>
              <a:t> og 15,8 fravænnede med 7% døde efterfølgende er</a:t>
            </a:r>
            <a:endParaRPr lang="da-DK" sz="1800" b="0" i="0" dirty="0">
              <a:solidFill>
                <a:srgbClr val="242424"/>
              </a:solidFill>
              <a:effectLst/>
              <a:latin typeface="Aptos" panose="020B0004020202020204" pitchFamily="34" charset="0"/>
            </a:endParaRPr>
          </a:p>
          <a:p>
            <a:pPr algn="l"/>
            <a:r>
              <a:rPr lang="da-DK" sz="1800" b="0" i="0" dirty="0">
                <a:solidFill>
                  <a:srgbClr val="242424"/>
                </a:solidFill>
                <a:effectLst/>
                <a:latin typeface="Calibri" panose="020F0502020204030204" pitchFamily="34" charset="0"/>
              </a:rPr>
              <a:t>4,48 kuld x (15,8 x 93%) = 65,8 slagtesvin pr </a:t>
            </a:r>
            <a:r>
              <a:rPr lang="da-DK" sz="1800" b="0" i="0" dirty="0" err="1">
                <a:solidFill>
                  <a:srgbClr val="242424"/>
                </a:solidFill>
                <a:effectLst/>
                <a:latin typeface="Calibri" panose="020F0502020204030204" pitchFamily="34" charset="0"/>
              </a:rPr>
              <a:t>soliv</a:t>
            </a:r>
            <a:endParaRPr lang="da-DK" sz="1800" b="0" i="0" dirty="0">
              <a:solidFill>
                <a:srgbClr val="242424"/>
              </a:solidFill>
              <a:effectLst/>
              <a:latin typeface="Aptos" panose="020B0004020202020204" pitchFamily="34" charset="0"/>
            </a:endParaRPr>
          </a:p>
          <a:p>
            <a:pPr algn="l"/>
            <a:r>
              <a:rPr lang="da-DK" sz="1800" b="0" i="0" dirty="0">
                <a:solidFill>
                  <a:srgbClr val="242424"/>
                </a:solidFill>
                <a:effectLst/>
                <a:latin typeface="Calibri" panose="020F0502020204030204" pitchFamily="34" charset="0"/>
              </a:rPr>
              <a:t>88,3kg slagtevægt = 5.813kg eller ca. 45.000 grillpølser </a:t>
            </a:r>
            <a:r>
              <a:rPr lang="da-DK" sz="1800" b="0" i="0" dirty="0">
                <a:solidFill>
                  <a:srgbClr val="242424"/>
                </a:solidFill>
                <a:effectLst/>
                <a:latin typeface="Segoe UI Emoji" panose="020B0502040204020203" pitchFamily="34" charset="0"/>
              </a:rPr>
              <a:t>😊</a:t>
            </a:r>
            <a:endParaRPr lang="da-DK" sz="1800" b="0" i="0" dirty="0">
              <a:solidFill>
                <a:srgbClr val="242424"/>
              </a:solidFill>
              <a:effectLst/>
              <a:latin typeface="Aptos" panose="020B0004020202020204" pitchFamily="34" charset="0"/>
            </a:endParaRPr>
          </a:p>
          <a:p>
            <a:endParaRPr lang="da-DK" dirty="0"/>
          </a:p>
          <a:p>
            <a:endParaRPr lang="LID4096" dirty="0"/>
          </a:p>
        </p:txBody>
      </p:sp>
      <p:sp>
        <p:nvSpPr>
          <p:cNvPr id="4" name="Pladsholder til slidenummer 3"/>
          <p:cNvSpPr>
            <a:spLocks noGrp="1"/>
          </p:cNvSpPr>
          <p:nvPr>
            <p:ph type="sldNum" sz="quarter" idx="5"/>
          </p:nvPr>
        </p:nvSpPr>
        <p:spPr/>
        <p:txBody>
          <a:bodyPr/>
          <a:lstStyle/>
          <a:p>
            <a:fld id="{883E341C-F76D-6C4B-931E-CE7046197897}" type="slidenum">
              <a:rPr lang="da-DK" smtClean="0"/>
              <a:t>19</a:t>
            </a:fld>
            <a:endParaRPr lang="da-DK"/>
          </a:p>
        </p:txBody>
      </p:sp>
    </p:spTree>
    <p:extLst>
      <p:ext uri="{BB962C8B-B14F-4D97-AF65-F5344CB8AC3E}">
        <p14:creationId xmlns:p14="http://schemas.microsoft.com/office/powerpoint/2010/main" val="3987906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54634">
              <a:defRPr/>
            </a:pPr>
            <a:r>
              <a:rPr lang="en-GB" b="1" i="0" dirty="0">
                <a:solidFill>
                  <a:srgbClr val="333333"/>
                </a:solidFill>
                <a:effectLst/>
                <a:latin typeface="LF Press Sans"/>
              </a:rPr>
              <a:t>DanBred ownership and connection to the Danish pig industry:</a:t>
            </a:r>
          </a:p>
          <a:p>
            <a:pPr marL="171450" indent="-171450" defTabSz="954634">
              <a:buFont typeface="Arial" panose="020B0604020202020204" pitchFamily="34" charset="0"/>
              <a:buChar char="•"/>
              <a:defRPr/>
            </a:pPr>
            <a:r>
              <a:rPr lang="en-GB" b="1" i="1" dirty="0">
                <a:solidFill>
                  <a:srgbClr val="333333"/>
                </a:solidFill>
                <a:effectLst/>
                <a:latin typeface="LF Press Sans"/>
              </a:rPr>
              <a:t>The Danish Agriculture &amp; Food Council (DAFC</a:t>
            </a:r>
            <a:r>
              <a:rPr lang="en-GB" b="0" i="0" dirty="0">
                <a:solidFill>
                  <a:srgbClr val="333333"/>
                </a:solidFill>
                <a:effectLst/>
                <a:latin typeface="LF Press Sans"/>
              </a:rPr>
              <a:t>) is a </a:t>
            </a:r>
            <a:r>
              <a:rPr lang="en-US" dirty="0"/>
              <a:t>key organization in Denmark representing the agriculture and food sectors. It acts as an umbrella organization that brings together various stakeholders, including farmers, food producers, and industry professionals, to advocate for the development and growth of Danish agriculture and food production. The council works to influence policy, promote sustainable farming practices, enhance food safety, and improve the competitiveness of Danish agriculture on the global stage. It provides support and expertise in areas such as environmental sustainability, innovation, and technological development in agriculture and food production.</a:t>
            </a:r>
          </a:p>
          <a:p>
            <a:pPr marL="171450" indent="-171450" defTabSz="954634">
              <a:buFont typeface="Arial" panose="020B0604020202020204" pitchFamily="34" charset="0"/>
              <a:buChar char="•"/>
              <a:defRPr/>
            </a:pPr>
            <a:endParaRPr lang="en-US" dirty="0"/>
          </a:p>
          <a:p>
            <a:pPr marL="628650" marR="0" lvl="1" indent="-171450" algn="l" defTabSz="95463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b="1" dirty="0">
                <a:latin typeface="Arial" panose="020B0604020202020204" pitchFamily="34" charset="0"/>
                <a:ea typeface="Calibri" panose="020F0502020204030204" pitchFamily="34" charset="0"/>
                <a:cs typeface="Arial" panose="020B0604020202020204" pitchFamily="34" charset="0"/>
              </a:rPr>
              <a:t>SEGES Innovation is an independent organisation </a:t>
            </a:r>
            <a:r>
              <a:rPr lang="da-DK" sz="1200" b="1" dirty="0" err="1">
                <a:latin typeface="Arial" panose="020B0604020202020204" pitchFamily="34" charset="0"/>
                <a:ea typeface="Calibri" panose="020F0502020204030204" pitchFamily="34" charset="0"/>
                <a:cs typeface="Arial" panose="020B0604020202020204" pitchFamily="34" charset="0"/>
              </a:rPr>
              <a:t>that</a:t>
            </a:r>
            <a:r>
              <a:rPr lang="da-DK" sz="1200" b="1" dirty="0">
                <a:latin typeface="Arial" panose="020B0604020202020204" pitchFamily="34" charset="0"/>
                <a:ea typeface="Calibri" panose="020F0502020204030204" pitchFamily="34" charset="0"/>
                <a:cs typeface="Arial" panose="020B0604020202020204" pitchFamily="34" charset="0"/>
              </a:rPr>
              <a:t> </a:t>
            </a:r>
            <a:r>
              <a:rPr lang="da-DK" sz="1200" b="1" dirty="0" err="1">
                <a:latin typeface="Arial" panose="020B0604020202020204" pitchFamily="34" charset="0"/>
                <a:ea typeface="Calibri" panose="020F0502020204030204" pitchFamily="34" charset="0"/>
                <a:cs typeface="Arial" panose="020B0604020202020204" pitchFamily="34" charset="0"/>
              </a:rPr>
              <a:t>focuses</a:t>
            </a:r>
            <a:r>
              <a:rPr lang="da-DK" sz="1200" b="1" dirty="0">
                <a:latin typeface="Arial" panose="020B0604020202020204" pitchFamily="34" charset="0"/>
                <a:ea typeface="Calibri" panose="020F0502020204030204" pitchFamily="34" charset="0"/>
                <a:cs typeface="Arial" panose="020B0604020202020204" pitchFamily="34" charset="0"/>
              </a:rPr>
              <a:t> on research, </a:t>
            </a:r>
            <a:r>
              <a:rPr lang="da-DK" sz="1200" b="1" dirty="0" err="1">
                <a:latin typeface="Arial" panose="020B0604020202020204" pitchFamily="34" charset="0"/>
                <a:ea typeface="Calibri" panose="020F0502020204030204" pitchFamily="34" charset="0"/>
                <a:cs typeface="Arial" panose="020B0604020202020204" pitchFamily="34" charset="0"/>
              </a:rPr>
              <a:t>development</a:t>
            </a:r>
            <a:r>
              <a:rPr lang="da-DK" sz="1200" b="1" dirty="0">
                <a:latin typeface="Arial" panose="020B0604020202020204" pitchFamily="34" charset="0"/>
                <a:ea typeface="Calibri" panose="020F0502020204030204" pitchFamily="34" charset="0"/>
                <a:cs typeface="Arial" panose="020B0604020202020204" pitchFamily="34" charset="0"/>
              </a:rPr>
              <a:t> and innovation in the </a:t>
            </a:r>
            <a:r>
              <a:rPr lang="da-DK" sz="1200" b="1" dirty="0" err="1">
                <a:latin typeface="Arial" panose="020B0604020202020204" pitchFamily="34" charset="0"/>
                <a:ea typeface="Calibri" panose="020F0502020204030204" pitchFamily="34" charset="0"/>
                <a:cs typeface="Arial" panose="020B0604020202020204" pitchFamily="34" charset="0"/>
              </a:rPr>
              <a:t>gricultural</a:t>
            </a:r>
            <a:r>
              <a:rPr lang="da-DK" sz="1200" b="1" dirty="0">
                <a:latin typeface="Arial" panose="020B0604020202020204" pitchFamily="34" charset="0"/>
                <a:ea typeface="Calibri" panose="020F0502020204030204" pitchFamily="34" charset="0"/>
                <a:cs typeface="Arial" panose="020B0604020202020204" pitchFamily="34" charset="0"/>
              </a:rPr>
              <a:t> </a:t>
            </a:r>
            <a:r>
              <a:rPr lang="da-DK" sz="1200" b="1" dirty="0" err="1">
                <a:latin typeface="Arial" panose="020B0604020202020204" pitchFamily="34" charset="0"/>
                <a:ea typeface="Calibri" panose="020F0502020204030204" pitchFamily="34" charset="0"/>
                <a:cs typeface="Arial" panose="020B0604020202020204" pitchFamily="34" charset="0"/>
              </a:rPr>
              <a:t>sector</a:t>
            </a:r>
            <a:r>
              <a:rPr lang="da-DK" sz="1200" b="1" dirty="0">
                <a:latin typeface="Arial" panose="020B0604020202020204" pitchFamily="34" charset="0"/>
                <a:ea typeface="Calibri" panose="020F0502020204030204" pitchFamily="34" charset="0"/>
                <a:cs typeface="Arial" panose="020B0604020202020204" pitchFamily="34" charset="0"/>
              </a:rPr>
              <a:t>. SEGES Innovation </a:t>
            </a:r>
            <a:r>
              <a:rPr lang="en-US" sz="1200" dirty="0">
                <a:latin typeface="Arial" panose="020B0604020202020204" pitchFamily="34" charset="0"/>
                <a:ea typeface="Calibri" panose="020F0502020204030204" pitchFamily="34" charset="0"/>
                <a:cs typeface="Arial" panose="020B0604020202020204" pitchFamily="34" charset="0"/>
              </a:rPr>
              <a:t>was</a:t>
            </a:r>
            <a:r>
              <a:rPr lang="da-DK" sz="1200" dirty="0">
                <a:latin typeface="Arial" panose="020B0604020202020204" pitchFamily="34" charset="0"/>
                <a:ea typeface="Calibri" panose="020F0502020204030204" pitchFamily="34" charset="0"/>
                <a:cs typeface="Arial" panose="020B0604020202020204" pitchFamily="34" charset="0"/>
              </a:rPr>
              <a:t> made an independent business </a:t>
            </a:r>
            <a:r>
              <a:rPr lang="en-US" sz="1200" dirty="0">
                <a:latin typeface="Arial" panose="020B0604020202020204" pitchFamily="34" charset="0"/>
                <a:ea typeface="Calibri" panose="020F0502020204030204" pitchFamily="34" charset="0"/>
                <a:cs typeface="Arial" panose="020B0604020202020204" pitchFamily="34" charset="0"/>
              </a:rPr>
              <a:t>entity</a:t>
            </a:r>
            <a:r>
              <a:rPr lang="da-DK" sz="1200" dirty="0">
                <a:latin typeface="Arial" panose="020B0604020202020204" pitchFamily="34" charset="0"/>
                <a:ea typeface="Calibri" panose="020F0502020204030204" pitchFamily="34" charset="0"/>
                <a:cs typeface="Arial" panose="020B0604020202020204" pitchFamily="34" charset="0"/>
              </a:rPr>
              <a:t> in 2022 </a:t>
            </a:r>
            <a:r>
              <a:rPr lang="en-GB" sz="1200" dirty="0">
                <a:latin typeface="Arial" panose="020B0604020202020204" pitchFamily="34" charset="0"/>
                <a:ea typeface="Calibri" panose="020F0502020204030204" pitchFamily="34" charset="0"/>
                <a:cs typeface="Arial" panose="020B0604020202020204" pitchFamily="34" charset="0"/>
              </a:rPr>
              <a:t>to secure independence, and hence secure access to funding for projects that were not available to SEGES when they were a part of a political lobby organisation </a:t>
            </a:r>
            <a:r>
              <a:rPr lang="en-GB" sz="1200" dirty="0">
                <a:effectLst/>
                <a:latin typeface="Arial" panose="020B0604020202020204" pitchFamily="34" charset="0"/>
                <a:ea typeface="Times New Roman" panose="02020603050405020304" pitchFamily="18" charset="0"/>
                <a:cs typeface="Arial" panose="020B0604020202020204" pitchFamily="34" charset="0"/>
              </a:rPr>
              <a:t>(i.e., the Danish Agriculture &amp; Food Council). </a:t>
            </a:r>
            <a:r>
              <a:rPr lang="en-US" dirty="0"/>
              <a:t>SEGES Innovation collaborates closely with farmers, researchers, and businesses to develop and implement innovative solutions aimed at enhancing the productivity, sustainability, and competitiveness of Danish agriculture.</a:t>
            </a:r>
            <a:r>
              <a:rPr lang="en-GB" sz="1200" dirty="0">
                <a:latin typeface="Arial" panose="020B0604020202020204" pitchFamily="34" charset="0"/>
                <a:ea typeface="Calibri" panose="020F0502020204030204" pitchFamily="34" charset="0"/>
                <a:cs typeface="Arial" panose="020B0604020202020204" pitchFamily="34" charset="0"/>
              </a:rPr>
              <a:t> The split also means that all direct access to gene fee funding was cut. The gene fees are paid to </a:t>
            </a:r>
            <a:r>
              <a:rPr lang="en-GB" sz="1200" dirty="0">
                <a:effectLst/>
                <a:latin typeface="Arial" panose="020B0604020202020204" pitchFamily="34" charset="0"/>
                <a:ea typeface="Times New Roman" panose="02020603050405020304" pitchFamily="18" charset="0"/>
                <a:cs typeface="Arial" panose="020B0604020202020204" pitchFamily="34" charset="0"/>
              </a:rPr>
              <a:t>the Danish Agriculture &amp; Food Council, and </a:t>
            </a:r>
            <a:r>
              <a:rPr lang="en-GB" sz="1200" dirty="0">
                <a:latin typeface="Arial" panose="020B0604020202020204" pitchFamily="34" charset="0"/>
                <a:ea typeface="Calibri" panose="020F0502020204030204" pitchFamily="34" charset="0"/>
                <a:cs typeface="Arial" panose="020B0604020202020204" pitchFamily="34" charset="0"/>
              </a:rPr>
              <a:t>SEGES Innovation officially has to put forward project scopes and apply to get access to funding via gene fees</a:t>
            </a:r>
          </a:p>
          <a:p>
            <a:pPr marL="628650" marR="0" lvl="1" indent="-171450" algn="l" defTabSz="95463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effectLst/>
              <a:latin typeface="Arial" panose="020B0604020202020204" pitchFamily="34" charset="0"/>
              <a:ea typeface="Calibri" panose="020F0502020204030204" pitchFamily="34" charset="0"/>
              <a:cs typeface="Arial" panose="020B0604020202020204" pitchFamily="34" charset="0"/>
            </a:endParaRPr>
          </a:p>
          <a:p>
            <a:pPr marL="628650" marR="0" lvl="1" indent="-171450" algn="l" defTabSz="95463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i="1" dirty="0">
                <a:latin typeface="Arial" panose="020B0604020202020204" pitchFamily="34" charset="0"/>
                <a:ea typeface="Calibri" panose="020F0502020204030204" pitchFamily="34" charset="0"/>
                <a:cs typeface="Arial" panose="020B0604020202020204" pitchFamily="34" charset="0"/>
              </a:rPr>
              <a:t>DanBred R&amp;D</a:t>
            </a:r>
            <a:r>
              <a:rPr lang="en-GB" sz="1200" dirty="0">
                <a:latin typeface="Arial" panose="020B0604020202020204" pitchFamily="34" charset="0"/>
                <a:ea typeface="Calibri" panose="020F0502020204030204" pitchFamily="34" charset="0"/>
                <a:cs typeface="Arial" panose="020B0604020202020204" pitchFamily="34" charset="0"/>
              </a:rPr>
              <a:t> - The Breeding &amp; Genetics department is organised directly under t</a:t>
            </a:r>
            <a:r>
              <a:rPr lang="en-GB" sz="1200" dirty="0">
                <a:effectLst/>
                <a:latin typeface="Arial" panose="020B0604020202020204" pitchFamily="34" charset="0"/>
                <a:ea typeface="Times New Roman" panose="02020603050405020304" pitchFamily="18" charset="0"/>
                <a:cs typeface="Arial" panose="020B0604020202020204" pitchFamily="34" charset="0"/>
              </a:rPr>
              <a:t>he Danish Agriculture &amp; Food Council to secure the funding and business relations directly into DanBred – it </a:t>
            </a:r>
            <a:r>
              <a:rPr lang="en-GB" sz="1200" dirty="0" err="1">
                <a:effectLst/>
                <a:latin typeface="Arial" panose="020B0604020202020204" pitchFamily="34" charset="0"/>
                <a:ea typeface="Times New Roman" panose="02020603050405020304" pitchFamily="18" charset="0"/>
                <a:cs typeface="Arial" panose="020B0604020202020204" pitchFamily="34" charset="0"/>
              </a:rPr>
              <a:t>ir</a:t>
            </a:r>
            <a:r>
              <a:rPr lang="en-GB" sz="1200" dirty="0">
                <a:effectLst/>
                <a:latin typeface="Arial" panose="020B0604020202020204" pitchFamily="34" charset="0"/>
                <a:ea typeface="Times New Roman" panose="02020603050405020304" pitchFamily="18" charset="0"/>
                <a:cs typeface="Arial" panose="020B0604020202020204" pitchFamily="34" charset="0"/>
              </a:rPr>
              <a:t> also important to state that the research and development from breeding and genetics in DAC are 100 % DanBred. </a:t>
            </a:r>
            <a:endParaRPr lang="en-US" dirty="0"/>
          </a:p>
          <a:p>
            <a:pPr marL="171450" indent="-171450" defTabSz="954634">
              <a:buFont typeface="Arial" panose="020B0604020202020204" pitchFamily="34" charset="0"/>
              <a:buChar char="•"/>
              <a:defRPr/>
            </a:pPr>
            <a:endParaRPr lang="en-US" dirty="0"/>
          </a:p>
          <a:p>
            <a:pPr marL="171450" indent="-171450" defTabSz="954634">
              <a:buFont typeface="Arial" panose="020B0604020202020204" pitchFamily="34" charset="0"/>
              <a:buChar char="•"/>
              <a:defRPr/>
            </a:pPr>
            <a:r>
              <a:rPr lang="en-GB" sz="1200" b="1" i="1" dirty="0">
                <a:latin typeface="Calibri" panose="020F0502020204030204" pitchFamily="34" charset="0"/>
                <a:ea typeface="Calibri" panose="020F0502020204030204" pitchFamily="34" charset="0"/>
                <a:cs typeface="Arial" panose="020B0604020202020204" pitchFamily="34" charset="0"/>
              </a:rPr>
              <a:t>The Danish Agro group </a:t>
            </a:r>
            <a:r>
              <a:rPr lang="en-GB" sz="1200" dirty="0">
                <a:latin typeface="Calibri" panose="020F0502020204030204" pitchFamily="34" charset="0"/>
                <a:ea typeface="Calibri" panose="020F0502020204030204" pitchFamily="34" charset="0"/>
                <a:cs typeface="Arial" panose="020B0604020202020204" pitchFamily="34" charset="0"/>
              </a:rPr>
              <a:t>is one of Denmark’s largest agribusiness companies. Co-operatively owned by Danish farmers and has around 5,000 employees in Denmark and abroad. The main activities are production and sale of compound feed and vitamin premixes, fertiliser, crop protection, seed and energy, and acts as distributor of machinery brands.</a:t>
            </a:r>
          </a:p>
          <a:p>
            <a:pPr marL="171450" indent="-171450" defTabSz="954634">
              <a:buFont typeface="Arial" panose="020B0604020202020204" pitchFamily="34" charset="0"/>
              <a:buChar char="•"/>
              <a:defRPr/>
            </a:pPr>
            <a:endParaRPr lang="en-GB" sz="1200" dirty="0">
              <a:latin typeface="Calibri" panose="020F0502020204030204" pitchFamily="34" charset="0"/>
              <a:ea typeface="Calibri" panose="020F0502020204030204" pitchFamily="34" charset="0"/>
              <a:cs typeface="Arial" panose="020B0604020202020204" pitchFamily="34" charset="0"/>
            </a:endParaRPr>
          </a:p>
          <a:p>
            <a:pPr marL="171450" indent="-171450" defTabSz="954634">
              <a:buFont typeface="Arial" panose="020B0604020202020204" pitchFamily="34" charset="0"/>
              <a:buChar char="•"/>
              <a:defRPr/>
            </a:pPr>
            <a:r>
              <a:rPr lang="en-GB" sz="1200" b="1" i="1" dirty="0">
                <a:latin typeface="Calibri" panose="020F0502020204030204" pitchFamily="34" charset="0"/>
                <a:ea typeface="Calibri" panose="020F0502020204030204" pitchFamily="34" charset="0"/>
                <a:cs typeface="Arial" panose="020B0604020202020204" pitchFamily="34" charset="0"/>
              </a:rPr>
              <a:t>DanBred International </a:t>
            </a:r>
            <a:r>
              <a:rPr lang="en-GB" sz="1200" dirty="0">
                <a:latin typeface="Calibri" panose="020F0502020204030204" pitchFamily="34" charset="0"/>
                <a:ea typeface="Calibri" panose="020F0502020204030204" pitchFamily="34" charset="0"/>
                <a:cs typeface="Arial" panose="020B0604020202020204" pitchFamily="34" charset="0"/>
              </a:rPr>
              <a:t>is a holding company formed by Danish DanBred breeders and multipliers and is DanBred’s link to our suppliers.</a:t>
            </a:r>
          </a:p>
          <a:p>
            <a:endParaRPr lang="da-DK" sz="1200" dirty="0">
              <a:latin typeface="Arial" panose="020B0604020202020204" pitchFamily="34" charset="0"/>
              <a:ea typeface="Calibri" panose="020F0502020204030204" pitchFamily="34" charset="0"/>
              <a:cs typeface="Arial" panose="020B0604020202020204" pitchFamily="34" charset="0"/>
            </a:endParaRPr>
          </a:p>
          <a:p>
            <a:endParaRPr lang="da-DK" sz="1200" dirty="0">
              <a:latin typeface="Arial" panose="020B0604020202020204" pitchFamily="34" charset="0"/>
              <a:ea typeface="Calibri" panose="020F0502020204030204" pitchFamily="34" charset="0"/>
              <a:cs typeface="Arial" panose="020B0604020202020204" pitchFamily="34" charset="0"/>
            </a:endParaRPr>
          </a:p>
          <a:p>
            <a:endParaRPr lang="da-DK" sz="1200" dirty="0">
              <a:latin typeface="Arial" panose="020B0604020202020204" pitchFamily="34" charset="0"/>
              <a:ea typeface="Calibri" panose="020F0502020204030204" pitchFamily="34" charset="0"/>
              <a:cs typeface="Arial" panose="020B0604020202020204" pitchFamily="34" charset="0"/>
            </a:endParaRPr>
          </a:p>
          <a:p>
            <a:endParaRPr lang="da-DK" sz="1200" dirty="0">
              <a:latin typeface="Arial" panose="020B0604020202020204" pitchFamily="34" charset="0"/>
              <a:ea typeface="Calibri" panose="020F0502020204030204" pitchFamily="34" charset="0"/>
              <a:cs typeface="Arial" panose="020B0604020202020204" pitchFamily="34" charset="0"/>
            </a:endParaRPr>
          </a:p>
          <a:p>
            <a:endParaRPr lang="da-DK" sz="1200" dirty="0">
              <a:latin typeface="Arial" panose="020B0604020202020204" pitchFamily="34" charset="0"/>
              <a:ea typeface="Calibri" panose="020F0502020204030204" pitchFamily="34" charset="0"/>
              <a:cs typeface="Arial" panose="020B0604020202020204" pitchFamily="34" charset="0"/>
            </a:endParaRPr>
          </a:p>
          <a:p>
            <a:endParaRPr lang="da-DK" sz="1200" dirty="0">
              <a:latin typeface="Arial" panose="020B0604020202020204" pitchFamily="34" charset="0"/>
              <a:ea typeface="Calibri" panose="020F0502020204030204" pitchFamily="34" charset="0"/>
              <a:cs typeface="Arial" panose="020B0604020202020204" pitchFamily="34" charset="0"/>
            </a:endParaRPr>
          </a:p>
          <a:p>
            <a:endParaRPr lang="da-DK" sz="1200" dirty="0">
              <a:latin typeface="Arial" panose="020B0604020202020204" pitchFamily="34" charset="0"/>
              <a:ea typeface="Calibri" panose="020F0502020204030204" pitchFamily="34" charset="0"/>
              <a:cs typeface="Arial" panose="020B0604020202020204" pitchFamily="34" charset="0"/>
            </a:endParaRPr>
          </a:p>
          <a:p>
            <a:endParaRPr lang="da-DK" sz="1200" dirty="0">
              <a:latin typeface="Arial" panose="020B0604020202020204" pitchFamily="34" charset="0"/>
              <a:ea typeface="Calibri" panose="020F0502020204030204" pitchFamily="34" charset="0"/>
              <a:cs typeface="Arial" panose="020B0604020202020204" pitchFamily="34" charset="0"/>
            </a:endParaRPr>
          </a:p>
          <a:p>
            <a:endParaRPr lang="da-DK" sz="1200" dirty="0">
              <a:latin typeface="Arial" panose="020B0604020202020204" pitchFamily="34" charset="0"/>
              <a:ea typeface="Calibri" panose="020F0502020204030204" pitchFamily="34" charset="0"/>
              <a:cs typeface="Arial" panose="020B0604020202020204" pitchFamily="34" charset="0"/>
            </a:endParaRPr>
          </a:p>
          <a:p>
            <a:endParaRPr lang="da-DK" sz="1200" dirty="0">
              <a:latin typeface="Arial" panose="020B0604020202020204" pitchFamily="34" charset="0"/>
              <a:ea typeface="Calibri" panose="020F0502020204030204" pitchFamily="34" charset="0"/>
              <a:cs typeface="Arial" panose="020B0604020202020204" pitchFamily="34" charset="0"/>
            </a:endParaRPr>
          </a:p>
          <a:p>
            <a:endParaRPr lang="da-DK" sz="1200" dirty="0">
              <a:latin typeface="Arial" panose="020B0604020202020204" pitchFamily="34" charset="0"/>
              <a:ea typeface="Calibri" panose="020F0502020204030204" pitchFamily="34" charset="0"/>
              <a:cs typeface="Arial" panose="020B0604020202020204" pitchFamily="34" charset="0"/>
            </a:endParaRPr>
          </a:p>
          <a:p>
            <a:endParaRPr lang="da-DK" sz="1200" dirty="0">
              <a:latin typeface="Arial" panose="020B0604020202020204" pitchFamily="34" charset="0"/>
              <a:ea typeface="Calibri" panose="020F0502020204030204" pitchFamily="34" charset="0"/>
              <a:cs typeface="Arial" panose="020B0604020202020204" pitchFamily="34" charset="0"/>
            </a:endParaRPr>
          </a:p>
          <a:p>
            <a:endParaRPr lang="da-DK" sz="1200" dirty="0">
              <a:latin typeface="Arial" panose="020B0604020202020204" pitchFamily="34" charset="0"/>
              <a:ea typeface="Calibri" panose="020F0502020204030204" pitchFamily="34" charset="0"/>
              <a:cs typeface="Arial" panose="020B0604020202020204" pitchFamily="34" charset="0"/>
            </a:endParaRPr>
          </a:p>
          <a:p>
            <a:endParaRPr lang="da-DK" sz="1200" dirty="0">
              <a:latin typeface="Arial" panose="020B0604020202020204" pitchFamily="34" charset="0"/>
              <a:ea typeface="Calibri" panose="020F0502020204030204" pitchFamily="34" charset="0"/>
              <a:cs typeface="Arial" panose="020B0604020202020204" pitchFamily="34" charset="0"/>
            </a:endParaRPr>
          </a:p>
          <a:p>
            <a:pPr marL="0" indent="0">
              <a:buFont typeface="Arial" panose="020B0604020202020204" pitchFamily="34" charset="0"/>
              <a:buNone/>
            </a:pP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p>
            <a:endParaRPr lang="en-GB" sz="1200" dirty="0">
              <a:latin typeface="Arial" panose="020B0604020202020204" pitchFamily="34" charset="0"/>
              <a:ea typeface="Calibri" panose="020F0502020204030204" pitchFamily="34" charset="0"/>
              <a:cs typeface="Arial" panose="020B0604020202020204" pitchFamily="34" charset="0"/>
            </a:endParaRPr>
          </a:p>
          <a:p>
            <a:endParaRPr lang="en-GB" sz="1200" dirty="0">
              <a:latin typeface="Arial" panose="020B0604020202020204" pitchFamily="34" charset="0"/>
              <a:ea typeface="Calibri" panose="020F0502020204030204" pitchFamily="34" charset="0"/>
              <a:cs typeface="Arial" panose="020B0604020202020204" pitchFamily="34" charset="0"/>
            </a:endParaRPr>
          </a:p>
        </p:txBody>
      </p:sp>
      <p:sp>
        <p:nvSpPr>
          <p:cNvPr id="4" name="Pladsholder til slidenummer 3"/>
          <p:cNvSpPr>
            <a:spLocks noGrp="1"/>
          </p:cNvSpPr>
          <p:nvPr>
            <p:ph type="sldNum" sz="quarter" idx="5"/>
          </p:nvPr>
        </p:nvSpPr>
        <p:spPr/>
        <p:txBody>
          <a:bodyPr/>
          <a:lstStyle/>
          <a:p>
            <a:fld id="{883E341C-F76D-6C4B-931E-CE7046197897}" type="slidenum">
              <a:rPr lang="da-DK" smtClean="0"/>
              <a:t>3</a:t>
            </a:fld>
            <a:endParaRPr lang="da-DK"/>
          </a:p>
        </p:txBody>
      </p:sp>
    </p:spTree>
    <p:extLst>
      <p:ext uri="{BB962C8B-B14F-4D97-AF65-F5344CB8AC3E}">
        <p14:creationId xmlns:p14="http://schemas.microsoft.com/office/powerpoint/2010/main" val="2112161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5"/>
          </p:nvPr>
        </p:nvSpPr>
        <p:spPr/>
        <p:txBody>
          <a:bodyPr/>
          <a:lstStyle/>
          <a:p>
            <a:fld id="{883E341C-F76D-6C4B-931E-CE7046197897}" type="slidenum">
              <a:rPr lang="en-GB" smtClean="0"/>
              <a:t>6</a:t>
            </a:fld>
            <a:endParaRPr lang="en-GB"/>
          </a:p>
        </p:txBody>
      </p:sp>
    </p:spTree>
    <p:extLst>
      <p:ext uri="{BB962C8B-B14F-4D97-AF65-F5344CB8AC3E}">
        <p14:creationId xmlns:p14="http://schemas.microsoft.com/office/powerpoint/2010/main" val="97379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83E341C-F76D-6C4B-931E-CE7046197897}" type="slidenum">
              <a:rPr lang="da-DK" smtClean="0"/>
              <a:t>7</a:t>
            </a:fld>
            <a:endParaRPr lang="da-DK"/>
          </a:p>
        </p:txBody>
      </p:sp>
    </p:spTree>
    <p:extLst>
      <p:ext uri="{BB962C8B-B14F-4D97-AF65-F5344CB8AC3E}">
        <p14:creationId xmlns:p14="http://schemas.microsoft.com/office/powerpoint/2010/main" val="597260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r>
              <a:rPr lang="en-US" sz="1200" b="1" dirty="0">
                <a:solidFill>
                  <a:schemeClr val="bg1">
                    <a:lumMod val="65000"/>
                  </a:schemeClr>
                </a:solidFill>
                <a:latin typeface="Arial" panose="020B0604020202020204" pitchFamily="34" charset="0"/>
                <a:cs typeface="Arial" panose="020B0604020202020204" pitchFamily="34" charset="0"/>
              </a:rPr>
              <a:t>DanBred Landrace + DanBred Yorkshire: </a:t>
            </a:r>
            <a:r>
              <a:rPr lang="en-GB" sz="1200" dirty="0">
                <a:solidFill>
                  <a:schemeClr val="bg1">
                    <a:lumMod val="65000"/>
                  </a:schemeClr>
                </a:solidFill>
                <a:latin typeface="Arial" panose="020B0604020202020204" pitchFamily="34" charset="0"/>
                <a:cs typeface="Arial" panose="020B0604020202020204" pitchFamily="34" charset="0"/>
              </a:rPr>
              <a:t>Produce large litters of robust piglets.</a:t>
            </a:r>
            <a:endParaRPr lang="en-US" sz="1200" dirty="0">
              <a:solidFill>
                <a:schemeClr val="bg1">
                  <a:lumMod val="65000"/>
                </a:schemeClr>
              </a:solidFill>
              <a:latin typeface="Arial" panose="020B0604020202020204" pitchFamily="34" charset="0"/>
              <a:cs typeface="Arial" panose="020B0604020202020204" pitchFamily="34" charset="0"/>
            </a:endParaRPr>
          </a:p>
          <a:p>
            <a:pPr algn="l"/>
            <a:r>
              <a:rPr lang="en-US" sz="1200" b="1" dirty="0">
                <a:solidFill>
                  <a:schemeClr val="bg1">
                    <a:lumMod val="65000"/>
                  </a:schemeClr>
                </a:solidFill>
                <a:latin typeface="Arial" panose="020B0604020202020204" pitchFamily="34" charset="0"/>
                <a:cs typeface="Arial" panose="020B0604020202020204" pitchFamily="34" charset="0"/>
              </a:rPr>
              <a:t>DanBred Hybrid: </a:t>
            </a:r>
            <a:r>
              <a:rPr lang="en-GB" sz="1200" dirty="0">
                <a:solidFill>
                  <a:schemeClr val="bg1">
                    <a:lumMod val="65000"/>
                  </a:schemeClr>
                </a:solidFill>
                <a:latin typeface="Arial" panose="020B0604020202020204" pitchFamily="34" charset="0"/>
                <a:cs typeface="Arial" panose="020B0604020202020204" pitchFamily="34" charset="0"/>
              </a:rPr>
              <a:t>Produces many full value pigs.</a:t>
            </a:r>
            <a:endParaRPr lang="en-US" sz="1200" b="1" dirty="0">
              <a:solidFill>
                <a:schemeClr val="bg1">
                  <a:lumMod val="65000"/>
                </a:schemeClr>
              </a:solidFill>
              <a:latin typeface="Arial" panose="020B0604020202020204" pitchFamily="34" charset="0"/>
              <a:cs typeface="Arial" panose="020B0604020202020204" pitchFamily="34" charset="0"/>
            </a:endParaRPr>
          </a:p>
          <a:p>
            <a:pPr algn="l"/>
            <a:r>
              <a:rPr lang="en-US" sz="1200" b="1" dirty="0">
                <a:solidFill>
                  <a:schemeClr val="bg1">
                    <a:lumMod val="65000"/>
                  </a:schemeClr>
                </a:solidFill>
                <a:latin typeface="Arial" panose="020B0604020202020204" pitchFamily="34" charset="0"/>
                <a:cs typeface="Arial" panose="020B0604020202020204" pitchFamily="34" charset="0"/>
              </a:rPr>
              <a:t>DanBred Duroc: </a:t>
            </a:r>
            <a:r>
              <a:rPr lang="en-GB" sz="1200" dirty="0">
                <a:solidFill>
                  <a:schemeClr val="bg1">
                    <a:lumMod val="65000"/>
                  </a:schemeClr>
                </a:solidFill>
                <a:latin typeface="Arial" panose="020B0604020202020204" pitchFamily="34" charset="0"/>
                <a:cs typeface="Arial" panose="020B0604020202020204" pitchFamily="34" charset="0"/>
              </a:rPr>
              <a:t>Produces finishers with superior efficiency.</a:t>
            </a:r>
          </a:p>
          <a:p>
            <a:pPr lvl="0" algn="l"/>
            <a:endParaRPr lang="da-DK" dirty="0"/>
          </a:p>
        </p:txBody>
      </p:sp>
      <p:sp>
        <p:nvSpPr>
          <p:cNvPr id="4" name="Pladsholder til slidenummer 3"/>
          <p:cNvSpPr>
            <a:spLocks noGrp="1"/>
          </p:cNvSpPr>
          <p:nvPr>
            <p:ph type="sldNum" sz="quarter" idx="5"/>
          </p:nvPr>
        </p:nvSpPr>
        <p:spPr/>
        <p:txBody>
          <a:bodyPr/>
          <a:lstStyle/>
          <a:p>
            <a:fld id="{883E341C-F76D-6C4B-931E-CE7046197897}" type="slidenum">
              <a:rPr lang="da-DK" smtClean="0"/>
              <a:t>10</a:t>
            </a:fld>
            <a:endParaRPr lang="da-DK"/>
          </a:p>
        </p:txBody>
      </p:sp>
    </p:spTree>
    <p:extLst>
      <p:ext uri="{BB962C8B-B14F-4D97-AF65-F5344CB8AC3E}">
        <p14:creationId xmlns:p14="http://schemas.microsoft.com/office/powerpoint/2010/main" val="1387576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a-DK" sz="1200" b="1" i="0" kern="1200" dirty="0">
                <a:solidFill>
                  <a:schemeClr val="tx1"/>
                </a:solidFill>
                <a:effectLst/>
                <a:latin typeface="+mn-lt"/>
                <a:ea typeface="+mn-ea"/>
                <a:cs typeface="+mn-cs"/>
              </a:rPr>
              <a:t>Landrace</a:t>
            </a:r>
            <a:endParaRPr lang="da-DK" sz="1200" b="0" i="0" kern="1200" dirty="0">
              <a:solidFill>
                <a:schemeClr val="tx1"/>
              </a:solidFill>
              <a:effectLst/>
              <a:latin typeface="+mn-lt"/>
              <a:ea typeface="+mn-ea"/>
              <a:cs typeface="+mn-cs"/>
            </a:endParaRPr>
          </a:p>
          <a:p>
            <a:r>
              <a:rPr lang="da-DK" sz="1200" b="0" i="0" kern="1200" dirty="0">
                <a:solidFill>
                  <a:schemeClr val="tx1"/>
                </a:solidFill>
                <a:effectLst/>
                <a:latin typeface="+mn-lt"/>
                <a:ea typeface="+mn-ea"/>
                <a:cs typeface="+mn-cs"/>
              </a:rPr>
              <a:t>I det 20. århundrede blev Landrace-svin </a:t>
            </a:r>
            <a:r>
              <a:rPr lang="da-DK" sz="1200" b="0" i="0" kern="1200" dirty="0" err="1">
                <a:solidFill>
                  <a:schemeClr val="tx1"/>
                </a:solidFill>
                <a:effectLst/>
                <a:latin typeface="+mn-lt"/>
                <a:ea typeface="+mn-ea"/>
                <a:cs typeface="+mn-cs"/>
              </a:rPr>
              <a:t>hovedsaglig</a:t>
            </a:r>
            <a:r>
              <a:rPr lang="da-DK" sz="1200" b="0" i="0" kern="1200" dirty="0">
                <a:solidFill>
                  <a:schemeClr val="tx1"/>
                </a:solidFill>
                <a:effectLst/>
                <a:latin typeface="+mn-lt"/>
                <a:ea typeface="+mn-ea"/>
                <a:cs typeface="+mn-cs"/>
              </a:rPr>
              <a:t> fremavlet til fordel for baconsalg til de britiske marked.</a:t>
            </a:r>
          </a:p>
          <a:p>
            <a:r>
              <a:rPr lang="da-DK" sz="1200" b="0" i="0" kern="1200" dirty="0">
                <a:solidFill>
                  <a:schemeClr val="tx1"/>
                </a:solidFill>
                <a:effectLst/>
                <a:latin typeface="+mn-lt"/>
                <a:ea typeface="+mn-ea"/>
                <a:cs typeface="+mn-cs"/>
              </a:rPr>
              <a:t>Et ekstra sæt ribben er fremavlet, og dette er en verdenskendt </a:t>
            </a:r>
            <a:r>
              <a:rPr lang="da-DK" sz="1200" b="0" i="0" kern="1200" dirty="0" err="1">
                <a:solidFill>
                  <a:schemeClr val="tx1"/>
                </a:solidFill>
                <a:effectLst/>
                <a:latin typeface="+mn-lt"/>
                <a:ea typeface="+mn-ea"/>
                <a:cs typeface="+mn-cs"/>
              </a:rPr>
              <a:t>avlshistorie</a:t>
            </a:r>
            <a:r>
              <a:rPr lang="da-DK" sz="1200" b="0" i="0" kern="1200" dirty="0">
                <a:solidFill>
                  <a:schemeClr val="tx1"/>
                </a:solidFill>
                <a:effectLst/>
                <a:latin typeface="+mn-lt"/>
                <a:ea typeface="+mn-ea"/>
                <a:cs typeface="+mn-cs"/>
              </a:rPr>
              <a:t>.</a:t>
            </a:r>
          </a:p>
          <a:p>
            <a:r>
              <a:rPr lang="da-DK" sz="1200" b="0" i="0" kern="1200" dirty="0">
                <a:solidFill>
                  <a:schemeClr val="tx1"/>
                </a:solidFill>
                <a:effectLst/>
                <a:latin typeface="+mn-lt"/>
                <a:ea typeface="+mn-ea"/>
                <a:cs typeface="+mn-cs"/>
              </a:rPr>
              <a:t>Relativ stor kuldstørrelse</a:t>
            </a:r>
          </a:p>
          <a:p>
            <a:r>
              <a:rPr lang="da-DK" sz="1200" b="0" i="0" kern="1200" dirty="0">
                <a:solidFill>
                  <a:schemeClr val="tx1"/>
                </a:solidFill>
                <a:effectLst/>
                <a:latin typeface="+mn-lt"/>
                <a:ea typeface="+mn-ea"/>
                <a:cs typeface="+mn-cs"/>
              </a:rPr>
              <a:t>Gode moderegenskaber</a:t>
            </a:r>
          </a:p>
          <a:p>
            <a:r>
              <a:rPr lang="da-DK" sz="1200" b="0" i="0" kern="1200" dirty="0">
                <a:solidFill>
                  <a:schemeClr val="tx1"/>
                </a:solidFill>
                <a:effectLst/>
                <a:latin typeface="+mn-lt"/>
                <a:ea typeface="+mn-ea"/>
                <a:cs typeface="+mn-cs"/>
              </a:rPr>
              <a:t>Meget lang men ikke så kraftig krop</a:t>
            </a:r>
          </a:p>
          <a:p>
            <a:r>
              <a:rPr lang="da-DK" sz="1200" b="0" i="0" kern="1200" dirty="0">
                <a:solidFill>
                  <a:schemeClr val="tx1"/>
                </a:solidFill>
                <a:effectLst/>
                <a:latin typeface="+mn-lt"/>
                <a:ea typeface="+mn-ea"/>
                <a:cs typeface="+mn-cs"/>
              </a:rPr>
              <a:t>Høj kødprocent</a:t>
            </a:r>
          </a:p>
          <a:p>
            <a:r>
              <a:rPr lang="da-DK" sz="1200" b="0" i="0" kern="1200" dirty="0">
                <a:solidFill>
                  <a:schemeClr val="tx1"/>
                </a:solidFill>
                <a:effectLst/>
                <a:latin typeface="+mn-lt"/>
                <a:ea typeface="+mn-ea"/>
                <a:cs typeface="+mn-cs"/>
              </a:rPr>
              <a:t>På grund af Landraces høje frugtbarhed, bruges søer af denne race ofte som moderdyr til krydsnings-søer, som er de bedste til produktion af slagtesvin.</a:t>
            </a:r>
          </a:p>
          <a:p>
            <a:endParaRPr lang="da-DK" dirty="0"/>
          </a:p>
          <a:p>
            <a:pPr marL="0" marR="0" indent="0" algn="l" defTabSz="914400" rtl="0" eaLnBrk="0" fontAlgn="base" latinLnBrk="0" hangingPunct="0">
              <a:lnSpc>
                <a:spcPct val="100000"/>
              </a:lnSpc>
              <a:spcBef>
                <a:spcPct val="30000"/>
              </a:spcBef>
              <a:spcAft>
                <a:spcPct val="0"/>
              </a:spcAft>
              <a:buClrTx/>
              <a:buSzTx/>
              <a:buFontTx/>
              <a:buNone/>
              <a:tabLst/>
              <a:defRPr/>
            </a:pPr>
            <a:r>
              <a:rPr lang="da-DK" sz="1200" b="1" i="0" kern="1200" dirty="0">
                <a:solidFill>
                  <a:schemeClr val="tx1"/>
                </a:solidFill>
                <a:effectLst/>
                <a:latin typeface="+mn-lt"/>
                <a:ea typeface="+mn-ea"/>
                <a:cs typeface="+mn-cs"/>
              </a:rPr>
              <a:t>Yorkshire</a:t>
            </a:r>
            <a:endParaRPr lang="da-DK" sz="1200" b="0" i="0" kern="1200" dirty="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da-DK" sz="1200" b="0" i="0" kern="1200" dirty="0">
                <a:solidFill>
                  <a:schemeClr val="tx1"/>
                </a:solidFill>
                <a:effectLst/>
                <a:latin typeface="+mn-lt"/>
                <a:ea typeface="+mn-ea"/>
                <a:cs typeface="+mn-cs"/>
              </a:rPr>
              <a:t>Racen kommer oprindeligt fra England.</a:t>
            </a:r>
          </a:p>
          <a:p>
            <a:r>
              <a:rPr lang="da-DK" sz="1200" b="0" i="0" kern="1200" dirty="0">
                <a:solidFill>
                  <a:schemeClr val="tx1"/>
                </a:solidFill>
                <a:effectLst/>
                <a:latin typeface="+mn-lt"/>
                <a:ea typeface="+mn-ea"/>
                <a:cs typeface="+mn-cs"/>
              </a:rPr>
              <a:t>Frugtbarheden og moderegenskaberne er meget gode hos Yorkshireracen. Den er samtidigt den bedste race mht. alle produktionsegenskaberne.</a:t>
            </a:r>
          </a:p>
          <a:p>
            <a:r>
              <a:rPr lang="da-DK" sz="1200" b="0" i="0" kern="1200" dirty="0">
                <a:solidFill>
                  <a:schemeClr val="tx1"/>
                </a:solidFill>
                <a:effectLst/>
                <a:latin typeface="+mn-lt"/>
                <a:ea typeface="+mn-ea"/>
                <a:cs typeface="+mn-cs"/>
              </a:rPr>
              <a:t>Har en kraftig krop og et kort hoved.</a:t>
            </a:r>
          </a:p>
          <a:p>
            <a:r>
              <a:rPr lang="da-DK" sz="1200" b="0" i="0" kern="1200" dirty="0">
                <a:solidFill>
                  <a:schemeClr val="tx1"/>
                </a:solidFill>
                <a:effectLst/>
                <a:latin typeface="+mn-lt"/>
                <a:ea typeface="+mn-ea"/>
                <a:cs typeface="+mn-cs"/>
              </a:rPr>
              <a:t>Høj kødprocent</a:t>
            </a:r>
          </a:p>
          <a:p>
            <a:r>
              <a:rPr lang="da-DK" sz="1200" b="0" i="0" kern="1200" dirty="0">
                <a:solidFill>
                  <a:schemeClr val="tx1"/>
                </a:solidFill>
                <a:effectLst/>
                <a:latin typeface="+mn-lt"/>
                <a:ea typeface="+mn-ea"/>
                <a:cs typeface="+mn-cs"/>
              </a:rPr>
              <a:t>Højt tilvækst</a:t>
            </a:r>
          </a:p>
          <a:p>
            <a:r>
              <a:rPr lang="da-DK" sz="1200" b="0" i="0" kern="1200" dirty="0">
                <a:solidFill>
                  <a:schemeClr val="tx1"/>
                </a:solidFill>
                <a:effectLst/>
                <a:latin typeface="+mn-lt"/>
                <a:ea typeface="+mn-ea"/>
                <a:cs typeface="+mn-cs"/>
              </a:rPr>
              <a:t>Lavt foderforbrug</a:t>
            </a:r>
          </a:p>
          <a:p>
            <a:r>
              <a:rPr lang="da-DK" sz="1200" b="0" i="0" kern="1200" dirty="0">
                <a:solidFill>
                  <a:schemeClr val="tx1"/>
                </a:solidFill>
                <a:effectLst/>
                <a:latin typeface="+mn-lt"/>
                <a:ea typeface="+mn-ea"/>
                <a:cs typeface="+mn-cs"/>
              </a:rPr>
              <a:t>God kødkvalitet</a:t>
            </a:r>
          </a:p>
          <a:p>
            <a:r>
              <a:rPr lang="da-DK" sz="1200" b="0" i="0" kern="1200" dirty="0">
                <a:solidFill>
                  <a:schemeClr val="tx1"/>
                </a:solidFill>
                <a:effectLst/>
                <a:latin typeface="+mn-lt"/>
                <a:ea typeface="+mn-ea"/>
                <a:cs typeface="+mn-cs"/>
              </a:rPr>
              <a:t>Store kuld</a:t>
            </a:r>
          </a:p>
          <a:p>
            <a:r>
              <a:rPr lang="da-DK" sz="1200" b="0" i="0" kern="1200" dirty="0">
                <a:solidFill>
                  <a:schemeClr val="tx1"/>
                </a:solidFill>
                <a:effectLst/>
                <a:latin typeface="+mn-lt"/>
                <a:ea typeface="+mn-ea"/>
                <a:cs typeface="+mn-cs"/>
              </a:rPr>
              <a:t>Gode moderegenskaber</a:t>
            </a:r>
          </a:p>
          <a:p>
            <a:endParaRPr lang="da-DK" dirty="0"/>
          </a:p>
          <a:p>
            <a:r>
              <a:rPr lang="da-DK" dirty="0"/>
              <a:t>Se evt. afprøvningsresultater</a:t>
            </a:r>
            <a:r>
              <a:rPr lang="da-DK" baseline="0" dirty="0"/>
              <a:t> af renracede dyr.</a:t>
            </a:r>
            <a:endParaRPr lang="da-DK" dirty="0"/>
          </a:p>
          <a:p>
            <a:endParaRPr lang="en-AU" dirty="0"/>
          </a:p>
        </p:txBody>
      </p:sp>
      <p:sp>
        <p:nvSpPr>
          <p:cNvPr id="4" name="Slide Number Placeholder 3"/>
          <p:cNvSpPr>
            <a:spLocks noGrp="1"/>
          </p:cNvSpPr>
          <p:nvPr>
            <p:ph type="sldNum" sz="quarter" idx="5"/>
          </p:nvPr>
        </p:nvSpPr>
        <p:spPr/>
        <p:txBody>
          <a:bodyPr/>
          <a:lstStyle/>
          <a:p>
            <a:fld id="{883E341C-F76D-6C4B-931E-CE7046197897}" type="slidenum">
              <a:rPr lang="en-US" smtClean="0"/>
              <a:t>11</a:t>
            </a:fld>
            <a:endParaRPr lang="en-US"/>
          </a:p>
        </p:txBody>
      </p:sp>
    </p:spTree>
    <p:extLst>
      <p:ext uri="{BB962C8B-B14F-4D97-AF65-F5344CB8AC3E}">
        <p14:creationId xmlns:p14="http://schemas.microsoft.com/office/powerpoint/2010/main" val="1361073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b="1" i="0" kern="1200" dirty="0">
                <a:solidFill>
                  <a:schemeClr val="tx1"/>
                </a:solidFill>
                <a:effectLst/>
                <a:latin typeface="+mn-lt"/>
                <a:ea typeface="+mn-ea"/>
                <a:cs typeface="+mn-cs"/>
              </a:rPr>
              <a:t>Duroc:</a:t>
            </a:r>
          </a:p>
          <a:p>
            <a:pPr algn="l">
              <a:buNone/>
            </a:pPr>
            <a:r>
              <a:rPr lang="da-DK" b="1" i="0" dirty="0">
                <a:solidFill>
                  <a:srgbClr val="4A4A4A"/>
                </a:solidFill>
                <a:effectLst/>
                <a:latin typeface="Lato" panose="020F0502020204030203" pitchFamily="34" charset="0"/>
              </a:rPr>
              <a:t>DanBred Duroc stammer fra Nordamerika, og racen blev importeret til Danmark i 1970’erne.</a:t>
            </a:r>
          </a:p>
          <a:p>
            <a:pPr algn="l"/>
            <a:r>
              <a:rPr lang="da-DK" b="0" i="0" dirty="0">
                <a:solidFill>
                  <a:srgbClr val="4A4A4A"/>
                </a:solidFill>
                <a:effectLst/>
                <a:latin typeface="Lato" panose="020F0502020204030203" pitchFamily="34" charset="0"/>
              </a:rPr>
              <a:t>Afkom fra DanBred Duroc har fremragende fodereffektivitet og overlegen daglig tilvækst. Det betyder ikke bare, at dagene til slagtning bliver reduceret. Det sænker også dine samlede foderomkostninger, hvilket giver en højere indtjening i din produktion. Og når du bruger færre ressourcer, bliver du samtidig mere bæredygtig.</a:t>
            </a:r>
          </a:p>
          <a:p>
            <a:endParaRPr lang="da-DK" sz="1200" b="0" i="0" kern="1200" dirty="0">
              <a:solidFill>
                <a:schemeClr val="tx1"/>
              </a:solidFill>
              <a:effectLst/>
              <a:latin typeface="+mn-lt"/>
              <a:ea typeface="+mn-ea"/>
              <a:cs typeface="+mn-cs"/>
            </a:endParaRPr>
          </a:p>
          <a:p>
            <a:r>
              <a:rPr lang="da-DK" sz="1200" b="0" i="0" kern="1200" dirty="0">
                <a:solidFill>
                  <a:schemeClr val="tx1"/>
                </a:solidFill>
                <a:effectLst/>
                <a:latin typeface="+mn-lt"/>
                <a:ea typeface="+mn-ea"/>
                <a:cs typeface="+mn-cs"/>
              </a:rPr>
              <a:t>Kraftig krop</a:t>
            </a:r>
          </a:p>
          <a:p>
            <a:r>
              <a:rPr lang="da-DK" sz="1200" b="0" i="0" kern="1200" dirty="0">
                <a:solidFill>
                  <a:schemeClr val="tx1"/>
                </a:solidFill>
                <a:effectLst/>
                <a:latin typeface="+mn-lt"/>
                <a:ea typeface="+mn-ea"/>
                <a:cs typeface="+mn-cs"/>
              </a:rPr>
              <a:t>Mindre kuldstørrelse end Landrace og Yorkshire</a:t>
            </a:r>
          </a:p>
          <a:p>
            <a:r>
              <a:rPr lang="da-DK" sz="1200" b="0" i="0" kern="1200" dirty="0">
                <a:solidFill>
                  <a:schemeClr val="tx1"/>
                </a:solidFill>
                <a:effectLst/>
                <a:latin typeface="+mn-lt"/>
                <a:ea typeface="+mn-ea"/>
                <a:cs typeface="+mn-cs"/>
              </a:rPr>
              <a:t>Større tilvækst end Landrace og Yorkshire</a:t>
            </a:r>
          </a:p>
          <a:p>
            <a:r>
              <a:rPr lang="da-DK" sz="1200" b="0" i="0" kern="1200" dirty="0">
                <a:solidFill>
                  <a:schemeClr val="tx1"/>
                </a:solidFill>
                <a:effectLst/>
                <a:latin typeface="+mn-lt"/>
                <a:ea typeface="+mn-ea"/>
                <a:cs typeface="+mn-cs"/>
              </a:rPr>
              <a:t>Lavt foderforbrug.</a:t>
            </a:r>
          </a:p>
          <a:p>
            <a:r>
              <a:rPr lang="da-DK" sz="1200" b="0" i="0" kern="1200" dirty="0">
                <a:solidFill>
                  <a:schemeClr val="tx1"/>
                </a:solidFill>
                <a:effectLst/>
                <a:latin typeface="+mn-lt"/>
                <a:ea typeface="+mn-ea"/>
                <a:cs typeface="+mn-cs"/>
              </a:rPr>
              <a:t>Utrolig god kødkvalitet pga. særlig marmorering</a:t>
            </a:r>
          </a:p>
          <a:p>
            <a:endParaRPr lang="da-DK" dirty="0"/>
          </a:p>
          <a:p>
            <a:endParaRPr lang="en-AU" dirty="0"/>
          </a:p>
        </p:txBody>
      </p:sp>
      <p:sp>
        <p:nvSpPr>
          <p:cNvPr id="4" name="Slide Number Placeholder 3"/>
          <p:cNvSpPr>
            <a:spLocks noGrp="1"/>
          </p:cNvSpPr>
          <p:nvPr>
            <p:ph type="sldNum" sz="quarter" idx="5"/>
          </p:nvPr>
        </p:nvSpPr>
        <p:spPr/>
        <p:txBody>
          <a:bodyPr/>
          <a:lstStyle/>
          <a:p>
            <a:fld id="{883E341C-F76D-6C4B-931E-CE7046197897}" type="slidenum">
              <a:rPr lang="en-US" smtClean="0"/>
              <a:t>12</a:t>
            </a:fld>
            <a:endParaRPr lang="en-US"/>
          </a:p>
        </p:txBody>
      </p:sp>
    </p:spTree>
    <p:extLst>
      <p:ext uri="{BB962C8B-B14F-4D97-AF65-F5344CB8AC3E}">
        <p14:creationId xmlns:p14="http://schemas.microsoft.com/office/powerpoint/2010/main" val="3479919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kern="1200" baseline="0" dirty="0">
                <a:solidFill>
                  <a:schemeClr val="tx1"/>
                </a:solidFill>
                <a:effectLst/>
                <a:latin typeface="+mn-lt"/>
                <a:ea typeface="+mn-ea"/>
                <a:cs typeface="+mn-cs"/>
              </a:rPr>
              <a:t>DanBred arbejder med at tre-races krydsningsprogram, hvor målet er en DLY krydsning med den bedst mulige produktionsøkonomi.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kern="1200" baseline="0" dirty="0">
                <a:solidFill>
                  <a:schemeClr val="tx1"/>
                </a:solidFill>
                <a:effectLst/>
                <a:latin typeface="+mn-lt"/>
                <a:ea typeface="+mn-ea"/>
                <a:cs typeface="+mn-cs"/>
              </a:rPr>
              <a:t>Yorkshire og Landrace krydses med hinanden for at producere DanBred Hybrid (f1) – produktionssoen som herefter kan krydses med Duroc for at producere slagtegrise. </a:t>
            </a:r>
          </a:p>
          <a:p>
            <a:endParaRPr lang="en-US" sz="1200" i="1" kern="1200" dirty="0">
              <a:solidFill>
                <a:schemeClr val="tx1"/>
              </a:solidFill>
              <a:effectLst/>
              <a:latin typeface="+mn-lt"/>
              <a:ea typeface="+mn-ea"/>
              <a:cs typeface="+mn-cs"/>
            </a:endParaRPr>
          </a:p>
          <a:p>
            <a:r>
              <a:rPr lang="da-DK" b="0" baseline="0" dirty="0"/>
              <a:t>Produktionssøer er oftest krydsninger mellem Landrace og Yorkshire - LY eller YL da dette giver den mest optimale produktivitet pga. deres fortrinlige egenskaber på hundyrsiden og ikke mindst pga. krydsningsfrodighed. </a:t>
            </a:r>
          </a:p>
          <a:p>
            <a:pPr marL="0" marR="0" indent="0" algn="l" defTabSz="914400" rtl="0" eaLnBrk="0" fontAlgn="base" latinLnBrk="0" hangingPunct="0">
              <a:lnSpc>
                <a:spcPct val="100000"/>
              </a:lnSpc>
              <a:spcBef>
                <a:spcPct val="30000"/>
              </a:spcBef>
              <a:spcAft>
                <a:spcPct val="0"/>
              </a:spcAft>
              <a:buClrTx/>
              <a:buSzTx/>
              <a:buFontTx/>
              <a:buNone/>
              <a:tabLst/>
              <a:defRPr/>
            </a:pPr>
            <a:endParaRPr lang="da-DK" sz="1200" b="0" i="0" kern="1200" baseline="0" dirty="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3E341C-F76D-6C4B-931E-CE7046197897}"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852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883E341C-F76D-6C4B-931E-CE7046197897}" type="slidenum">
              <a:rPr lang="en-US" smtClean="0"/>
              <a:t>14</a:t>
            </a:fld>
            <a:endParaRPr lang="en-US"/>
          </a:p>
        </p:txBody>
      </p:sp>
    </p:spTree>
    <p:extLst>
      <p:ext uri="{BB962C8B-B14F-4D97-AF65-F5344CB8AC3E}">
        <p14:creationId xmlns:p14="http://schemas.microsoft.com/office/powerpoint/2010/main" val="19002843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5" Type="http://schemas.openxmlformats.org/officeDocument/2006/relationships/image" Target="../media/image16.png"/><Relationship Id="rId4" Type="http://schemas.openxmlformats.org/officeDocument/2006/relationships/image" Target="../media/image15.em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970384"/>
            <a:ext cx="12192000" cy="5522492"/>
          </a:xfrm>
          <a:prstGeom prst="rect">
            <a:avLst/>
          </a:prstGeom>
        </p:spPr>
      </p:pic>
      <p:sp>
        <p:nvSpPr>
          <p:cNvPr id="2" name="Title 1"/>
          <p:cNvSpPr>
            <a:spLocks noGrp="1"/>
          </p:cNvSpPr>
          <p:nvPr>
            <p:ph type="ctrTitle"/>
          </p:nvPr>
        </p:nvSpPr>
        <p:spPr>
          <a:xfrm>
            <a:off x="1524000" y="1330183"/>
            <a:ext cx="9144000" cy="2387600"/>
          </a:xfrm>
          <a:prstGeom prst="rect">
            <a:avLst/>
          </a:prstGeom>
        </p:spPr>
        <p:txBody>
          <a:bodyPr anchor="b">
            <a:normAutofit/>
          </a:bodyPr>
          <a:lstStyle>
            <a:lvl1pPr algn="ctr">
              <a:defRPr sz="4000">
                <a:solidFill>
                  <a:schemeClr val="bg1"/>
                </a:solidFill>
              </a:defRPr>
            </a:lvl1pPr>
          </a:lstStyle>
          <a:p>
            <a:r>
              <a:rPr lang="da-DK"/>
              <a:t>Klik for at redigere titeltypografien i masteren</a:t>
            </a:r>
            <a:endParaRPr lang="en-US"/>
          </a:p>
        </p:txBody>
      </p:sp>
      <p:sp>
        <p:nvSpPr>
          <p:cNvPr id="3" name="Subtitle 2"/>
          <p:cNvSpPr>
            <a:spLocks noGrp="1"/>
          </p:cNvSpPr>
          <p:nvPr>
            <p:ph type="subTitle" idx="1"/>
          </p:nvPr>
        </p:nvSpPr>
        <p:spPr>
          <a:xfrm>
            <a:off x="1524000" y="380985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a:p>
        </p:txBody>
      </p:sp>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470070"/>
            <a:ext cx="4521200" cy="5369266"/>
          </a:xfrm>
          <a:prstGeom prst="rect">
            <a:avLst/>
          </a:prstGeom>
        </p:spPr>
      </p:pic>
      <p:pic>
        <p:nvPicPr>
          <p:cNvPr id="4" name="Picture 3">
            <a:extLst>
              <a:ext uri="{FF2B5EF4-FFF2-40B4-BE49-F238E27FC236}">
                <a16:creationId xmlns:a16="http://schemas.microsoft.com/office/drawing/2014/main" id="{F302D10E-0405-D7DB-5BA4-C82E5F10C27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137353" y="238416"/>
            <a:ext cx="1538710" cy="565214"/>
          </a:xfrm>
          <a:prstGeom prst="rect">
            <a:avLst/>
          </a:prstGeom>
        </p:spPr>
      </p:pic>
    </p:spTree>
    <p:extLst>
      <p:ext uri="{BB962C8B-B14F-4D97-AF65-F5344CB8AC3E}">
        <p14:creationId xmlns:p14="http://schemas.microsoft.com/office/powerpoint/2010/main" val="9298261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Title Slide 1">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90072F6-FA4A-9650-70AE-804EE8538290}"/>
              </a:ext>
            </a:extLst>
          </p:cNvPr>
          <p:cNvCxnSpPr/>
          <p:nvPr userDrawn="1"/>
        </p:nvCxnSpPr>
        <p:spPr>
          <a:xfrm>
            <a:off x="515938" y="6492875"/>
            <a:ext cx="11160125" cy="0"/>
          </a:xfrm>
          <a:prstGeom prst="line">
            <a:avLst/>
          </a:prstGeom>
          <a:ln>
            <a:solidFill>
              <a:srgbClr val="81002A"/>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B2C97B1-792D-FC63-DD4F-44336F09C9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7353" y="399845"/>
            <a:ext cx="1538710" cy="565214"/>
          </a:xfrm>
          <a:prstGeom prst="rect">
            <a:avLst/>
          </a:prstGeom>
        </p:spPr>
      </p:pic>
      <p:sp>
        <p:nvSpPr>
          <p:cNvPr id="6" name="Date Placeholder 1">
            <a:extLst>
              <a:ext uri="{FF2B5EF4-FFF2-40B4-BE49-F238E27FC236}">
                <a16:creationId xmlns:a16="http://schemas.microsoft.com/office/drawing/2014/main" id="{845141EF-47F8-A703-6DB0-F1B20BF48780}"/>
              </a:ext>
            </a:extLst>
          </p:cNvPr>
          <p:cNvSpPr>
            <a:spLocks noGrp="1"/>
          </p:cNvSpPr>
          <p:nvPr>
            <p:ph type="dt" sz="half" idx="2"/>
          </p:nvPr>
        </p:nvSpPr>
        <p:spPr>
          <a:xfrm>
            <a:off x="416560" y="6483886"/>
            <a:ext cx="2743200" cy="365123"/>
          </a:xfrm>
          <a:prstGeom prst="rect">
            <a:avLst/>
          </a:prstGeom>
        </p:spPr>
        <p:txBody>
          <a:bodyPr vert="horz" lIns="91440" tIns="45720" rIns="91440" bIns="45720" rtlCol="0" anchor="ctr"/>
          <a:lstStyle>
            <a:lvl1pPr algn="l">
              <a:defRPr sz="800">
                <a:solidFill>
                  <a:srgbClr val="800020"/>
                </a:solidFill>
                <a:latin typeface="Arial" panose="020B0604020202020204" pitchFamily="34" charset="0"/>
                <a:cs typeface="Arial" panose="020B0604020202020204" pitchFamily="34" charset="0"/>
              </a:defRPr>
            </a:lvl1pPr>
          </a:lstStyle>
          <a:p>
            <a:fld id="{5FC55A76-CF08-478C-AF8C-D89AC7A92E1A}" type="datetime1">
              <a:rPr lang="en-GB" smtClean="0"/>
              <a:t>30/07/2025</a:t>
            </a:fld>
            <a:endParaRPr lang="en-DK" dirty="0"/>
          </a:p>
        </p:txBody>
      </p:sp>
      <p:sp>
        <p:nvSpPr>
          <p:cNvPr id="7" name="Footer Placeholder 3">
            <a:extLst>
              <a:ext uri="{FF2B5EF4-FFF2-40B4-BE49-F238E27FC236}">
                <a16:creationId xmlns:a16="http://schemas.microsoft.com/office/drawing/2014/main" id="{6624A4BA-7F23-93DA-338D-671DA404DBF3}"/>
              </a:ext>
            </a:extLst>
          </p:cNvPr>
          <p:cNvSpPr>
            <a:spLocks noGrp="1"/>
          </p:cNvSpPr>
          <p:nvPr>
            <p:ph type="ftr" sz="quarter" idx="3"/>
          </p:nvPr>
        </p:nvSpPr>
        <p:spPr>
          <a:xfrm>
            <a:off x="9032238" y="6483885"/>
            <a:ext cx="2743200" cy="365125"/>
          </a:xfrm>
          <a:prstGeom prst="rect">
            <a:avLst/>
          </a:prstGeom>
        </p:spPr>
        <p:txBody>
          <a:bodyPr vert="horz" lIns="91440" tIns="45720" rIns="91440" bIns="45720" rtlCol="0" anchor="ctr"/>
          <a:lstStyle>
            <a:lvl1pPr algn="r">
              <a:defRPr sz="800">
                <a:solidFill>
                  <a:srgbClr val="800020"/>
                </a:solidFill>
                <a:latin typeface="Arial" panose="020B0604020202020204" pitchFamily="34" charset="0"/>
                <a:cs typeface="Arial" panose="020B0604020202020204" pitchFamily="34" charset="0"/>
              </a:defRPr>
            </a:lvl1pPr>
          </a:lstStyle>
          <a:p>
            <a:r>
              <a:rPr lang="en-US" dirty="0"/>
              <a:t>Your business. Our DNA.</a:t>
            </a:r>
            <a:endParaRPr lang="en-DK" dirty="0"/>
          </a:p>
        </p:txBody>
      </p:sp>
      <p:sp>
        <p:nvSpPr>
          <p:cNvPr id="4" name="Title 1">
            <a:extLst>
              <a:ext uri="{FF2B5EF4-FFF2-40B4-BE49-F238E27FC236}">
                <a16:creationId xmlns:a16="http://schemas.microsoft.com/office/drawing/2014/main" id="{E857D1AE-8F3E-81E7-5D32-553ABE339838}"/>
              </a:ext>
            </a:extLst>
          </p:cNvPr>
          <p:cNvSpPr>
            <a:spLocks noGrp="1"/>
          </p:cNvSpPr>
          <p:nvPr>
            <p:ph type="title"/>
          </p:nvPr>
        </p:nvSpPr>
        <p:spPr>
          <a:xfrm>
            <a:off x="838200" y="1003150"/>
            <a:ext cx="10515600" cy="729103"/>
          </a:xfrm>
          <a:prstGeom prst="rect">
            <a:avLst/>
          </a:prstGeom>
        </p:spPr>
        <p:txBody>
          <a:bodyPr/>
          <a:lstStyle>
            <a:lvl1pPr>
              <a:defRPr sz="4000" b="0">
                <a:solidFill>
                  <a:srgbClr val="800020"/>
                </a:solidFill>
              </a:defRPr>
            </a:lvl1pPr>
          </a:lstStyle>
          <a:p>
            <a:r>
              <a:rPr lang="da-DK"/>
              <a:t>Klik for at redigere titeltypografien i masteren</a:t>
            </a:r>
            <a:endParaRPr lang="en-US" dirty="0"/>
          </a:p>
        </p:txBody>
      </p:sp>
      <p:sp>
        <p:nvSpPr>
          <p:cNvPr id="5" name="Content Placeholder 2">
            <a:extLst>
              <a:ext uri="{FF2B5EF4-FFF2-40B4-BE49-F238E27FC236}">
                <a16:creationId xmlns:a16="http://schemas.microsoft.com/office/drawing/2014/main" id="{9207E410-2851-20B5-578B-653B9035812D}"/>
              </a:ext>
            </a:extLst>
          </p:cNvPr>
          <p:cNvSpPr>
            <a:spLocks noGrp="1"/>
          </p:cNvSpPr>
          <p:nvPr>
            <p:ph idx="1"/>
          </p:nvPr>
        </p:nvSpPr>
        <p:spPr>
          <a:xfrm>
            <a:off x="838200" y="1825625"/>
            <a:ext cx="10515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Tree>
    <p:extLst>
      <p:ext uri="{BB962C8B-B14F-4D97-AF65-F5344CB8AC3E}">
        <p14:creationId xmlns:p14="http://schemas.microsoft.com/office/powerpoint/2010/main" val="2964662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5_Title Slide 1">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956DACF4-C319-8037-72FB-AE9ECAF6213E}"/>
              </a:ext>
            </a:extLst>
          </p:cNvPr>
          <p:cNvSpPr>
            <a:spLocks noGrp="1"/>
          </p:cNvSpPr>
          <p:nvPr>
            <p:ph type="pic" sz="quarter" idx="11"/>
          </p:nvPr>
        </p:nvSpPr>
        <p:spPr>
          <a:xfrm>
            <a:off x="5183188" y="1336561"/>
            <a:ext cx="6172200" cy="4881563"/>
          </a:xfrm>
        </p:spPr>
        <p:txBody>
          <a:bodyPr/>
          <a:lstStyle/>
          <a:p>
            <a:r>
              <a:rPr lang="da-DK"/>
              <a:t>Klik på ikonet for at tilføje et billede</a:t>
            </a:r>
            <a:endParaRPr lang="en-GB"/>
          </a:p>
        </p:txBody>
      </p:sp>
      <p:cxnSp>
        <p:nvCxnSpPr>
          <p:cNvPr id="8" name="Straight Connector 7">
            <a:extLst>
              <a:ext uri="{FF2B5EF4-FFF2-40B4-BE49-F238E27FC236}">
                <a16:creationId xmlns:a16="http://schemas.microsoft.com/office/drawing/2014/main" id="{A90072F6-FA4A-9650-70AE-804EE8538290}"/>
              </a:ext>
            </a:extLst>
          </p:cNvPr>
          <p:cNvCxnSpPr/>
          <p:nvPr userDrawn="1"/>
        </p:nvCxnSpPr>
        <p:spPr>
          <a:xfrm>
            <a:off x="515938" y="6492875"/>
            <a:ext cx="11160125" cy="0"/>
          </a:xfrm>
          <a:prstGeom prst="line">
            <a:avLst/>
          </a:prstGeom>
          <a:ln>
            <a:solidFill>
              <a:srgbClr val="81002A"/>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148FECEF-7251-F2B7-2F93-F75515A130F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7353" y="399845"/>
            <a:ext cx="1538710" cy="565214"/>
          </a:xfrm>
          <a:prstGeom prst="rect">
            <a:avLst/>
          </a:prstGeom>
        </p:spPr>
      </p:pic>
      <p:sp>
        <p:nvSpPr>
          <p:cNvPr id="6" name="Date Placeholder 1">
            <a:extLst>
              <a:ext uri="{FF2B5EF4-FFF2-40B4-BE49-F238E27FC236}">
                <a16:creationId xmlns:a16="http://schemas.microsoft.com/office/drawing/2014/main" id="{10490335-9BAD-BC2C-0668-9E51DC6BF5FB}"/>
              </a:ext>
            </a:extLst>
          </p:cNvPr>
          <p:cNvSpPr>
            <a:spLocks noGrp="1"/>
          </p:cNvSpPr>
          <p:nvPr>
            <p:ph type="dt" sz="half" idx="2"/>
          </p:nvPr>
        </p:nvSpPr>
        <p:spPr>
          <a:xfrm>
            <a:off x="416560" y="6483886"/>
            <a:ext cx="2743200" cy="365123"/>
          </a:xfrm>
          <a:prstGeom prst="rect">
            <a:avLst/>
          </a:prstGeom>
        </p:spPr>
        <p:txBody>
          <a:bodyPr vert="horz" lIns="91440" tIns="45720" rIns="91440" bIns="45720" rtlCol="0" anchor="ctr"/>
          <a:lstStyle>
            <a:lvl1pPr algn="l">
              <a:defRPr sz="800">
                <a:solidFill>
                  <a:srgbClr val="800020"/>
                </a:solidFill>
                <a:latin typeface="Arial" panose="020B0604020202020204" pitchFamily="34" charset="0"/>
                <a:cs typeface="Arial" panose="020B0604020202020204" pitchFamily="34" charset="0"/>
              </a:defRPr>
            </a:lvl1pPr>
          </a:lstStyle>
          <a:p>
            <a:fld id="{A71643C1-8BFB-4891-9D70-F1251075D6A4}" type="datetime1">
              <a:rPr lang="en-GB" smtClean="0"/>
              <a:t>30/07/2025</a:t>
            </a:fld>
            <a:endParaRPr lang="en-DK" dirty="0"/>
          </a:p>
        </p:txBody>
      </p:sp>
      <p:sp>
        <p:nvSpPr>
          <p:cNvPr id="10" name="Footer Placeholder 3">
            <a:extLst>
              <a:ext uri="{FF2B5EF4-FFF2-40B4-BE49-F238E27FC236}">
                <a16:creationId xmlns:a16="http://schemas.microsoft.com/office/drawing/2014/main" id="{CE0A3F2C-E08B-BBCC-2965-4745B3E8132D}"/>
              </a:ext>
            </a:extLst>
          </p:cNvPr>
          <p:cNvSpPr>
            <a:spLocks noGrp="1"/>
          </p:cNvSpPr>
          <p:nvPr>
            <p:ph type="ftr" sz="quarter" idx="3"/>
          </p:nvPr>
        </p:nvSpPr>
        <p:spPr>
          <a:xfrm>
            <a:off x="9032238" y="6483885"/>
            <a:ext cx="2743200" cy="365125"/>
          </a:xfrm>
          <a:prstGeom prst="rect">
            <a:avLst/>
          </a:prstGeom>
        </p:spPr>
        <p:txBody>
          <a:bodyPr vert="horz" lIns="91440" tIns="45720" rIns="91440" bIns="45720" rtlCol="0" anchor="ctr"/>
          <a:lstStyle>
            <a:lvl1pPr algn="r">
              <a:defRPr sz="800">
                <a:solidFill>
                  <a:srgbClr val="800020"/>
                </a:solidFill>
                <a:latin typeface="Arial" panose="020B0604020202020204" pitchFamily="34" charset="0"/>
                <a:cs typeface="Arial" panose="020B0604020202020204" pitchFamily="34" charset="0"/>
              </a:defRPr>
            </a:lvl1pPr>
          </a:lstStyle>
          <a:p>
            <a:r>
              <a:rPr lang="en-US" dirty="0"/>
              <a:t>Your business. Our DNA.</a:t>
            </a:r>
            <a:endParaRPr lang="en-DK" dirty="0"/>
          </a:p>
        </p:txBody>
      </p:sp>
      <p:sp>
        <p:nvSpPr>
          <p:cNvPr id="2" name="Title 1">
            <a:extLst>
              <a:ext uri="{FF2B5EF4-FFF2-40B4-BE49-F238E27FC236}">
                <a16:creationId xmlns:a16="http://schemas.microsoft.com/office/drawing/2014/main" id="{75C37A8B-E752-4215-D5B8-AE520CC5A72F}"/>
              </a:ext>
            </a:extLst>
          </p:cNvPr>
          <p:cNvSpPr>
            <a:spLocks noGrp="1"/>
          </p:cNvSpPr>
          <p:nvPr>
            <p:ph type="title"/>
          </p:nvPr>
        </p:nvSpPr>
        <p:spPr>
          <a:xfrm>
            <a:off x="839788" y="806336"/>
            <a:ext cx="3932237" cy="1600200"/>
          </a:xfrm>
          <a:prstGeom prst="rect">
            <a:avLst/>
          </a:prstGeom>
        </p:spPr>
        <p:txBody>
          <a:bodyPr anchor="b"/>
          <a:lstStyle>
            <a:lvl1pPr>
              <a:defRPr sz="4000" b="0">
                <a:solidFill>
                  <a:srgbClr val="800020"/>
                </a:solidFill>
              </a:defRPr>
            </a:lvl1pPr>
          </a:lstStyle>
          <a:p>
            <a:r>
              <a:rPr lang="da-DK"/>
              <a:t>Klik for at redigere titeltypografien i masteren</a:t>
            </a:r>
            <a:endParaRPr lang="en-US" dirty="0"/>
          </a:p>
        </p:txBody>
      </p:sp>
      <p:sp>
        <p:nvSpPr>
          <p:cNvPr id="12" name="Text Placeholder 3">
            <a:extLst>
              <a:ext uri="{FF2B5EF4-FFF2-40B4-BE49-F238E27FC236}">
                <a16:creationId xmlns:a16="http://schemas.microsoft.com/office/drawing/2014/main" id="{B12772D6-CCC0-DC5A-EFD3-455690E20728}"/>
              </a:ext>
            </a:extLst>
          </p:cNvPr>
          <p:cNvSpPr>
            <a:spLocks noGrp="1"/>
          </p:cNvSpPr>
          <p:nvPr>
            <p:ph type="body" sz="half" idx="10"/>
          </p:nvPr>
        </p:nvSpPr>
        <p:spPr>
          <a:xfrm>
            <a:off x="839788" y="2406536"/>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Tree>
    <p:extLst>
      <p:ext uri="{BB962C8B-B14F-4D97-AF65-F5344CB8AC3E}">
        <p14:creationId xmlns:p14="http://schemas.microsoft.com/office/powerpoint/2010/main" val="5946229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Slide 1">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90072F6-FA4A-9650-70AE-804EE8538290}"/>
              </a:ext>
            </a:extLst>
          </p:cNvPr>
          <p:cNvCxnSpPr/>
          <p:nvPr userDrawn="1"/>
        </p:nvCxnSpPr>
        <p:spPr>
          <a:xfrm>
            <a:off x="515938" y="6492875"/>
            <a:ext cx="11160125" cy="0"/>
          </a:xfrm>
          <a:prstGeom prst="line">
            <a:avLst/>
          </a:prstGeom>
          <a:ln>
            <a:solidFill>
              <a:srgbClr val="81002A"/>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148FECEF-7251-F2B7-2F93-F75515A130F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7353" y="399845"/>
            <a:ext cx="1538710" cy="565214"/>
          </a:xfrm>
          <a:prstGeom prst="rect">
            <a:avLst/>
          </a:prstGeom>
        </p:spPr>
      </p:pic>
      <p:sp>
        <p:nvSpPr>
          <p:cNvPr id="6" name="Date Placeholder 1">
            <a:extLst>
              <a:ext uri="{FF2B5EF4-FFF2-40B4-BE49-F238E27FC236}">
                <a16:creationId xmlns:a16="http://schemas.microsoft.com/office/drawing/2014/main" id="{10490335-9BAD-BC2C-0668-9E51DC6BF5FB}"/>
              </a:ext>
            </a:extLst>
          </p:cNvPr>
          <p:cNvSpPr>
            <a:spLocks noGrp="1"/>
          </p:cNvSpPr>
          <p:nvPr>
            <p:ph type="dt" sz="half" idx="2"/>
          </p:nvPr>
        </p:nvSpPr>
        <p:spPr>
          <a:xfrm>
            <a:off x="416560" y="6483886"/>
            <a:ext cx="2743200" cy="365123"/>
          </a:xfrm>
          <a:prstGeom prst="rect">
            <a:avLst/>
          </a:prstGeom>
        </p:spPr>
        <p:txBody>
          <a:bodyPr vert="horz" lIns="91440" tIns="45720" rIns="91440" bIns="45720" rtlCol="0" anchor="ctr"/>
          <a:lstStyle>
            <a:lvl1pPr algn="l">
              <a:defRPr sz="800">
                <a:solidFill>
                  <a:srgbClr val="800020"/>
                </a:solidFill>
                <a:latin typeface="Arial" panose="020B0604020202020204" pitchFamily="34" charset="0"/>
                <a:cs typeface="Arial" panose="020B0604020202020204" pitchFamily="34" charset="0"/>
              </a:defRPr>
            </a:lvl1pPr>
          </a:lstStyle>
          <a:p>
            <a:fld id="{A71643C1-8BFB-4891-9D70-F1251075D6A4}" type="datetime1">
              <a:rPr lang="en-GB" smtClean="0"/>
              <a:t>30/07/2025</a:t>
            </a:fld>
            <a:endParaRPr lang="en-DK" dirty="0"/>
          </a:p>
        </p:txBody>
      </p:sp>
      <p:sp>
        <p:nvSpPr>
          <p:cNvPr id="10" name="Footer Placeholder 3">
            <a:extLst>
              <a:ext uri="{FF2B5EF4-FFF2-40B4-BE49-F238E27FC236}">
                <a16:creationId xmlns:a16="http://schemas.microsoft.com/office/drawing/2014/main" id="{CE0A3F2C-E08B-BBCC-2965-4745B3E8132D}"/>
              </a:ext>
            </a:extLst>
          </p:cNvPr>
          <p:cNvSpPr>
            <a:spLocks noGrp="1"/>
          </p:cNvSpPr>
          <p:nvPr>
            <p:ph type="ftr" sz="quarter" idx="3"/>
          </p:nvPr>
        </p:nvSpPr>
        <p:spPr>
          <a:xfrm>
            <a:off x="9032238" y="6483885"/>
            <a:ext cx="2743200" cy="365125"/>
          </a:xfrm>
          <a:prstGeom prst="rect">
            <a:avLst/>
          </a:prstGeom>
        </p:spPr>
        <p:txBody>
          <a:bodyPr vert="horz" lIns="91440" tIns="45720" rIns="91440" bIns="45720" rtlCol="0" anchor="ctr"/>
          <a:lstStyle>
            <a:lvl1pPr algn="r">
              <a:defRPr sz="800">
                <a:solidFill>
                  <a:srgbClr val="800020"/>
                </a:solidFill>
                <a:latin typeface="Arial" panose="020B0604020202020204" pitchFamily="34" charset="0"/>
                <a:cs typeface="Arial" panose="020B0604020202020204" pitchFamily="34" charset="0"/>
              </a:defRPr>
            </a:lvl1pPr>
          </a:lstStyle>
          <a:p>
            <a:r>
              <a:rPr lang="en-US" dirty="0"/>
              <a:t>Your business. Our DNA.</a:t>
            </a:r>
            <a:endParaRPr lang="en-DK" dirty="0"/>
          </a:p>
        </p:txBody>
      </p:sp>
      <p:sp>
        <p:nvSpPr>
          <p:cNvPr id="5" name="Title 1">
            <a:extLst>
              <a:ext uri="{FF2B5EF4-FFF2-40B4-BE49-F238E27FC236}">
                <a16:creationId xmlns:a16="http://schemas.microsoft.com/office/drawing/2014/main" id="{84E7ED21-7AD3-351F-558A-F7DDE87AACDC}"/>
              </a:ext>
            </a:extLst>
          </p:cNvPr>
          <p:cNvSpPr>
            <a:spLocks noGrp="1"/>
          </p:cNvSpPr>
          <p:nvPr>
            <p:ph type="title"/>
          </p:nvPr>
        </p:nvSpPr>
        <p:spPr>
          <a:xfrm>
            <a:off x="838200" y="1003150"/>
            <a:ext cx="10515600" cy="729103"/>
          </a:xfrm>
          <a:prstGeom prst="rect">
            <a:avLst/>
          </a:prstGeom>
        </p:spPr>
        <p:txBody>
          <a:bodyPr/>
          <a:lstStyle>
            <a:lvl1pPr>
              <a:defRPr sz="4000" b="0">
                <a:solidFill>
                  <a:srgbClr val="800020"/>
                </a:solidFill>
              </a:defRPr>
            </a:lvl1pPr>
          </a:lstStyle>
          <a:p>
            <a:r>
              <a:rPr lang="da-DK"/>
              <a:t>Klik for at redigere titeltypografien i masteren</a:t>
            </a:r>
            <a:endParaRPr lang="en-US" dirty="0"/>
          </a:p>
        </p:txBody>
      </p:sp>
      <p:sp>
        <p:nvSpPr>
          <p:cNvPr id="9" name="Content Placeholder 2">
            <a:extLst>
              <a:ext uri="{FF2B5EF4-FFF2-40B4-BE49-F238E27FC236}">
                <a16:creationId xmlns:a16="http://schemas.microsoft.com/office/drawing/2014/main" id="{2203393D-67A2-A875-BE2E-758855BC2596}"/>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11" name="Content Placeholder 3">
            <a:extLst>
              <a:ext uri="{FF2B5EF4-FFF2-40B4-BE49-F238E27FC236}">
                <a16:creationId xmlns:a16="http://schemas.microsoft.com/office/drawing/2014/main" id="{A7BAB0B8-5442-7551-DFC5-34F473ACA746}"/>
              </a:ext>
            </a:extLst>
          </p:cNvPr>
          <p:cNvSpPr>
            <a:spLocks noGrp="1"/>
          </p:cNvSpPr>
          <p:nvPr>
            <p:ph sz="half" idx="10"/>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Tree>
    <p:extLst>
      <p:ext uri="{BB962C8B-B14F-4D97-AF65-F5344CB8AC3E}">
        <p14:creationId xmlns:p14="http://schemas.microsoft.com/office/powerpoint/2010/main" val="19470766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8_Title Slide 1">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90072F6-FA4A-9650-70AE-804EE8538290}"/>
              </a:ext>
            </a:extLst>
          </p:cNvPr>
          <p:cNvCxnSpPr/>
          <p:nvPr userDrawn="1"/>
        </p:nvCxnSpPr>
        <p:spPr>
          <a:xfrm>
            <a:off x="515938" y="6492875"/>
            <a:ext cx="11160125" cy="0"/>
          </a:xfrm>
          <a:prstGeom prst="line">
            <a:avLst/>
          </a:prstGeom>
          <a:ln>
            <a:solidFill>
              <a:srgbClr val="81002A"/>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E057EF2-5AF9-D259-1110-9167DF95F96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965653"/>
            <a:ext cx="4521200" cy="5369266"/>
          </a:xfrm>
          <a:prstGeom prst="rect">
            <a:avLst/>
          </a:prstGeom>
        </p:spPr>
      </p:pic>
      <p:sp>
        <p:nvSpPr>
          <p:cNvPr id="2" name="Title 1"/>
          <p:cNvSpPr>
            <a:spLocks noGrp="1"/>
          </p:cNvSpPr>
          <p:nvPr>
            <p:ph type="ctrTitle"/>
          </p:nvPr>
        </p:nvSpPr>
        <p:spPr>
          <a:xfrm>
            <a:off x="1524000" y="1330183"/>
            <a:ext cx="9144000" cy="2387600"/>
          </a:xfrm>
          <a:prstGeom prst="rect">
            <a:avLst/>
          </a:prstGeom>
        </p:spPr>
        <p:txBody>
          <a:bodyPr anchor="b">
            <a:normAutofit/>
          </a:bodyPr>
          <a:lstStyle>
            <a:lvl1pPr algn="ctr">
              <a:defRPr sz="4000" b="0">
                <a:solidFill>
                  <a:srgbClr val="800020"/>
                </a:solidFill>
              </a:defRPr>
            </a:lvl1pPr>
          </a:lstStyle>
          <a:p>
            <a:r>
              <a:rPr lang="da-DK"/>
              <a:t>Klik for at redigere titeltypografien i masteren</a:t>
            </a:r>
            <a:endParaRPr lang="en-US" dirty="0"/>
          </a:p>
        </p:txBody>
      </p:sp>
      <p:sp>
        <p:nvSpPr>
          <p:cNvPr id="3" name="Subtitle 2"/>
          <p:cNvSpPr>
            <a:spLocks noGrp="1"/>
          </p:cNvSpPr>
          <p:nvPr>
            <p:ph type="subTitle" idx="1"/>
          </p:nvPr>
        </p:nvSpPr>
        <p:spPr>
          <a:xfrm>
            <a:off x="1524000" y="380985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dirty="0"/>
          </a:p>
        </p:txBody>
      </p:sp>
      <p:pic>
        <p:nvPicPr>
          <p:cNvPr id="7" name="Picture 6">
            <a:extLst>
              <a:ext uri="{FF2B5EF4-FFF2-40B4-BE49-F238E27FC236}">
                <a16:creationId xmlns:a16="http://schemas.microsoft.com/office/drawing/2014/main" id="{148FECEF-7251-F2B7-2F93-F75515A130F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37353" y="399845"/>
            <a:ext cx="1538710" cy="565214"/>
          </a:xfrm>
          <a:prstGeom prst="rect">
            <a:avLst/>
          </a:prstGeom>
        </p:spPr>
      </p:pic>
      <p:sp>
        <p:nvSpPr>
          <p:cNvPr id="6" name="Date Placeholder 1">
            <a:extLst>
              <a:ext uri="{FF2B5EF4-FFF2-40B4-BE49-F238E27FC236}">
                <a16:creationId xmlns:a16="http://schemas.microsoft.com/office/drawing/2014/main" id="{10490335-9BAD-BC2C-0668-9E51DC6BF5FB}"/>
              </a:ext>
            </a:extLst>
          </p:cNvPr>
          <p:cNvSpPr>
            <a:spLocks noGrp="1"/>
          </p:cNvSpPr>
          <p:nvPr>
            <p:ph type="dt" sz="half" idx="2"/>
          </p:nvPr>
        </p:nvSpPr>
        <p:spPr>
          <a:xfrm>
            <a:off x="416560" y="6483886"/>
            <a:ext cx="2743200" cy="365123"/>
          </a:xfrm>
          <a:prstGeom prst="rect">
            <a:avLst/>
          </a:prstGeom>
        </p:spPr>
        <p:txBody>
          <a:bodyPr vert="horz" lIns="91440" tIns="45720" rIns="91440" bIns="45720" rtlCol="0" anchor="ctr"/>
          <a:lstStyle>
            <a:lvl1pPr algn="l">
              <a:defRPr sz="800">
                <a:solidFill>
                  <a:srgbClr val="800020"/>
                </a:solidFill>
                <a:latin typeface="Arial" panose="020B0604020202020204" pitchFamily="34" charset="0"/>
                <a:cs typeface="Arial" panose="020B0604020202020204" pitchFamily="34" charset="0"/>
              </a:defRPr>
            </a:lvl1pPr>
          </a:lstStyle>
          <a:p>
            <a:fld id="{1B43CBAF-2C5B-42FB-8017-871BE4A141E2}" type="datetime1">
              <a:rPr lang="en-GB" smtClean="0"/>
              <a:t>30/07/2025</a:t>
            </a:fld>
            <a:endParaRPr lang="en-DK" dirty="0"/>
          </a:p>
        </p:txBody>
      </p:sp>
      <p:sp>
        <p:nvSpPr>
          <p:cNvPr id="10" name="Footer Placeholder 3">
            <a:extLst>
              <a:ext uri="{FF2B5EF4-FFF2-40B4-BE49-F238E27FC236}">
                <a16:creationId xmlns:a16="http://schemas.microsoft.com/office/drawing/2014/main" id="{CE0A3F2C-E08B-BBCC-2965-4745B3E8132D}"/>
              </a:ext>
            </a:extLst>
          </p:cNvPr>
          <p:cNvSpPr>
            <a:spLocks noGrp="1"/>
          </p:cNvSpPr>
          <p:nvPr>
            <p:ph type="ftr" sz="quarter" idx="3"/>
          </p:nvPr>
        </p:nvSpPr>
        <p:spPr>
          <a:xfrm>
            <a:off x="9032238" y="6483885"/>
            <a:ext cx="2743200" cy="365125"/>
          </a:xfrm>
          <a:prstGeom prst="rect">
            <a:avLst/>
          </a:prstGeom>
        </p:spPr>
        <p:txBody>
          <a:bodyPr vert="horz" lIns="91440" tIns="45720" rIns="91440" bIns="45720" rtlCol="0" anchor="ctr"/>
          <a:lstStyle>
            <a:lvl1pPr algn="r">
              <a:defRPr sz="800">
                <a:solidFill>
                  <a:srgbClr val="800020"/>
                </a:solidFill>
                <a:latin typeface="Arial" panose="020B0604020202020204" pitchFamily="34" charset="0"/>
                <a:cs typeface="Arial" panose="020B0604020202020204" pitchFamily="34" charset="0"/>
              </a:defRPr>
            </a:lvl1pPr>
          </a:lstStyle>
          <a:p>
            <a:r>
              <a:rPr lang="en-US" dirty="0"/>
              <a:t>Your business. Our DNA.</a:t>
            </a:r>
            <a:endParaRPr lang="en-DK" dirty="0"/>
          </a:p>
        </p:txBody>
      </p:sp>
    </p:spTree>
    <p:extLst>
      <p:ext uri="{BB962C8B-B14F-4D97-AF65-F5344CB8AC3E}">
        <p14:creationId xmlns:p14="http://schemas.microsoft.com/office/powerpoint/2010/main" val="12150888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Title Slide 1">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90072F6-FA4A-9650-70AE-804EE8538290}"/>
              </a:ext>
            </a:extLst>
          </p:cNvPr>
          <p:cNvCxnSpPr/>
          <p:nvPr userDrawn="1"/>
        </p:nvCxnSpPr>
        <p:spPr>
          <a:xfrm>
            <a:off x="515938" y="6492875"/>
            <a:ext cx="11160125" cy="0"/>
          </a:xfrm>
          <a:prstGeom prst="line">
            <a:avLst/>
          </a:prstGeom>
          <a:ln>
            <a:solidFill>
              <a:srgbClr val="81002A"/>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E057EF2-5AF9-D259-1110-9167DF95F96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965653"/>
            <a:ext cx="4521200" cy="5369266"/>
          </a:xfrm>
          <a:prstGeom prst="rect">
            <a:avLst/>
          </a:prstGeom>
        </p:spPr>
      </p:pic>
      <p:pic>
        <p:nvPicPr>
          <p:cNvPr id="7" name="Picture 6">
            <a:extLst>
              <a:ext uri="{FF2B5EF4-FFF2-40B4-BE49-F238E27FC236}">
                <a16:creationId xmlns:a16="http://schemas.microsoft.com/office/drawing/2014/main" id="{148FECEF-7251-F2B7-2F93-F75515A130F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37353" y="399845"/>
            <a:ext cx="1538710" cy="565214"/>
          </a:xfrm>
          <a:prstGeom prst="rect">
            <a:avLst/>
          </a:prstGeom>
        </p:spPr>
      </p:pic>
      <p:sp>
        <p:nvSpPr>
          <p:cNvPr id="6" name="Date Placeholder 1">
            <a:extLst>
              <a:ext uri="{FF2B5EF4-FFF2-40B4-BE49-F238E27FC236}">
                <a16:creationId xmlns:a16="http://schemas.microsoft.com/office/drawing/2014/main" id="{10490335-9BAD-BC2C-0668-9E51DC6BF5FB}"/>
              </a:ext>
            </a:extLst>
          </p:cNvPr>
          <p:cNvSpPr>
            <a:spLocks noGrp="1"/>
          </p:cNvSpPr>
          <p:nvPr>
            <p:ph type="dt" sz="half" idx="2"/>
          </p:nvPr>
        </p:nvSpPr>
        <p:spPr>
          <a:xfrm>
            <a:off x="416560" y="6483886"/>
            <a:ext cx="2743200" cy="365123"/>
          </a:xfrm>
          <a:prstGeom prst="rect">
            <a:avLst/>
          </a:prstGeom>
        </p:spPr>
        <p:txBody>
          <a:bodyPr vert="horz" lIns="91440" tIns="45720" rIns="91440" bIns="45720" rtlCol="0" anchor="ctr"/>
          <a:lstStyle>
            <a:lvl1pPr algn="l">
              <a:defRPr sz="800">
                <a:solidFill>
                  <a:srgbClr val="800020"/>
                </a:solidFill>
                <a:latin typeface="Arial" panose="020B0604020202020204" pitchFamily="34" charset="0"/>
                <a:cs typeface="Arial" panose="020B0604020202020204" pitchFamily="34" charset="0"/>
              </a:defRPr>
            </a:lvl1pPr>
          </a:lstStyle>
          <a:p>
            <a:fld id="{A71643C1-8BFB-4891-9D70-F1251075D6A4}" type="datetime1">
              <a:rPr lang="en-GB" smtClean="0"/>
              <a:t>30/07/2025</a:t>
            </a:fld>
            <a:endParaRPr lang="en-DK" dirty="0"/>
          </a:p>
        </p:txBody>
      </p:sp>
      <p:sp>
        <p:nvSpPr>
          <p:cNvPr id="10" name="Footer Placeholder 3">
            <a:extLst>
              <a:ext uri="{FF2B5EF4-FFF2-40B4-BE49-F238E27FC236}">
                <a16:creationId xmlns:a16="http://schemas.microsoft.com/office/drawing/2014/main" id="{CE0A3F2C-E08B-BBCC-2965-4745B3E8132D}"/>
              </a:ext>
            </a:extLst>
          </p:cNvPr>
          <p:cNvSpPr>
            <a:spLocks noGrp="1"/>
          </p:cNvSpPr>
          <p:nvPr>
            <p:ph type="ftr" sz="quarter" idx="3"/>
          </p:nvPr>
        </p:nvSpPr>
        <p:spPr>
          <a:xfrm>
            <a:off x="9032238" y="6483885"/>
            <a:ext cx="2743200" cy="365125"/>
          </a:xfrm>
          <a:prstGeom prst="rect">
            <a:avLst/>
          </a:prstGeom>
        </p:spPr>
        <p:txBody>
          <a:bodyPr vert="horz" lIns="91440" tIns="45720" rIns="91440" bIns="45720" rtlCol="0" anchor="ctr"/>
          <a:lstStyle>
            <a:lvl1pPr algn="r">
              <a:defRPr sz="800">
                <a:solidFill>
                  <a:srgbClr val="800020"/>
                </a:solidFill>
                <a:latin typeface="Arial" panose="020B0604020202020204" pitchFamily="34" charset="0"/>
                <a:cs typeface="Arial" panose="020B0604020202020204" pitchFamily="34" charset="0"/>
              </a:defRPr>
            </a:lvl1pPr>
          </a:lstStyle>
          <a:p>
            <a:r>
              <a:rPr lang="en-US" dirty="0"/>
              <a:t>Your business. Our DNA.</a:t>
            </a:r>
            <a:endParaRPr lang="en-DK" dirty="0"/>
          </a:p>
        </p:txBody>
      </p:sp>
      <p:sp>
        <p:nvSpPr>
          <p:cNvPr id="5" name="Title 1">
            <a:extLst>
              <a:ext uri="{FF2B5EF4-FFF2-40B4-BE49-F238E27FC236}">
                <a16:creationId xmlns:a16="http://schemas.microsoft.com/office/drawing/2014/main" id="{C23C57AA-3486-3A87-95B4-BC7F81D40898}"/>
              </a:ext>
            </a:extLst>
          </p:cNvPr>
          <p:cNvSpPr>
            <a:spLocks noGrp="1"/>
          </p:cNvSpPr>
          <p:nvPr>
            <p:ph type="title"/>
          </p:nvPr>
        </p:nvSpPr>
        <p:spPr>
          <a:xfrm>
            <a:off x="838200" y="1003150"/>
            <a:ext cx="10515600" cy="729103"/>
          </a:xfrm>
          <a:prstGeom prst="rect">
            <a:avLst/>
          </a:prstGeom>
        </p:spPr>
        <p:txBody>
          <a:bodyPr/>
          <a:lstStyle>
            <a:lvl1pPr>
              <a:defRPr sz="4000" b="0">
                <a:solidFill>
                  <a:srgbClr val="800020"/>
                </a:solidFill>
              </a:defRPr>
            </a:lvl1pPr>
          </a:lstStyle>
          <a:p>
            <a:r>
              <a:rPr lang="da-DK"/>
              <a:t>Klik for at redigere titeltypografien i masteren</a:t>
            </a:r>
            <a:endParaRPr lang="en-US" dirty="0"/>
          </a:p>
        </p:txBody>
      </p:sp>
      <p:sp>
        <p:nvSpPr>
          <p:cNvPr id="9" name="Content Placeholder 2">
            <a:extLst>
              <a:ext uri="{FF2B5EF4-FFF2-40B4-BE49-F238E27FC236}">
                <a16:creationId xmlns:a16="http://schemas.microsoft.com/office/drawing/2014/main" id="{A9FFDB74-49BB-4160-478C-D4AE69FCA52C}"/>
              </a:ext>
            </a:extLst>
          </p:cNvPr>
          <p:cNvSpPr>
            <a:spLocks noGrp="1"/>
          </p:cNvSpPr>
          <p:nvPr>
            <p:ph idx="1"/>
          </p:nvPr>
        </p:nvSpPr>
        <p:spPr>
          <a:xfrm>
            <a:off x="838200" y="1825625"/>
            <a:ext cx="10515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Tree>
    <p:extLst>
      <p:ext uri="{BB962C8B-B14F-4D97-AF65-F5344CB8AC3E}">
        <p14:creationId xmlns:p14="http://schemas.microsoft.com/office/powerpoint/2010/main" val="19849786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Slide 1">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90072F6-FA4A-9650-70AE-804EE8538290}"/>
              </a:ext>
            </a:extLst>
          </p:cNvPr>
          <p:cNvCxnSpPr/>
          <p:nvPr userDrawn="1"/>
        </p:nvCxnSpPr>
        <p:spPr>
          <a:xfrm>
            <a:off x="515938" y="6492875"/>
            <a:ext cx="11160125" cy="0"/>
          </a:xfrm>
          <a:prstGeom prst="line">
            <a:avLst/>
          </a:prstGeom>
          <a:ln>
            <a:solidFill>
              <a:srgbClr val="81002A"/>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E057EF2-5AF9-D259-1110-9167DF95F96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965653"/>
            <a:ext cx="4521200" cy="5369266"/>
          </a:xfrm>
          <a:prstGeom prst="rect">
            <a:avLst/>
          </a:prstGeom>
        </p:spPr>
      </p:pic>
      <p:pic>
        <p:nvPicPr>
          <p:cNvPr id="7" name="Picture 6">
            <a:extLst>
              <a:ext uri="{FF2B5EF4-FFF2-40B4-BE49-F238E27FC236}">
                <a16:creationId xmlns:a16="http://schemas.microsoft.com/office/drawing/2014/main" id="{148FECEF-7251-F2B7-2F93-F75515A130F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37353" y="399845"/>
            <a:ext cx="1538710" cy="565214"/>
          </a:xfrm>
          <a:prstGeom prst="rect">
            <a:avLst/>
          </a:prstGeom>
        </p:spPr>
      </p:pic>
      <p:sp>
        <p:nvSpPr>
          <p:cNvPr id="6" name="Date Placeholder 1">
            <a:extLst>
              <a:ext uri="{FF2B5EF4-FFF2-40B4-BE49-F238E27FC236}">
                <a16:creationId xmlns:a16="http://schemas.microsoft.com/office/drawing/2014/main" id="{10490335-9BAD-BC2C-0668-9E51DC6BF5FB}"/>
              </a:ext>
            </a:extLst>
          </p:cNvPr>
          <p:cNvSpPr>
            <a:spLocks noGrp="1"/>
          </p:cNvSpPr>
          <p:nvPr>
            <p:ph type="dt" sz="half" idx="2"/>
          </p:nvPr>
        </p:nvSpPr>
        <p:spPr>
          <a:xfrm>
            <a:off x="416560" y="6483886"/>
            <a:ext cx="2743200" cy="365123"/>
          </a:xfrm>
          <a:prstGeom prst="rect">
            <a:avLst/>
          </a:prstGeom>
        </p:spPr>
        <p:txBody>
          <a:bodyPr vert="horz" lIns="91440" tIns="45720" rIns="91440" bIns="45720" rtlCol="0" anchor="ctr"/>
          <a:lstStyle>
            <a:lvl1pPr algn="l">
              <a:defRPr sz="800">
                <a:solidFill>
                  <a:srgbClr val="800020"/>
                </a:solidFill>
                <a:latin typeface="Arial" panose="020B0604020202020204" pitchFamily="34" charset="0"/>
                <a:cs typeface="Arial" panose="020B0604020202020204" pitchFamily="34" charset="0"/>
              </a:defRPr>
            </a:lvl1pPr>
          </a:lstStyle>
          <a:p>
            <a:fld id="{A71643C1-8BFB-4891-9D70-F1251075D6A4}" type="datetime1">
              <a:rPr lang="en-GB" smtClean="0"/>
              <a:t>30/07/2025</a:t>
            </a:fld>
            <a:endParaRPr lang="en-DK" dirty="0"/>
          </a:p>
        </p:txBody>
      </p:sp>
      <p:sp>
        <p:nvSpPr>
          <p:cNvPr id="10" name="Footer Placeholder 3">
            <a:extLst>
              <a:ext uri="{FF2B5EF4-FFF2-40B4-BE49-F238E27FC236}">
                <a16:creationId xmlns:a16="http://schemas.microsoft.com/office/drawing/2014/main" id="{CE0A3F2C-E08B-BBCC-2965-4745B3E8132D}"/>
              </a:ext>
            </a:extLst>
          </p:cNvPr>
          <p:cNvSpPr>
            <a:spLocks noGrp="1"/>
          </p:cNvSpPr>
          <p:nvPr>
            <p:ph type="ftr" sz="quarter" idx="3"/>
          </p:nvPr>
        </p:nvSpPr>
        <p:spPr>
          <a:xfrm>
            <a:off x="9032238" y="6483885"/>
            <a:ext cx="2743200" cy="365125"/>
          </a:xfrm>
          <a:prstGeom prst="rect">
            <a:avLst/>
          </a:prstGeom>
        </p:spPr>
        <p:txBody>
          <a:bodyPr vert="horz" lIns="91440" tIns="45720" rIns="91440" bIns="45720" rtlCol="0" anchor="ctr"/>
          <a:lstStyle>
            <a:lvl1pPr algn="r">
              <a:defRPr sz="800">
                <a:solidFill>
                  <a:srgbClr val="800020"/>
                </a:solidFill>
                <a:latin typeface="Arial" panose="020B0604020202020204" pitchFamily="34" charset="0"/>
                <a:cs typeface="Arial" panose="020B0604020202020204" pitchFamily="34" charset="0"/>
              </a:defRPr>
            </a:lvl1pPr>
          </a:lstStyle>
          <a:p>
            <a:r>
              <a:rPr lang="en-US" dirty="0"/>
              <a:t>Your business. Our DNA.</a:t>
            </a:r>
            <a:endParaRPr lang="en-DK" dirty="0"/>
          </a:p>
        </p:txBody>
      </p:sp>
      <p:sp>
        <p:nvSpPr>
          <p:cNvPr id="5" name="Title 1">
            <a:extLst>
              <a:ext uri="{FF2B5EF4-FFF2-40B4-BE49-F238E27FC236}">
                <a16:creationId xmlns:a16="http://schemas.microsoft.com/office/drawing/2014/main" id="{C23C57AA-3486-3A87-95B4-BC7F81D40898}"/>
              </a:ext>
            </a:extLst>
          </p:cNvPr>
          <p:cNvSpPr>
            <a:spLocks noGrp="1"/>
          </p:cNvSpPr>
          <p:nvPr>
            <p:ph type="title"/>
          </p:nvPr>
        </p:nvSpPr>
        <p:spPr>
          <a:xfrm>
            <a:off x="838200" y="1003150"/>
            <a:ext cx="10515600" cy="729103"/>
          </a:xfrm>
          <a:prstGeom prst="rect">
            <a:avLst/>
          </a:prstGeom>
        </p:spPr>
        <p:txBody>
          <a:bodyPr/>
          <a:lstStyle>
            <a:lvl1pPr>
              <a:defRPr sz="4000" b="0">
                <a:solidFill>
                  <a:srgbClr val="800020"/>
                </a:solidFill>
              </a:defRPr>
            </a:lvl1pPr>
          </a:lstStyle>
          <a:p>
            <a:r>
              <a:rPr lang="da-DK"/>
              <a:t>Klik for at redigere titeltypografien i masteren</a:t>
            </a:r>
            <a:endParaRPr lang="en-US" dirty="0"/>
          </a:p>
        </p:txBody>
      </p:sp>
    </p:spTree>
    <p:extLst>
      <p:ext uri="{BB962C8B-B14F-4D97-AF65-F5344CB8AC3E}">
        <p14:creationId xmlns:p14="http://schemas.microsoft.com/office/powerpoint/2010/main" val="3416509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Title Slide 1">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90072F6-FA4A-9650-70AE-804EE8538290}"/>
              </a:ext>
            </a:extLst>
          </p:cNvPr>
          <p:cNvCxnSpPr/>
          <p:nvPr userDrawn="1"/>
        </p:nvCxnSpPr>
        <p:spPr>
          <a:xfrm>
            <a:off x="515938" y="6492875"/>
            <a:ext cx="11160125" cy="0"/>
          </a:xfrm>
          <a:prstGeom prst="line">
            <a:avLst/>
          </a:prstGeom>
          <a:ln>
            <a:solidFill>
              <a:srgbClr val="81002A"/>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E057EF2-5AF9-D259-1110-9167DF95F96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965653"/>
            <a:ext cx="4521200" cy="5369266"/>
          </a:xfrm>
          <a:prstGeom prst="rect">
            <a:avLst/>
          </a:prstGeom>
        </p:spPr>
      </p:pic>
      <p:pic>
        <p:nvPicPr>
          <p:cNvPr id="7" name="Picture 6">
            <a:extLst>
              <a:ext uri="{FF2B5EF4-FFF2-40B4-BE49-F238E27FC236}">
                <a16:creationId xmlns:a16="http://schemas.microsoft.com/office/drawing/2014/main" id="{148FECEF-7251-F2B7-2F93-F75515A130F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37353" y="399845"/>
            <a:ext cx="1538710" cy="565214"/>
          </a:xfrm>
          <a:prstGeom prst="rect">
            <a:avLst/>
          </a:prstGeom>
        </p:spPr>
      </p:pic>
      <p:sp>
        <p:nvSpPr>
          <p:cNvPr id="6" name="Date Placeholder 1">
            <a:extLst>
              <a:ext uri="{FF2B5EF4-FFF2-40B4-BE49-F238E27FC236}">
                <a16:creationId xmlns:a16="http://schemas.microsoft.com/office/drawing/2014/main" id="{10490335-9BAD-BC2C-0668-9E51DC6BF5FB}"/>
              </a:ext>
            </a:extLst>
          </p:cNvPr>
          <p:cNvSpPr>
            <a:spLocks noGrp="1"/>
          </p:cNvSpPr>
          <p:nvPr>
            <p:ph type="dt" sz="half" idx="2"/>
          </p:nvPr>
        </p:nvSpPr>
        <p:spPr>
          <a:xfrm>
            <a:off x="416560" y="6483886"/>
            <a:ext cx="2743200" cy="365123"/>
          </a:xfrm>
          <a:prstGeom prst="rect">
            <a:avLst/>
          </a:prstGeom>
        </p:spPr>
        <p:txBody>
          <a:bodyPr vert="horz" lIns="91440" tIns="45720" rIns="91440" bIns="45720" rtlCol="0" anchor="ctr"/>
          <a:lstStyle>
            <a:lvl1pPr algn="l">
              <a:defRPr sz="800">
                <a:solidFill>
                  <a:srgbClr val="800020"/>
                </a:solidFill>
                <a:latin typeface="Arial" panose="020B0604020202020204" pitchFamily="34" charset="0"/>
                <a:cs typeface="Arial" panose="020B0604020202020204" pitchFamily="34" charset="0"/>
              </a:defRPr>
            </a:lvl1pPr>
          </a:lstStyle>
          <a:p>
            <a:fld id="{A71643C1-8BFB-4891-9D70-F1251075D6A4}" type="datetime1">
              <a:rPr lang="en-GB" smtClean="0"/>
              <a:t>30/07/2025</a:t>
            </a:fld>
            <a:endParaRPr lang="en-DK" dirty="0"/>
          </a:p>
        </p:txBody>
      </p:sp>
      <p:sp>
        <p:nvSpPr>
          <p:cNvPr id="10" name="Footer Placeholder 3">
            <a:extLst>
              <a:ext uri="{FF2B5EF4-FFF2-40B4-BE49-F238E27FC236}">
                <a16:creationId xmlns:a16="http://schemas.microsoft.com/office/drawing/2014/main" id="{CE0A3F2C-E08B-BBCC-2965-4745B3E8132D}"/>
              </a:ext>
            </a:extLst>
          </p:cNvPr>
          <p:cNvSpPr>
            <a:spLocks noGrp="1"/>
          </p:cNvSpPr>
          <p:nvPr>
            <p:ph type="ftr" sz="quarter" idx="3"/>
          </p:nvPr>
        </p:nvSpPr>
        <p:spPr>
          <a:xfrm>
            <a:off x="9032238" y="6483885"/>
            <a:ext cx="2743200" cy="365125"/>
          </a:xfrm>
          <a:prstGeom prst="rect">
            <a:avLst/>
          </a:prstGeom>
        </p:spPr>
        <p:txBody>
          <a:bodyPr vert="horz" lIns="91440" tIns="45720" rIns="91440" bIns="45720" rtlCol="0" anchor="ctr"/>
          <a:lstStyle>
            <a:lvl1pPr algn="r">
              <a:defRPr sz="800">
                <a:solidFill>
                  <a:srgbClr val="800020"/>
                </a:solidFill>
                <a:latin typeface="Arial" panose="020B0604020202020204" pitchFamily="34" charset="0"/>
                <a:cs typeface="Arial" panose="020B0604020202020204" pitchFamily="34" charset="0"/>
              </a:defRPr>
            </a:lvl1pPr>
          </a:lstStyle>
          <a:p>
            <a:r>
              <a:rPr lang="en-US" dirty="0"/>
              <a:t>Your business. Our DNA.</a:t>
            </a:r>
            <a:endParaRPr lang="en-DK" dirty="0"/>
          </a:p>
        </p:txBody>
      </p:sp>
      <p:sp>
        <p:nvSpPr>
          <p:cNvPr id="5" name="Title 1">
            <a:extLst>
              <a:ext uri="{FF2B5EF4-FFF2-40B4-BE49-F238E27FC236}">
                <a16:creationId xmlns:a16="http://schemas.microsoft.com/office/drawing/2014/main" id="{84E7ED21-7AD3-351F-558A-F7DDE87AACDC}"/>
              </a:ext>
            </a:extLst>
          </p:cNvPr>
          <p:cNvSpPr>
            <a:spLocks noGrp="1"/>
          </p:cNvSpPr>
          <p:nvPr>
            <p:ph type="title"/>
          </p:nvPr>
        </p:nvSpPr>
        <p:spPr>
          <a:xfrm>
            <a:off x="838200" y="1003150"/>
            <a:ext cx="10515600" cy="729103"/>
          </a:xfrm>
          <a:prstGeom prst="rect">
            <a:avLst/>
          </a:prstGeom>
        </p:spPr>
        <p:txBody>
          <a:bodyPr/>
          <a:lstStyle>
            <a:lvl1pPr>
              <a:defRPr sz="4000" b="0">
                <a:solidFill>
                  <a:srgbClr val="800020"/>
                </a:solidFill>
              </a:defRPr>
            </a:lvl1pPr>
          </a:lstStyle>
          <a:p>
            <a:r>
              <a:rPr lang="da-DK"/>
              <a:t>Klik for at redigere titeltypografien i masteren</a:t>
            </a:r>
            <a:endParaRPr lang="en-US" dirty="0"/>
          </a:p>
        </p:txBody>
      </p:sp>
      <p:sp>
        <p:nvSpPr>
          <p:cNvPr id="9" name="Content Placeholder 2">
            <a:extLst>
              <a:ext uri="{FF2B5EF4-FFF2-40B4-BE49-F238E27FC236}">
                <a16:creationId xmlns:a16="http://schemas.microsoft.com/office/drawing/2014/main" id="{2203393D-67A2-A875-BE2E-758855BC2596}"/>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11" name="Content Placeholder 3">
            <a:extLst>
              <a:ext uri="{FF2B5EF4-FFF2-40B4-BE49-F238E27FC236}">
                <a16:creationId xmlns:a16="http://schemas.microsoft.com/office/drawing/2014/main" id="{A7BAB0B8-5442-7551-DFC5-34F473ACA746}"/>
              </a:ext>
            </a:extLst>
          </p:cNvPr>
          <p:cNvSpPr>
            <a:spLocks noGrp="1"/>
          </p:cNvSpPr>
          <p:nvPr>
            <p:ph sz="half" idx="10"/>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Tree>
    <p:extLst>
      <p:ext uri="{BB962C8B-B14F-4D97-AF65-F5344CB8AC3E}">
        <p14:creationId xmlns:p14="http://schemas.microsoft.com/office/powerpoint/2010/main" val="39264847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5_Title Slide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669E9B-191C-7C21-8FAB-38F41FC97A05}"/>
              </a:ext>
            </a:extLst>
          </p:cNvPr>
          <p:cNvSpPr/>
          <p:nvPr userDrawn="1"/>
        </p:nvSpPr>
        <p:spPr>
          <a:xfrm>
            <a:off x="0" y="0"/>
            <a:ext cx="12192000" cy="6858000"/>
          </a:xfrm>
          <a:prstGeom prst="rect">
            <a:avLst/>
          </a:prstGeom>
          <a:solidFill>
            <a:srgbClr val="E1D9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p:cNvSpPr>
            <a:spLocks noGrp="1"/>
          </p:cNvSpPr>
          <p:nvPr>
            <p:ph type="ctrTitle"/>
          </p:nvPr>
        </p:nvSpPr>
        <p:spPr>
          <a:xfrm>
            <a:off x="1524000" y="1330183"/>
            <a:ext cx="9144000" cy="2387600"/>
          </a:xfrm>
          <a:prstGeom prst="rect">
            <a:avLst/>
          </a:prstGeom>
        </p:spPr>
        <p:txBody>
          <a:bodyPr anchor="b">
            <a:normAutofit/>
          </a:bodyPr>
          <a:lstStyle>
            <a:lvl1pPr algn="ctr">
              <a:defRPr sz="4000" b="0">
                <a:solidFill>
                  <a:srgbClr val="800020"/>
                </a:solidFill>
              </a:defRPr>
            </a:lvl1pPr>
          </a:lstStyle>
          <a:p>
            <a:r>
              <a:rPr lang="da-DK"/>
              <a:t>Klik for at redigere titeltypografien i masteren</a:t>
            </a:r>
            <a:endParaRPr lang="en-US" dirty="0"/>
          </a:p>
        </p:txBody>
      </p:sp>
      <p:sp>
        <p:nvSpPr>
          <p:cNvPr id="3" name="Subtitle 2"/>
          <p:cNvSpPr>
            <a:spLocks noGrp="1"/>
          </p:cNvSpPr>
          <p:nvPr>
            <p:ph type="subTitle" idx="1"/>
          </p:nvPr>
        </p:nvSpPr>
        <p:spPr>
          <a:xfrm>
            <a:off x="1524000" y="380985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dirty="0"/>
          </a:p>
        </p:txBody>
      </p:sp>
      <p:cxnSp>
        <p:nvCxnSpPr>
          <p:cNvPr id="8" name="Straight Connector 7">
            <a:extLst>
              <a:ext uri="{FF2B5EF4-FFF2-40B4-BE49-F238E27FC236}">
                <a16:creationId xmlns:a16="http://schemas.microsoft.com/office/drawing/2014/main" id="{A90072F6-FA4A-9650-70AE-804EE8538290}"/>
              </a:ext>
            </a:extLst>
          </p:cNvPr>
          <p:cNvCxnSpPr/>
          <p:nvPr userDrawn="1"/>
        </p:nvCxnSpPr>
        <p:spPr>
          <a:xfrm>
            <a:off x="515938" y="6492875"/>
            <a:ext cx="11160125" cy="0"/>
          </a:xfrm>
          <a:prstGeom prst="line">
            <a:avLst/>
          </a:prstGeom>
          <a:ln>
            <a:solidFill>
              <a:srgbClr val="81002A"/>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263D554-5642-0656-9387-FA3205B7CF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7353" y="399845"/>
            <a:ext cx="1538710" cy="565214"/>
          </a:xfrm>
          <a:prstGeom prst="rect">
            <a:avLst/>
          </a:prstGeom>
        </p:spPr>
      </p:pic>
      <p:sp>
        <p:nvSpPr>
          <p:cNvPr id="7" name="Date Placeholder 1">
            <a:extLst>
              <a:ext uri="{FF2B5EF4-FFF2-40B4-BE49-F238E27FC236}">
                <a16:creationId xmlns:a16="http://schemas.microsoft.com/office/drawing/2014/main" id="{2201BFE9-91B7-A690-5150-F97E2BE2761E}"/>
              </a:ext>
            </a:extLst>
          </p:cNvPr>
          <p:cNvSpPr>
            <a:spLocks noGrp="1"/>
          </p:cNvSpPr>
          <p:nvPr>
            <p:ph type="dt" sz="half" idx="2"/>
          </p:nvPr>
        </p:nvSpPr>
        <p:spPr>
          <a:xfrm>
            <a:off x="416560" y="6483886"/>
            <a:ext cx="2743200" cy="365123"/>
          </a:xfrm>
          <a:prstGeom prst="rect">
            <a:avLst/>
          </a:prstGeom>
        </p:spPr>
        <p:txBody>
          <a:bodyPr vert="horz" lIns="91440" tIns="45720" rIns="91440" bIns="45720" rtlCol="0" anchor="ctr"/>
          <a:lstStyle>
            <a:lvl1pPr algn="l">
              <a:defRPr sz="800">
                <a:solidFill>
                  <a:srgbClr val="800020"/>
                </a:solidFill>
                <a:latin typeface="Arial" panose="020B0604020202020204" pitchFamily="34" charset="0"/>
                <a:cs typeface="Arial" panose="020B0604020202020204" pitchFamily="34" charset="0"/>
              </a:defRPr>
            </a:lvl1pPr>
          </a:lstStyle>
          <a:p>
            <a:fld id="{6DC84C4F-DFA5-49C5-9BE2-BAFD657160B9}" type="datetime1">
              <a:rPr lang="en-GB" smtClean="0"/>
              <a:t>30/07/2025</a:t>
            </a:fld>
            <a:endParaRPr lang="en-DK" dirty="0"/>
          </a:p>
        </p:txBody>
      </p:sp>
      <p:sp>
        <p:nvSpPr>
          <p:cNvPr id="10" name="Footer Placeholder 3">
            <a:extLst>
              <a:ext uri="{FF2B5EF4-FFF2-40B4-BE49-F238E27FC236}">
                <a16:creationId xmlns:a16="http://schemas.microsoft.com/office/drawing/2014/main" id="{E53DD0ED-8558-3EE5-E5DD-2D4B531169CD}"/>
              </a:ext>
            </a:extLst>
          </p:cNvPr>
          <p:cNvSpPr>
            <a:spLocks noGrp="1"/>
          </p:cNvSpPr>
          <p:nvPr>
            <p:ph type="ftr" sz="quarter" idx="3"/>
          </p:nvPr>
        </p:nvSpPr>
        <p:spPr>
          <a:xfrm>
            <a:off x="9032238" y="6483885"/>
            <a:ext cx="2743200" cy="365125"/>
          </a:xfrm>
          <a:prstGeom prst="rect">
            <a:avLst/>
          </a:prstGeom>
        </p:spPr>
        <p:txBody>
          <a:bodyPr vert="horz" lIns="91440" tIns="45720" rIns="91440" bIns="45720" rtlCol="0" anchor="ctr"/>
          <a:lstStyle>
            <a:lvl1pPr algn="r">
              <a:defRPr sz="800">
                <a:solidFill>
                  <a:srgbClr val="800020"/>
                </a:solidFill>
                <a:latin typeface="Arial" panose="020B0604020202020204" pitchFamily="34" charset="0"/>
                <a:cs typeface="Arial" panose="020B0604020202020204" pitchFamily="34" charset="0"/>
              </a:defRPr>
            </a:lvl1pPr>
          </a:lstStyle>
          <a:p>
            <a:r>
              <a:rPr lang="en-US" dirty="0"/>
              <a:t>Your business. Our DNA.</a:t>
            </a:r>
            <a:endParaRPr lang="en-DK" dirty="0"/>
          </a:p>
        </p:txBody>
      </p:sp>
    </p:spTree>
    <p:extLst>
      <p:ext uri="{BB962C8B-B14F-4D97-AF65-F5344CB8AC3E}">
        <p14:creationId xmlns:p14="http://schemas.microsoft.com/office/powerpoint/2010/main" val="28272865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6_Title Slide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669E9B-191C-7C21-8FAB-38F41FC97A05}"/>
              </a:ext>
            </a:extLst>
          </p:cNvPr>
          <p:cNvSpPr/>
          <p:nvPr userDrawn="1"/>
        </p:nvSpPr>
        <p:spPr>
          <a:xfrm>
            <a:off x="0" y="0"/>
            <a:ext cx="12192000" cy="6858000"/>
          </a:xfrm>
          <a:prstGeom prst="rect">
            <a:avLst/>
          </a:prstGeom>
          <a:solidFill>
            <a:srgbClr val="E1D9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p:cNvSpPr>
            <a:spLocks noGrp="1"/>
          </p:cNvSpPr>
          <p:nvPr>
            <p:ph type="ctrTitle"/>
          </p:nvPr>
        </p:nvSpPr>
        <p:spPr>
          <a:xfrm>
            <a:off x="1524000" y="1330183"/>
            <a:ext cx="9144000" cy="2387600"/>
          </a:xfrm>
          <a:prstGeom prst="rect">
            <a:avLst/>
          </a:prstGeom>
        </p:spPr>
        <p:txBody>
          <a:bodyPr anchor="b">
            <a:normAutofit/>
          </a:bodyPr>
          <a:lstStyle>
            <a:lvl1pPr algn="ctr">
              <a:defRPr sz="4000" b="0">
                <a:solidFill>
                  <a:srgbClr val="800020"/>
                </a:solidFill>
              </a:defRPr>
            </a:lvl1pPr>
          </a:lstStyle>
          <a:p>
            <a:r>
              <a:rPr lang="da-DK"/>
              <a:t>Klik for at redigere titeltypografien i masteren</a:t>
            </a:r>
            <a:endParaRPr lang="en-US" dirty="0"/>
          </a:p>
        </p:txBody>
      </p:sp>
      <p:sp>
        <p:nvSpPr>
          <p:cNvPr id="3" name="Subtitle 2"/>
          <p:cNvSpPr>
            <a:spLocks noGrp="1"/>
          </p:cNvSpPr>
          <p:nvPr>
            <p:ph type="subTitle" idx="1"/>
          </p:nvPr>
        </p:nvSpPr>
        <p:spPr>
          <a:xfrm>
            <a:off x="1524000" y="380985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dirty="0"/>
          </a:p>
        </p:txBody>
      </p:sp>
      <p:cxnSp>
        <p:nvCxnSpPr>
          <p:cNvPr id="8" name="Straight Connector 7">
            <a:extLst>
              <a:ext uri="{FF2B5EF4-FFF2-40B4-BE49-F238E27FC236}">
                <a16:creationId xmlns:a16="http://schemas.microsoft.com/office/drawing/2014/main" id="{A90072F6-FA4A-9650-70AE-804EE8538290}"/>
              </a:ext>
            </a:extLst>
          </p:cNvPr>
          <p:cNvCxnSpPr/>
          <p:nvPr userDrawn="1"/>
        </p:nvCxnSpPr>
        <p:spPr>
          <a:xfrm>
            <a:off x="515938" y="6492875"/>
            <a:ext cx="11160125" cy="0"/>
          </a:xfrm>
          <a:prstGeom prst="line">
            <a:avLst/>
          </a:prstGeom>
          <a:ln>
            <a:solidFill>
              <a:srgbClr val="81002A"/>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263D554-5642-0656-9387-FA3205B7CF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7353" y="399845"/>
            <a:ext cx="1538710" cy="565214"/>
          </a:xfrm>
          <a:prstGeom prst="rect">
            <a:avLst/>
          </a:prstGeom>
        </p:spPr>
      </p:pic>
      <p:pic>
        <p:nvPicPr>
          <p:cNvPr id="7" name="Picture 6">
            <a:extLst>
              <a:ext uri="{FF2B5EF4-FFF2-40B4-BE49-F238E27FC236}">
                <a16:creationId xmlns:a16="http://schemas.microsoft.com/office/drawing/2014/main" id="{04FFAAFF-ABA0-50BC-89CF-182AD4B4478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965653"/>
            <a:ext cx="4521200" cy="5369266"/>
          </a:xfrm>
          <a:prstGeom prst="rect">
            <a:avLst/>
          </a:prstGeom>
        </p:spPr>
      </p:pic>
      <p:sp>
        <p:nvSpPr>
          <p:cNvPr id="6" name="Date Placeholder 1">
            <a:extLst>
              <a:ext uri="{FF2B5EF4-FFF2-40B4-BE49-F238E27FC236}">
                <a16:creationId xmlns:a16="http://schemas.microsoft.com/office/drawing/2014/main" id="{74272113-81ED-B468-68C9-E79FB1099C6E}"/>
              </a:ext>
            </a:extLst>
          </p:cNvPr>
          <p:cNvSpPr>
            <a:spLocks noGrp="1"/>
          </p:cNvSpPr>
          <p:nvPr>
            <p:ph type="dt" sz="half" idx="2"/>
          </p:nvPr>
        </p:nvSpPr>
        <p:spPr>
          <a:xfrm>
            <a:off x="416560" y="6483886"/>
            <a:ext cx="2743200" cy="365123"/>
          </a:xfrm>
          <a:prstGeom prst="rect">
            <a:avLst/>
          </a:prstGeom>
        </p:spPr>
        <p:txBody>
          <a:bodyPr vert="horz" lIns="91440" tIns="45720" rIns="91440" bIns="45720" rtlCol="0" anchor="ctr"/>
          <a:lstStyle>
            <a:lvl1pPr algn="l">
              <a:defRPr sz="800">
                <a:solidFill>
                  <a:srgbClr val="800020"/>
                </a:solidFill>
                <a:latin typeface="Arial" panose="020B0604020202020204" pitchFamily="34" charset="0"/>
                <a:cs typeface="Arial" panose="020B0604020202020204" pitchFamily="34" charset="0"/>
              </a:defRPr>
            </a:lvl1pPr>
          </a:lstStyle>
          <a:p>
            <a:fld id="{071A1C91-D0CB-4E5D-AC16-9882FCF1E556}" type="datetime1">
              <a:rPr lang="en-GB" smtClean="0"/>
              <a:t>30/07/2025</a:t>
            </a:fld>
            <a:endParaRPr lang="en-DK" dirty="0"/>
          </a:p>
        </p:txBody>
      </p:sp>
      <p:sp>
        <p:nvSpPr>
          <p:cNvPr id="11" name="Footer Placeholder 3">
            <a:extLst>
              <a:ext uri="{FF2B5EF4-FFF2-40B4-BE49-F238E27FC236}">
                <a16:creationId xmlns:a16="http://schemas.microsoft.com/office/drawing/2014/main" id="{137A220B-DC25-5F4F-756B-7BF36550B3F4}"/>
              </a:ext>
            </a:extLst>
          </p:cNvPr>
          <p:cNvSpPr>
            <a:spLocks noGrp="1"/>
          </p:cNvSpPr>
          <p:nvPr>
            <p:ph type="ftr" sz="quarter" idx="3"/>
          </p:nvPr>
        </p:nvSpPr>
        <p:spPr>
          <a:xfrm>
            <a:off x="9032238" y="6483885"/>
            <a:ext cx="2743200" cy="365125"/>
          </a:xfrm>
          <a:prstGeom prst="rect">
            <a:avLst/>
          </a:prstGeom>
        </p:spPr>
        <p:txBody>
          <a:bodyPr vert="horz" lIns="91440" tIns="45720" rIns="91440" bIns="45720" rtlCol="0" anchor="ctr"/>
          <a:lstStyle>
            <a:lvl1pPr algn="r">
              <a:defRPr sz="800">
                <a:solidFill>
                  <a:srgbClr val="800020"/>
                </a:solidFill>
                <a:latin typeface="Arial" panose="020B0604020202020204" pitchFamily="34" charset="0"/>
                <a:cs typeface="Arial" panose="020B0604020202020204" pitchFamily="34" charset="0"/>
              </a:defRPr>
            </a:lvl1pPr>
          </a:lstStyle>
          <a:p>
            <a:r>
              <a:rPr lang="en-US" dirty="0"/>
              <a:t>Your business. Our DNA.</a:t>
            </a:r>
            <a:endParaRPr lang="en-DK" dirty="0"/>
          </a:p>
        </p:txBody>
      </p:sp>
    </p:spTree>
    <p:extLst>
      <p:ext uri="{BB962C8B-B14F-4D97-AF65-F5344CB8AC3E}">
        <p14:creationId xmlns:p14="http://schemas.microsoft.com/office/powerpoint/2010/main" val="40869522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Slide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669E9B-191C-7C21-8FAB-38F41FC97A05}"/>
              </a:ext>
            </a:extLst>
          </p:cNvPr>
          <p:cNvSpPr/>
          <p:nvPr userDrawn="1"/>
        </p:nvSpPr>
        <p:spPr>
          <a:xfrm>
            <a:off x="0" y="0"/>
            <a:ext cx="12192000" cy="6858000"/>
          </a:xfrm>
          <a:prstGeom prst="rect">
            <a:avLst/>
          </a:prstGeom>
          <a:solidFill>
            <a:srgbClr val="E1D9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8" name="Straight Connector 7">
            <a:extLst>
              <a:ext uri="{FF2B5EF4-FFF2-40B4-BE49-F238E27FC236}">
                <a16:creationId xmlns:a16="http://schemas.microsoft.com/office/drawing/2014/main" id="{A90072F6-FA4A-9650-70AE-804EE8538290}"/>
              </a:ext>
            </a:extLst>
          </p:cNvPr>
          <p:cNvCxnSpPr/>
          <p:nvPr userDrawn="1"/>
        </p:nvCxnSpPr>
        <p:spPr>
          <a:xfrm>
            <a:off x="515938" y="6492875"/>
            <a:ext cx="11160125" cy="0"/>
          </a:xfrm>
          <a:prstGeom prst="line">
            <a:avLst/>
          </a:prstGeom>
          <a:ln>
            <a:solidFill>
              <a:srgbClr val="81002A"/>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263D554-5642-0656-9387-FA3205B7CF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7353" y="399845"/>
            <a:ext cx="1538710" cy="565214"/>
          </a:xfrm>
          <a:prstGeom prst="rect">
            <a:avLst/>
          </a:prstGeom>
        </p:spPr>
      </p:pic>
      <p:pic>
        <p:nvPicPr>
          <p:cNvPr id="7" name="Picture 6">
            <a:extLst>
              <a:ext uri="{FF2B5EF4-FFF2-40B4-BE49-F238E27FC236}">
                <a16:creationId xmlns:a16="http://schemas.microsoft.com/office/drawing/2014/main" id="{04FFAAFF-ABA0-50BC-89CF-182AD4B4478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965653"/>
            <a:ext cx="4521200" cy="5369266"/>
          </a:xfrm>
          <a:prstGeom prst="rect">
            <a:avLst/>
          </a:prstGeom>
        </p:spPr>
      </p:pic>
      <p:sp>
        <p:nvSpPr>
          <p:cNvPr id="6" name="Date Placeholder 1">
            <a:extLst>
              <a:ext uri="{FF2B5EF4-FFF2-40B4-BE49-F238E27FC236}">
                <a16:creationId xmlns:a16="http://schemas.microsoft.com/office/drawing/2014/main" id="{74272113-81ED-B468-68C9-E79FB1099C6E}"/>
              </a:ext>
            </a:extLst>
          </p:cNvPr>
          <p:cNvSpPr>
            <a:spLocks noGrp="1"/>
          </p:cNvSpPr>
          <p:nvPr>
            <p:ph type="dt" sz="half" idx="2"/>
          </p:nvPr>
        </p:nvSpPr>
        <p:spPr>
          <a:xfrm>
            <a:off x="416560" y="6483886"/>
            <a:ext cx="2743200" cy="365123"/>
          </a:xfrm>
          <a:prstGeom prst="rect">
            <a:avLst/>
          </a:prstGeom>
        </p:spPr>
        <p:txBody>
          <a:bodyPr vert="horz" lIns="91440" tIns="45720" rIns="91440" bIns="45720" rtlCol="0" anchor="ctr"/>
          <a:lstStyle>
            <a:lvl1pPr algn="l">
              <a:defRPr sz="800">
                <a:solidFill>
                  <a:srgbClr val="800020"/>
                </a:solidFill>
                <a:latin typeface="Arial" panose="020B0604020202020204" pitchFamily="34" charset="0"/>
                <a:cs typeface="Arial" panose="020B0604020202020204" pitchFamily="34" charset="0"/>
              </a:defRPr>
            </a:lvl1pPr>
          </a:lstStyle>
          <a:p>
            <a:fld id="{E04FFFB4-03AE-4142-B9CA-39AD0C6CCAEC}" type="datetime1">
              <a:rPr lang="en-GB" smtClean="0"/>
              <a:t>30/07/2025</a:t>
            </a:fld>
            <a:endParaRPr lang="en-DK" dirty="0"/>
          </a:p>
        </p:txBody>
      </p:sp>
      <p:sp>
        <p:nvSpPr>
          <p:cNvPr id="11" name="Footer Placeholder 3">
            <a:extLst>
              <a:ext uri="{FF2B5EF4-FFF2-40B4-BE49-F238E27FC236}">
                <a16:creationId xmlns:a16="http://schemas.microsoft.com/office/drawing/2014/main" id="{137A220B-DC25-5F4F-756B-7BF36550B3F4}"/>
              </a:ext>
            </a:extLst>
          </p:cNvPr>
          <p:cNvSpPr>
            <a:spLocks noGrp="1"/>
          </p:cNvSpPr>
          <p:nvPr>
            <p:ph type="ftr" sz="quarter" idx="3"/>
          </p:nvPr>
        </p:nvSpPr>
        <p:spPr>
          <a:xfrm>
            <a:off x="9032238" y="6483885"/>
            <a:ext cx="2743200" cy="365125"/>
          </a:xfrm>
          <a:prstGeom prst="rect">
            <a:avLst/>
          </a:prstGeom>
        </p:spPr>
        <p:txBody>
          <a:bodyPr vert="horz" lIns="91440" tIns="45720" rIns="91440" bIns="45720" rtlCol="0" anchor="ctr"/>
          <a:lstStyle>
            <a:lvl1pPr algn="r">
              <a:defRPr sz="800">
                <a:solidFill>
                  <a:srgbClr val="800020"/>
                </a:solidFill>
                <a:latin typeface="Arial" panose="020B0604020202020204" pitchFamily="34" charset="0"/>
                <a:cs typeface="Arial" panose="020B0604020202020204" pitchFamily="34" charset="0"/>
              </a:defRPr>
            </a:lvl1pPr>
          </a:lstStyle>
          <a:p>
            <a:r>
              <a:rPr lang="en-US" dirty="0"/>
              <a:t>Your business. Our DNA.</a:t>
            </a:r>
            <a:endParaRPr lang="en-DK" dirty="0"/>
          </a:p>
        </p:txBody>
      </p:sp>
      <p:sp>
        <p:nvSpPr>
          <p:cNvPr id="5" name="Title 1">
            <a:extLst>
              <a:ext uri="{FF2B5EF4-FFF2-40B4-BE49-F238E27FC236}">
                <a16:creationId xmlns:a16="http://schemas.microsoft.com/office/drawing/2014/main" id="{C209E538-0ABB-2E1F-E611-48B8D10E605F}"/>
              </a:ext>
            </a:extLst>
          </p:cNvPr>
          <p:cNvSpPr>
            <a:spLocks noGrp="1"/>
          </p:cNvSpPr>
          <p:nvPr>
            <p:ph type="title"/>
          </p:nvPr>
        </p:nvSpPr>
        <p:spPr>
          <a:xfrm>
            <a:off x="838200" y="1003150"/>
            <a:ext cx="10515600" cy="729103"/>
          </a:xfrm>
          <a:prstGeom prst="rect">
            <a:avLst/>
          </a:prstGeom>
        </p:spPr>
        <p:txBody>
          <a:bodyPr/>
          <a:lstStyle>
            <a:lvl1pPr>
              <a:defRPr sz="4000" b="0">
                <a:solidFill>
                  <a:srgbClr val="800020"/>
                </a:solidFill>
              </a:defRPr>
            </a:lvl1pPr>
          </a:lstStyle>
          <a:p>
            <a:r>
              <a:rPr lang="da-DK"/>
              <a:t>Klik for at redigere titeltypografien i masteren</a:t>
            </a:r>
            <a:endParaRPr lang="en-US" dirty="0"/>
          </a:p>
        </p:txBody>
      </p:sp>
      <p:sp>
        <p:nvSpPr>
          <p:cNvPr id="10" name="Content Placeholder 2">
            <a:extLst>
              <a:ext uri="{FF2B5EF4-FFF2-40B4-BE49-F238E27FC236}">
                <a16:creationId xmlns:a16="http://schemas.microsoft.com/office/drawing/2014/main" id="{F12F6527-FA56-C44F-4300-08E99A9780DF}"/>
              </a:ext>
            </a:extLst>
          </p:cNvPr>
          <p:cNvSpPr>
            <a:spLocks noGrp="1"/>
          </p:cNvSpPr>
          <p:nvPr>
            <p:ph idx="1"/>
          </p:nvPr>
        </p:nvSpPr>
        <p:spPr>
          <a:xfrm>
            <a:off x="838200" y="1825625"/>
            <a:ext cx="10515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Tree>
    <p:extLst>
      <p:ext uri="{BB962C8B-B14F-4D97-AF65-F5344CB8AC3E}">
        <p14:creationId xmlns:p14="http://schemas.microsoft.com/office/powerpoint/2010/main" val="1660417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98213" y="0"/>
            <a:ext cx="10593787" cy="6858000"/>
          </a:xfrm>
          <a:prstGeom prst="rect">
            <a:avLst/>
          </a:prstGeom>
        </p:spPr>
      </p:pic>
      <p:sp>
        <p:nvSpPr>
          <p:cNvPr id="20" name="Text Placeholder 16">
            <a:extLst>
              <a:ext uri="{FF2B5EF4-FFF2-40B4-BE49-F238E27FC236}">
                <a16:creationId xmlns:a16="http://schemas.microsoft.com/office/drawing/2014/main" id="{7336B771-6351-0597-BB36-51B61BE693BD}"/>
              </a:ext>
            </a:extLst>
          </p:cNvPr>
          <p:cNvSpPr>
            <a:spLocks noGrp="1"/>
          </p:cNvSpPr>
          <p:nvPr>
            <p:ph type="body" sz="quarter" idx="12" hasCustomPrompt="1"/>
          </p:nvPr>
        </p:nvSpPr>
        <p:spPr>
          <a:xfrm>
            <a:off x="5982989" y="4964719"/>
            <a:ext cx="1129247" cy="747712"/>
          </a:xfrm>
        </p:spPr>
        <p:txBody>
          <a:bodyPr>
            <a:noAutofit/>
          </a:bodyPr>
          <a:lstStyle>
            <a:lvl1pPr marL="0" indent="0">
              <a:buNone/>
              <a:defRPr sz="6000" b="1">
                <a:solidFill>
                  <a:schemeClr val="bg1"/>
                </a:solidFill>
              </a:defRPr>
            </a:lvl1pPr>
          </a:lstStyle>
          <a:p>
            <a:pPr lvl="0"/>
            <a:r>
              <a:rPr lang="en-US" dirty="0"/>
              <a:t>04</a:t>
            </a:r>
            <a:endParaRPr lang="en-GB" dirty="0"/>
          </a:p>
        </p:txBody>
      </p:sp>
      <p:sp>
        <p:nvSpPr>
          <p:cNvPr id="21" name="Text Placeholder 18">
            <a:extLst>
              <a:ext uri="{FF2B5EF4-FFF2-40B4-BE49-F238E27FC236}">
                <a16:creationId xmlns:a16="http://schemas.microsoft.com/office/drawing/2014/main" id="{7247BBE9-1BF3-A222-7141-794AF4CFA339}"/>
              </a:ext>
            </a:extLst>
          </p:cNvPr>
          <p:cNvSpPr>
            <a:spLocks noGrp="1"/>
          </p:cNvSpPr>
          <p:nvPr>
            <p:ph type="body" sz="quarter" idx="13"/>
          </p:nvPr>
        </p:nvSpPr>
        <p:spPr>
          <a:xfrm>
            <a:off x="7112237" y="5338575"/>
            <a:ext cx="1594790" cy="577850"/>
          </a:xfrm>
        </p:spPr>
        <p:txBody>
          <a:bodyPr>
            <a:noAutofit/>
          </a:bodyPr>
          <a:lstStyle>
            <a:lvl1pPr marL="0" indent="0">
              <a:buNone/>
              <a:defRPr sz="2000">
                <a:solidFill>
                  <a:schemeClr val="bg1"/>
                </a:solidFill>
              </a:defRPr>
            </a:lvl1pPr>
            <a:lvl5pPr>
              <a:defRPr/>
            </a:lvl5pPr>
          </a:lstStyle>
          <a:p>
            <a:pPr lvl="0"/>
            <a:r>
              <a:rPr lang="da-DK"/>
              <a:t>Klik for at redigere teksttypografierne i masteren</a:t>
            </a:r>
          </a:p>
        </p:txBody>
      </p:sp>
      <p:sp>
        <p:nvSpPr>
          <p:cNvPr id="5" name="Title 1">
            <a:extLst>
              <a:ext uri="{FF2B5EF4-FFF2-40B4-BE49-F238E27FC236}">
                <a16:creationId xmlns:a16="http://schemas.microsoft.com/office/drawing/2014/main" id="{C5E3EDD3-A9CF-D061-C579-2528A97D3FB0}"/>
              </a:ext>
            </a:extLst>
          </p:cNvPr>
          <p:cNvSpPr txBox="1">
            <a:spLocks/>
          </p:cNvSpPr>
          <p:nvPr userDrawn="1"/>
        </p:nvSpPr>
        <p:spPr>
          <a:xfrm>
            <a:off x="-889516" y="5613620"/>
            <a:ext cx="4993420" cy="68817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000" b="1" i="0" kern="1200">
                <a:solidFill>
                  <a:schemeClr val="bg1"/>
                </a:solidFill>
                <a:latin typeface="Arial" charset="0"/>
                <a:ea typeface="Arial" charset="0"/>
                <a:cs typeface="Arial" charset="0"/>
              </a:defRPr>
            </a:lvl1pPr>
          </a:lstStyle>
          <a:p>
            <a:r>
              <a:rPr lang="en-US" b="0" dirty="0">
                <a:solidFill>
                  <a:srgbClr val="A79C94"/>
                </a:solidFill>
              </a:rPr>
              <a:t>AGENDA</a:t>
            </a:r>
          </a:p>
        </p:txBody>
      </p:sp>
      <p:sp>
        <p:nvSpPr>
          <p:cNvPr id="17" name="Text Placeholder 16">
            <a:extLst>
              <a:ext uri="{FF2B5EF4-FFF2-40B4-BE49-F238E27FC236}">
                <a16:creationId xmlns:a16="http://schemas.microsoft.com/office/drawing/2014/main" id="{0E911CE7-442E-BD0C-19FE-4A2D8C3B6DB0}"/>
              </a:ext>
            </a:extLst>
          </p:cNvPr>
          <p:cNvSpPr>
            <a:spLocks noGrp="1"/>
          </p:cNvSpPr>
          <p:nvPr>
            <p:ph type="body" sz="quarter" idx="10" hasCustomPrompt="1"/>
          </p:nvPr>
        </p:nvSpPr>
        <p:spPr>
          <a:xfrm>
            <a:off x="5982782" y="913230"/>
            <a:ext cx="1129247" cy="747712"/>
          </a:xfrm>
        </p:spPr>
        <p:txBody>
          <a:bodyPr>
            <a:noAutofit/>
          </a:bodyPr>
          <a:lstStyle>
            <a:lvl1pPr marL="0" indent="0">
              <a:buNone/>
              <a:defRPr sz="6000" b="1">
                <a:solidFill>
                  <a:schemeClr val="bg1"/>
                </a:solidFill>
              </a:defRPr>
            </a:lvl1pPr>
          </a:lstStyle>
          <a:p>
            <a:pPr lvl="0"/>
            <a:r>
              <a:rPr lang="en-US" dirty="0"/>
              <a:t>01</a:t>
            </a:r>
            <a:endParaRPr lang="en-GB" dirty="0"/>
          </a:p>
        </p:txBody>
      </p:sp>
      <p:sp>
        <p:nvSpPr>
          <p:cNvPr id="19" name="Text Placeholder 18">
            <a:extLst>
              <a:ext uri="{FF2B5EF4-FFF2-40B4-BE49-F238E27FC236}">
                <a16:creationId xmlns:a16="http://schemas.microsoft.com/office/drawing/2014/main" id="{D59D18EB-5B36-4F5F-8664-193AFB8F92DE}"/>
              </a:ext>
            </a:extLst>
          </p:cNvPr>
          <p:cNvSpPr>
            <a:spLocks noGrp="1"/>
          </p:cNvSpPr>
          <p:nvPr>
            <p:ph type="body" sz="quarter" idx="11"/>
          </p:nvPr>
        </p:nvSpPr>
        <p:spPr>
          <a:xfrm>
            <a:off x="7112030" y="1287086"/>
            <a:ext cx="1594790" cy="577850"/>
          </a:xfrm>
        </p:spPr>
        <p:txBody>
          <a:bodyPr>
            <a:noAutofit/>
          </a:bodyPr>
          <a:lstStyle>
            <a:lvl1pPr marL="0" indent="0">
              <a:buNone/>
              <a:defRPr sz="2000">
                <a:solidFill>
                  <a:schemeClr val="bg1"/>
                </a:solidFill>
              </a:defRPr>
            </a:lvl1pPr>
            <a:lvl5pPr>
              <a:defRPr/>
            </a:lvl5pPr>
          </a:lstStyle>
          <a:p>
            <a:pPr lvl="0"/>
            <a:r>
              <a:rPr lang="da-DK"/>
              <a:t>Klik for at redigere teksttypografierne i masteren</a:t>
            </a:r>
          </a:p>
        </p:txBody>
      </p:sp>
      <p:sp>
        <p:nvSpPr>
          <p:cNvPr id="22" name="Text Placeholder 16">
            <a:extLst>
              <a:ext uri="{FF2B5EF4-FFF2-40B4-BE49-F238E27FC236}">
                <a16:creationId xmlns:a16="http://schemas.microsoft.com/office/drawing/2014/main" id="{9DBF4469-9A59-41FD-E4AE-F76806049C17}"/>
              </a:ext>
            </a:extLst>
          </p:cNvPr>
          <p:cNvSpPr>
            <a:spLocks noGrp="1"/>
          </p:cNvSpPr>
          <p:nvPr>
            <p:ph type="body" sz="quarter" idx="14" hasCustomPrompt="1"/>
          </p:nvPr>
        </p:nvSpPr>
        <p:spPr>
          <a:xfrm>
            <a:off x="5982782" y="2263726"/>
            <a:ext cx="1129247" cy="747712"/>
          </a:xfrm>
        </p:spPr>
        <p:txBody>
          <a:bodyPr>
            <a:noAutofit/>
          </a:bodyPr>
          <a:lstStyle>
            <a:lvl1pPr marL="0" indent="0">
              <a:buNone/>
              <a:defRPr sz="6000" b="1">
                <a:solidFill>
                  <a:schemeClr val="bg1"/>
                </a:solidFill>
              </a:defRPr>
            </a:lvl1pPr>
          </a:lstStyle>
          <a:p>
            <a:pPr lvl="0"/>
            <a:r>
              <a:rPr lang="en-US" dirty="0"/>
              <a:t>02</a:t>
            </a:r>
            <a:endParaRPr lang="en-GB" dirty="0"/>
          </a:p>
        </p:txBody>
      </p:sp>
      <p:sp>
        <p:nvSpPr>
          <p:cNvPr id="23" name="Text Placeholder 18">
            <a:extLst>
              <a:ext uri="{FF2B5EF4-FFF2-40B4-BE49-F238E27FC236}">
                <a16:creationId xmlns:a16="http://schemas.microsoft.com/office/drawing/2014/main" id="{DC519DA3-DB3B-9E7C-38C9-CCE5AC069632}"/>
              </a:ext>
            </a:extLst>
          </p:cNvPr>
          <p:cNvSpPr>
            <a:spLocks noGrp="1"/>
          </p:cNvSpPr>
          <p:nvPr>
            <p:ph type="body" sz="quarter" idx="15"/>
          </p:nvPr>
        </p:nvSpPr>
        <p:spPr>
          <a:xfrm>
            <a:off x="7112030" y="2637582"/>
            <a:ext cx="1594790" cy="577850"/>
          </a:xfrm>
        </p:spPr>
        <p:txBody>
          <a:bodyPr>
            <a:noAutofit/>
          </a:bodyPr>
          <a:lstStyle>
            <a:lvl1pPr marL="0" indent="0">
              <a:buNone/>
              <a:defRPr sz="2000">
                <a:solidFill>
                  <a:schemeClr val="bg1"/>
                </a:solidFill>
              </a:defRPr>
            </a:lvl1pPr>
            <a:lvl5pPr>
              <a:defRPr/>
            </a:lvl5pPr>
          </a:lstStyle>
          <a:p>
            <a:pPr lvl="0"/>
            <a:r>
              <a:rPr lang="da-DK"/>
              <a:t>Klik for at redigere teksttypografierne i masteren</a:t>
            </a:r>
          </a:p>
        </p:txBody>
      </p:sp>
      <p:sp>
        <p:nvSpPr>
          <p:cNvPr id="24" name="Text Placeholder 16">
            <a:extLst>
              <a:ext uri="{FF2B5EF4-FFF2-40B4-BE49-F238E27FC236}">
                <a16:creationId xmlns:a16="http://schemas.microsoft.com/office/drawing/2014/main" id="{9056F1CD-028C-71AA-81F5-14E86488B15C}"/>
              </a:ext>
            </a:extLst>
          </p:cNvPr>
          <p:cNvSpPr>
            <a:spLocks noGrp="1"/>
          </p:cNvSpPr>
          <p:nvPr>
            <p:ph type="body" sz="quarter" idx="16" hasCustomPrompt="1"/>
          </p:nvPr>
        </p:nvSpPr>
        <p:spPr>
          <a:xfrm>
            <a:off x="5982782" y="3614222"/>
            <a:ext cx="1129247" cy="747712"/>
          </a:xfrm>
        </p:spPr>
        <p:txBody>
          <a:bodyPr>
            <a:noAutofit/>
          </a:bodyPr>
          <a:lstStyle>
            <a:lvl1pPr marL="0" indent="0">
              <a:buNone/>
              <a:defRPr sz="6000" b="1">
                <a:solidFill>
                  <a:schemeClr val="bg1"/>
                </a:solidFill>
              </a:defRPr>
            </a:lvl1pPr>
          </a:lstStyle>
          <a:p>
            <a:pPr lvl="0"/>
            <a:r>
              <a:rPr lang="en-US" dirty="0"/>
              <a:t>03</a:t>
            </a:r>
            <a:endParaRPr lang="en-GB" dirty="0"/>
          </a:p>
        </p:txBody>
      </p:sp>
      <p:sp>
        <p:nvSpPr>
          <p:cNvPr id="25" name="Text Placeholder 18">
            <a:extLst>
              <a:ext uri="{FF2B5EF4-FFF2-40B4-BE49-F238E27FC236}">
                <a16:creationId xmlns:a16="http://schemas.microsoft.com/office/drawing/2014/main" id="{DD5FC36D-A026-C5F1-57BC-7853B78EE3A8}"/>
              </a:ext>
            </a:extLst>
          </p:cNvPr>
          <p:cNvSpPr>
            <a:spLocks noGrp="1"/>
          </p:cNvSpPr>
          <p:nvPr>
            <p:ph type="body" sz="quarter" idx="17"/>
          </p:nvPr>
        </p:nvSpPr>
        <p:spPr>
          <a:xfrm>
            <a:off x="7112030" y="3988078"/>
            <a:ext cx="1594790" cy="577850"/>
          </a:xfrm>
        </p:spPr>
        <p:txBody>
          <a:bodyPr>
            <a:noAutofit/>
          </a:bodyPr>
          <a:lstStyle>
            <a:lvl1pPr marL="0" indent="0">
              <a:buNone/>
              <a:defRPr sz="2000">
                <a:solidFill>
                  <a:schemeClr val="bg1"/>
                </a:solidFill>
              </a:defRPr>
            </a:lvl1pPr>
            <a:lvl5pPr>
              <a:defRPr/>
            </a:lvl5pPr>
          </a:lstStyle>
          <a:p>
            <a:pPr lvl="0"/>
            <a:r>
              <a:rPr lang="da-DK"/>
              <a:t>Klik for at redigere teksttypografierne i masteren</a:t>
            </a:r>
          </a:p>
        </p:txBody>
      </p:sp>
    </p:spTree>
    <p:extLst>
      <p:ext uri="{BB962C8B-B14F-4D97-AF65-F5344CB8AC3E}">
        <p14:creationId xmlns:p14="http://schemas.microsoft.com/office/powerpoint/2010/main" val="76526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E74D9F-3F5F-FC78-4DA5-0F4F072EE13B}"/>
              </a:ext>
            </a:extLst>
          </p:cNvPr>
          <p:cNvSpPr/>
          <p:nvPr userDrawn="1"/>
        </p:nvSpPr>
        <p:spPr>
          <a:xfrm>
            <a:off x="0" y="0"/>
            <a:ext cx="12192000" cy="6858000"/>
          </a:xfrm>
          <a:prstGeom prst="rect">
            <a:avLst/>
          </a:prstGeom>
          <a:solidFill>
            <a:srgbClr val="E1D9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8" name="Straight Connector 7">
            <a:extLst>
              <a:ext uri="{FF2B5EF4-FFF2-40B4-BE49-F238E27FC236}">
                <a16:creationId xmlns:a16="http://schemas.microsoft.com/office/drawing/2014/main" id="{A90072F6-FA4A-9650-70AE-804EE8538290}"/>
              </a:ext>
            </a:extLst>
          </p:cNvPr>
          <p:cNvCxnSpPr/>
          <p:nvPr userDrawn="1"/>
        </p:nvCxnSpPr>
        <p:spPr>
          <a:xfrm>
            <a:off x="515938" y="6492875"/>
            <a:ext cx="11160125" cy="0"/>
          </a:xfrm>
          <a:prstGeom prst="line">
            <a:avLst/>
          </a:prstGeom>
          <a:ln>
            <a:solidFill>
              <a:srgbClr val="81002A"/>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E057EF2-5AF9-D259-1110-9167DF95F96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965653"/>
            <a:ext cx="4521200" cy="5369266"/>
          </a:xfrm>
          <a:prstGeom prst="rect">
            <a:avLst/>
          </a:prstGeom>
        </p:spPr>
      </p:pic>
      <p:pic>
        <p:nvPicPr>
          <p:cNvPr id="7" name="Picture 6">
            <a:extLst>
              <a:ext uri="{FF2B5EF4-FFF2-40B4-BE49-F238E27FC236}">
                <a16:creationId xmlns:a16="http://schemas.microsoft.com/office/drawing/2014/main" id="{148FECEF-7251-F2B7-2F93-F75515A130F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37353" y="399845"/>
            <a:ext cx="1538710" cy="565214"/>
          </a:xfrm>
          <a:prstGeom prst="rect">
            <a:avLst/>
          </a:prstGeom>
        </p:spPr>
      </p:pic>
      <p:sp>
        <p:nvSpPr>
          <p:cNvPr id="6" name="Date Placeholder 1">
            <a:extLst>
              <a:ext uri="{FF2B5EF4-FFF2-40B4-BE49-F238E27FC236}">
                <a16:creationId xmlns:a16="http://schemas.microsoft.com/office/drawing/2014/main" id="{10490335-9BAD-BC2C-0668-9E51DC6BF5FB}"/>
              </a:ext>
            </a:extLst>
          </p:cNvPr>
          <p:cNvSpPr>
            <a:spLocks noGrp="1"/>
          </p:cNvSpPr>
          <p:nvPr>
            <p:ph type="dt" sz="half" idx="2"/>
          </p:nvPr>
        </p:nvSpPr>
        <p:spPr>
          <a:xfrm>
            <a:off x="416560" y="6483886"/>
            <a:ext cx="2743200" cy="365123"/>
          </a:xfrm>
          <a:prstGeom prst="rect">
            <a:avLst/>
          </a:prstGeom>
        </p:spPr>
        <p:txBody>
          <a:bodyPr vert="horz" lIns="91440" tIns="45720" rIns="91440" bIns="45720" rtlCol="0" anchor="ctr"/>
          <a:lstStyle>
            <a:lvl1pPr algn="l">
              <a:defRPr sz="800">
                <a:solidFill>
                  <a:srgbClr val="800020"/>
                </a:solidFill>
                <a:latin typeface="Arial" panose="020B0604020202020204" pitchFamily="34" charset="0"/>
                <a:cs typeface="Arial" panose="020B0604020202020204" pitchFamily="34" charset="0"/>
              </a:defRPr>
            </a:lvl1pPr>
          </a:lstStyle>
          <a:p>
            <a:fld id="{A71643C1-8BFB-4891-9D70-F1251075D6A4}" type="datetime1">
              <a:rPr lang="en-GB" smtClean="0"/>
              <a:t>30/07/2025</a:t>
            </a:fld>
            <a:endParaRPr lang="en-DK" dirty="0"/>
          </a:p>
        </p:txBody>
      </p:sp>
      <p:sp>
        <p:nvSpPr>
          <p:cNvPr id="10" name="Footer Placeholder 3">
            <a:extLst>
              <a:ext uri="{FF2B5EF4-FFF2-40B4-BE49-F238E27FC236}">
                <a16:creationId xmlns:a16="http://schemas.microsoft.com/office/drawing/2014/main" id="{CE0A3F2C-E08B-BBCC-2965-4745B3E8132D}"/>
              </a:ext>
            </a:extLst>
          </p:cNvPr>
          <p:cNvSpPr>
            <a:spLocks noGrp="1"/>
          </p:cNvSpPr>
          <p:nvPr>
            <p:ph type="ftr" sz="quarter" idx="3"/>
          </p:nvPr>
        </p:nvSpPr>
        <p:spPr>
          <a:xfrm>
            <a:off x="9032238" y="6483885"/>
            <a:ext cx="2743200" cy="365125"/>
          </a:xfrm>
          <a:prstGeom prst="rect">
            <a:avLst/>
          </a:prstGeom>
        </p:spPr>
        <p:txBody>
          <a:bodyPr vert="horz" lIns="91440" tIns="45720" rIns="91440" bIns="45720" rtlCol="0" anchor="ctr"/>
          <a:lstStyle>
            <a:lvl1pPr algn="r">
              <a:defRPr sz="800">
                <a:solidFill>
                  <a:srgbClr val="800020"/>
                </a:solidFill>
                <a:latin typeface="Arial" panose="020B0604020202020204" pitchFamily="34" charset="0"/>
                <a:cs typeface="Arial" panose="020B0604020202020204" pitchFamily="34" charset="0"/>
              </a:defRPr>
            </a:lvl1pPr>
          </a:lstStyle>
          <a:p>
            <a:r>
              <a:rPr lang="en-US" dirty="0"/>
              <a:t>Your business. Our DNA.</a:t>
            </a:r>
            <a:endParaRPr lang="en-DK" dirty="0"/>
          </a:p>
        </p:txBody>
      </p:sp>
      <p:sp>
        <p:nvSpPr>
          <p:cNvPr id="5" name="Title 1">
            <a:extLst>
              <a:ext uri="{FF2B5EF4-FFF2-40B4-BE49-F238E27FC236}">
                <a16:creationId xmlns:a16="http://schemas.microsoft.com/office/drawing/2014/main" id="{84E7ED21-7AD3-351F-558A-F7DDE87AACDC}"/>
              </a:ext>
            </a:extLst>
          </p:cNvPr>
          <p:cNvSpPr>
            <a:spLocks noGrp="1"/>
          </p:cNvSpPr>
          <p:nvPr>
            <p:ph type="title"/>
          </p:nvPr>
        </p:nvSpPr>
        <p:spPr>
          <a:xfrm>
            <a:off x="838200" y="1003150"/>
            <a:ext cx="10515600" cy="729103"/>
          </a:xfrm>
          <a:prstGeom prst="rect">
            <a:avLst/>
          </a:prstGeom>
        </p:spPr>
        <p:txBody>
          <a:bodyPr/>
          <a:lstStyle>
            <a:lvl1pPr>
              <a:defRPr sz="4000" b="0">
                <a:solidFill>
                  <a:srgbClr val="800020"/>
                </a:solidFill>
              </a:defRPr>
            </a:lvl1pPr>
          </a:lstStyle>
          <a:p>
            <a:r>
              <a:rPr lang="da-DK"/>
              <a:t>Klik for at redigere titeltypografien i masteren</a:t>
            </a:r>
            <a:endParaRPr lang="en-US" dirty="0"/>
          </a:p>
        </p:txBody>
      </p:sp>
      <p:sp>
        <p:nvSpPr>
          <p:cNvPr id="9" name="Content Placeholder 2">
            <a:extLst>
              <a:ext uri="{FF2B5EF4-FFF2-40B4-BE49-F238E27FC236}">
                <a16:creationId xmlns:a16="http://schemas.microsoft.com/office/drawing/2014/main" id="{2203393D-67A2-A875-BE2E-758855BC2596}"/>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11" name="Content Placeholder 3">
            <a:extLst>
              <a:ext uri="{FF2B5EF4-FFF2-40B4-BE49-F238E27FC236}">
                <a16:creationId xmlns:a16="http://schemas.microsoft.com/office/drawing/2014/main" id="{A7BAB0B8-5442-7551-DFC5-34F473ACA746}"/>
              </a:ext>
            </a:extLst>
          </p:cNvPr>
          <p:cNvSpPr>
            <a:spLocks noGrp="1"/>
          </p:cNvSpPr>
          <p:nvPr>
            <p:ph sz="half" idx="10"/>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Tree>
    <p:extLst>
      <p:ext uri="{BB962C8B-B14F-4D97-AF65-F5344CB8AC3E}">
        <p14:creationId xmlns:p14="http://schemas.microsoft.com/office/powerpoint/2010/main" val="32808135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Title Slide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B2EA53-248A-51AC-7A15-0B3826DD3F2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7353" y="399845"/>
            <a:ext cx="1538710" cy="565214"/>
          </a:xfrm>
          <a:prstGeom prst="rect">
            <a:avLst/>
          </a:prstGeom>
        </p:spPr>
      </p:pic>
      <p:sp>
        <p:nvSpPr>
          <p:cNvPr id="3" name="Picture Placeholder 8">
            <a:extLst>
              <a:ext uri="{FF2B5EF4-FFF2-40B4-BE49-F238E27FC236}">
                <a16:creationId xmlns:a16="http://schemas.microsoft.com/office/drawing/2014/main" id="{17D0B4A7-1ED8-7BF7-79B9-2498CE2E7479}"/>
              </a:ext>
            </a:extLst>
          </p:cNvPr>
          <p:cNvSpPr>
            <a:spLocks noGrp="1"/>
          </p:cNvSpPr>
          <p:nvPr>
            <p:ph type="pic" sz="quarter" idx="13"/>
          </p:nvPr>
        </p:nvSpPr>
        <p:spPr>
          <a:xfrm>
            <a:off x="0" y="1134000"/>
            <a:ext cx="12192000" cy="5724000"/>
          </a:xfrm>
          <a:pattFill prst="pct25">
            <a:fgClr>
              <a:schemeClr val="bg1">
                <a:lumMod val="75000"/>
              </a:schemeClr>
            </a:fgClr>
            <a:bgClr>
              <a:schemeClr val="bg1"/>
            </a:bgClr>
          </a:pattFill>
        </p:spPr>
        <p:txBody>
          <a:bodyPr/>
          <a:lstStyle>
            <a:lvl1pPr marL="0" indent="0">
              <a:buNone/>
              <a:defRPr/>
            </a:lvl1pPr>
          </a:lstStyle>
          <a:p>
            <a:r>
              <a:rPr lang="da-DK"/>
              <a:t>Klik på ikonet for at tilføje et billede</a:t>
            </a:r>
            <a:endParaRPr lang="en-US" dirty="0"/>
          </a:p>
        </p:txBody>
      </p:sp>
    </p:spTree>
    <p:extLst>
      <p:ext uri="{BB962C8B-B14F-4D97-AF65-F5344CB8AC3E}">
        <p14:creationId xmlns:p14="http://schemas.microsoft.com/office/powerpoint/2010/main" val="37490248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le Slide 2">
    <p:spTree>
      <p:nvGrpSpPr>
        <p:cNvPr id="1" name=""/>
        <p:cNvGrpSpPr/>
        <p:nvPr/>
      </p:nvGrpSpPr>
      <p:grpSpPr>
        <a:xfrm>
          <a:off x="0" y="0"/>
          <a:ext cx="0" cy="0"/>
          <a:chOff x="0" y="0"/>
          <a:chExt cx="0" cy="0"/>
        </a:xfrm>
      </p:grpSpPr>
      <p:pic>
        <p:nvPicPr>
          <p:cNvPr id="7" name="Picture 6" descr="A group of pigs in a cage&#10;&#10;Description automatically generated">
            <a:extLst>
              <a:ext uri="{FF2B5EF4-FFF2-40B4-BE49-F238E27FC236}">
                <a16:creationId xmlns:a16="http://schemas.microsoft.com/office/drawing/2014/main" id="{1AA1DB1B-A341-2B5E-5ED7-EAE1E9DE53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134000"/>
            <a:ext cx="12191525" cy="5724000"/>
          </a:xfrm>
          <a:prstGeom prst="rect">
            <a:avLst/>
          </a:prstGeom>
        </p:spPr>
      </p:pic>
      <p:pic>
        <p:nvPicPr>
          <p:cNvPr id="2" name="Picture 1">
            <a:extLst>
              <a:ext uri="{FF2B5EF4-FFF2-40B4-BE49-F238E27FC236}">
                <a16:creationId xmlns:a16="http://schemas.microsoft.com/office/drawing/2014/main" id="{0BB2EA53-248A-51AC-7A15-0B3826DD3F2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37353" y="399845"/>
            <a:ext cx="1538710" cy="565214"/>
          </a:xfrm>
          <a:prstGeom prst="rect">
            <a:avLst/>
          </a:prstGeom>
        </p:spPr>
      </p:pic>
    </p:spTree>
    <p:extLst>
      <p:ext uri="{BB962C8B-B14F-4D97-AF65-F5344CB8AC3E}">
        <p14:creationId xmlns:p14="http://schemas.microsoft.com/office/powerpoint/2010/main" val="32952988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Slide 2">
    <p:spTree>
      <p:nvGrpSpPr>
        <p:cNvPr id="1" name=""/>
        <p:cNvGrpSpPr/>
        <p:nvPr/>
      </p:nvGrpSpPr>
      <p:grpSpPr>
        <a:xfrm>
          <a:off x="0" y="0"/>
          <a:ext cx="0" cy="0"/>
          <a:chOff x="0" y="0"/>
          <a:chExt cx="0" cy="0"/>
        </a:xfrm>
      </p:grpSpPr>
      <p:pic>
        <p:nvPicPr>
          <p:cNvPr id="7" name="Picture 6" descr="A person petting pigs in a pig pen&#10;&#10;Description automatically generated">
            <a:extLst>
              <a:ext uri="{FF2B5EF4-FFF2-40B4-BE49-F238E27FC236}">
                <a16:creationId xmlns:a16="http://schemas.microsoft.com/office/drawing/2014/main" id="{552F61BA-86DA-04E1-A45F-2B2ED09AEC8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134000"/>
            <a:ext cx="12192000" cy="5724000"/>
          </a:xfrm>
          <a:prstGeom prst="rect">
            <a:avLst/>
          </a:prstGeom>
        </p:spPr>
      </p:pic>
      <p:pic>
        <p:nvPicPr>
          <p:cNvPr id="2" name="Picture 1">
            <a:extLst>
              <a:ext uri="{FF2B5EF4-FFF2-40B4-BE49-F238E27FC236}">
                <a16:creationId xmlns:a16="http://schemas.microsoft.com/office/drawing/2014/main" id="{B35752A5-B65E-F548-95F5-ED6AB22836B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37353" y="399845"/>
            <a:ext cx="1538710" cy="565214"/>
          </a:xfrm>
          <a:prstGeom prst="rect">
            <a:avLst/>
          </a:prstGeom>
        </p:spPr>
      </p:pic>
    </p:spTree>
    <p:extLst>
      <p:ext uri="{BB962C8B-B14F-4D97-AF65-F5344CB8AC3E}">
        <p14:creationId xmlns:p14="http://schemas.microsoft.com/office/powerpoint/2010/main" val="29880285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2">
    <p:spTree>
      <p:nvGrpSpPr>
        <p:cNvPr id="1" name=""/>
        <p:cNvGrpSpPr/>
        <p:nvPr/>
      </p:nvGrpSpPr>
      <p:grpSpPr>
        <a:xfrm>
          <a:off x="0" y="0"/>
          <a:ext cx="0" cy="0"/>
          <a:chOff x="0" y="0"/>
          <a:chExt cx="0" cy="0"/>
        </a:xfrm>
      </p:grpSpPr>
      <p:pic>
        <p:nvPicPr>
          <p:cNvPr id="5" name="Picture 4" descr="A person in overalls standing in a pig farm&#10;&#10;Description automatically generated">
            <a:extLst>
              <a:ext uri="{FF2B5EF4-FFF2-40B4-BE49-F238E27FC236}">
                <a16:creationId xmlns:a16="http://schemas.microsoft.com/office/drawing/2014/main" id="{56D45ED8-A4A9-C4E8-BC39-6B19701FB23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134001"/>
            <a:ext cx="12192000" cy="5724000"/>
          </a:xfrm>
          <a:prstGeom prst="rect">
            <a:avLst/>
          </a:prstGeom>
        </p:spPr>
      </p:pic>
      <p:pic>
        <p:nvPicPr>
          <p:cNvPr id="2" name="Picture 1">
            <a:extLst>
              <a:ext uri="{FF2B5EF4-FFF2-40B4-BE49-F238E27FC236}">
                <a16:creationId xmlns:a16="http://schemas.microsoft.com/office/drawing/2014/main" id="{8770F9EC-6A19-1C1E-972A-4EBA05D07E7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37353" y="399845"/>
            <a:ext cx="1538710" cy="565214"/>
          </a:xfrm>
          <a:prstGeom prst="rect">
            <a:avLst/>
          </a:prstGeom>
        </p:spPr>
      </p:pic>
    </p:spTree>
    <p:extLst>
      <p:ext uri="{BB962C8B-B14F-4D97-AF65-F5344CB8AC3E}">
        <p14:creationId xmlns:p14="http://schemas.microsoft.com/office/powerpoint/2010/main" val="4659265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Title Slide 2">
    <p:spTree>
      <p:nvGrpSpPr>
        <p:cNvPr id="1" name=""/>
        <p:cNvGrpSpPr/>
        <p:nvPr/>
      </p:nvGrpSpPr>
      <p:grpSpPr>
        <a:xfrm>
          <a:off x="0" y="0"/>
          <a:ext cx="0" cy="0"/>
          <a:chOff x="0" y="0"/>
          <a:chExt cx="0" cy="0"/>
        </a:xfrm>
      </p:grpSpPr>
      <p:pic>
        <p:nvPicPr>
          <p:cNvPr id="5" name="Picture 4" descr="A group of pigs in a pen&#10;&#10;Description automatically generated">
            <a:extLst>
              <a:ext uri="{FF2B5EF4-FFF2-40B4-BE49-F238E27FC236}">
                <a16:creationId xmlns:a16="http://schemas.microsoft.com/office/drawing/2014/main" id="{A624A413-7857-2352-9D0B-B31E6B95F2E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134000"/>
            <a:ext cx="12192000" cy="5724000"/>
          </a:xfrm>
          <a:prstGeom prst="rect">
            <a:avLst/>
          </a:prstGeom>
        </p:spPr>
      </p:pic>
      <p:pic>
        <p:nvPicPr>
          <p:cNvPr id="2" name="Picture 1">
            <a:extLst>
              <a:ext uri="{FF2B5EF4-FFF2-40B4-BE49-F238E27FC236}">
                <a16:creationId xmlns:a16="http://schemas.microsoft.com/office/drawing/2014/main" id="{9C2DA9C8-43C0-5AE6-47D5-456392E00DA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37353" y="399845"/>
            <a:ext cx="1538710" cy="565214"/>
          </a:xfrm>
          <a:prstGeom prst="rect">
            <a:avLst/>
          </a:prstGeom>
        </p:spPr>
      </p:pic>
    </p:spTree>
    <p:extLst>
      <p:ext uri="{BB962C8B-B14F-4D97-AF65-F5344CB8AC3E}">
        <p14:creationId xmlns:p14="http://schemas.microsoft.com/office/powerpoint/2010/main" val="38615253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Title Slide 2">
    <p:spTree>
      <p:nvGrpSpPr>
        <p:cNvPr id="1" name=""/>
        <p:cNvGrpSpPr/>
        <p:nvPr/>
      </p:nvGrpSpPr>
      <p:grpSpPr>
        <a:xfrm>
          <a:off x="0" y="0"/>
          <a:ext cx="0" cy="0"/>
          <a:chOff x="0" y="0"/>
          <a:chExt cx="0" cy="0"/>
        </a:xfrm>
      </p:grpSpPr>
      <p:pic>
        <p:nvPicPr>
          <p:cNvPr id="3" name="Picture 2" descr="A group of people in overalls writing on a whiteboard&#10;&#10;Description automatically generated">
            <a:extLst>
              <a:ext uri="{FF2B5EF4-FFF2-40B4-BE49-F238E27FC236}">
                <a16:creationId xmlns:a16="http://schemas.microsoft.com/office/drawing/2014/main" id="{C03A9110-BC52-6FB7-6147-C1E55F8710C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971998"/>
            <a:ext cx="12192000" cy="5886002"/>
          </a:xfrm>
          <a:prstGeom prst="rect">
            <a:avLst/>
          </a:prstGeom>
        </p:spPr>
      </p:pic>
    </p:spTree>
    <p:extLst>
      <p:ext uri="{BB962C8B-B14F-4D97-AF65-F5344CB8AC3E}">
        <p14:creationId xmlns:p14="http://schemas.microsoft.com/office/powerpoint/2010/main" val="9066647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itle Slide 2">
    <p:spTree>
      <p:nvGrpSpPr>
        <p:cNvPr id="1" name=""/>
        <p:cNvGrpSpPr/>
        <p:nvPr/>
      </p:nvGrpSpPr>
      <p:grpSpPr>
        <a:xfrm>
          <a:off x="0" y="0"/>
          <a:ext cx="0" cy="0"/>
          <a:chOff x="0" y="0"/>
          <a:chExt cx="0" cy="0"/>
        </a:xfrm>
      </p:grpSpPr>
      <p:pic>
        <p:nvPicPr>
          <p:cNvPr id="7" name="Picture 6"/>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0" y="1134000"/>
            <a:ext cx="12191526" cy="5724000"/>
          </a:xfrm>
          <a:prstGeom prst="rect">
            <a:avLst/>
          </a:prstGeom>
          <a:noFill/>
          <a:ln>
            <a:noFill/>
          </a:ln>
        </p:spPr>
      </p:pic>
      <p:pic>
        <p:nvPicPr>
          <p:cNvPr id="2" name="Picture 1">
            <a:extLst>
              <a:ext uri="{FF2B5EF4-FFF2-40B4-BE49-F238E27FC236}">
                <a16:creationId xmlns:a16="http://schemas.microsoft.com/office/drawing/2014/main" id="{2FCE26EE-8393-E359-B337-5DC37A762A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37353" y="399845"/>
            <a:ext cx="1538710" cy="565214"/>
          </a:xfrm>
          <a:prstGeom prst="rect">
            <a:avLst/>
          </a:prstGeom>
        </p:spPr>
      </p:pic>
    </p:spTree>
    <p:extLst>
      <p:ext uri="{BB962C8B-B14F-4D97-AF65-F5344CB8AC3E}">
        <p14:creationId xmlns:p14="http://schemas.microsoft.com/office/powerpoint/2010/main" val="26346240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Title Slide 2">
    <p:spTree>
      <p:nvGrpSpPr>
        <p:cNvPr id="1" name=""/>
        <p:cNvGrpSpPr/>
        <p:nvPr/>
      </p:nvGrpSpPr>
      <p:grpSpPr>
        <a:xfrm>
          <a:off x="0" y="0"/>
          <a:ext cx="0" cy="0"/>
          <a:chOff x="0" y="0"/>
          <a:chExt cx="0" cy="0"/>
        </a:xfrm>
      </p:grpSpPr>
      <p:pic>
        <p:nvPicPr>
          <p:cNvPr id="7" name="Picture 6"/>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0" y="1131736"/>
            <a:ext cx="12191526" cy="5726264"/>
          </a:xfrm>
          <a:prstGeom prst="rect">
            <a:avLst/>
          </a:prstGeom>
          <a:noFill/>
          <a:ln>
            <a:noFill/>
          </a:ln>
        </p:spPr>
      </p:pic>
      <p:pic>
        <p:nvPicPr>
          <p:cNvPr id="2" name="Picture 1">
            <a:extLst>
              <a:ext uri="{FF2B5EF4-FFF2-40B4-BE49-F238E27FC236}">
                <a16:creationId xmlns:a16="http://schemas.microsoft.com/office/drawing/2014/main" id="{82EFDD9F-4D8B-F160-3439-18FB45EEF6E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37353" y="399845"/>
            <a:ext cx="1538710" cy="565214"/>
          </a:xfrm>
          <a:prstGeom prst="rect">
            <a:avLst/>
          </a:prstGeom>
        </p:spPr>
      </p:pic>
    </p:spTree>
    <p:extLst>
      <p:ext uri="{BB962C8B-B14F-4D97-AF65-F5344CB8AC3E}">
        <p14:creationId xmlns:p14="http://schemas.microsoft.com/office/powerpoint/2010/main" val="5375845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Title Slide 2">
    <p:spTree>
      <p:nvGrpSpPr>
        <p:cNvPr id="1" name=""/>
        <p:cNvGrpSpPr/>
        <p:nvPr/>
      </p:nvGrpSpPr>
      <p:grpSpPr>
        <a:xfrm>
          <a:off x="0" y="0"/>
          <a:ext cx="0" cy="0"/>
          <a:chOff x="0" y="0"/>
          <a:chExt cx="0" cy="0"/>
        </a:xfrm>
      </p:grpSpPr>
      <p:pic>
        <p:nvPicPr>
          <p:cNvPr id="7" name="Picture 6"/>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0" y="1133998"/>
            <a:ext cx="12191526" cy="5724001"/>
          </a:xfrm>
          <a:prstGeom prst="rect">
            <a:avLst/>
          </a:prstGeom>
          <a:noFill/>
          <a:ln>
            <a:noFill/>
          </a:ln>
        </p:spPr>
      </p:pic>
      <p:pic>
        <p:nvPicPr>
          <p:cNvPr id="2" name="Picture 1">
            <a:extLst>
              <a:ext uri="{FF2B5EF4-FFF2-40B4-BE49-F238E27FC236}">
                <a16:creationId xmlns:a16="http://schemas.microsoft.com/office/drawing/2014/main" id="{C1E2B6CF-8308-4D21-478C-8BCA941F6D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37353" y="399845"/>
            <a:ext cx="1538710" cy="565214"/>
          </a:xfrm>
          <a:prstGeom prst="rect">
            <a:avLst/>
          </a:prstGeom>
        </p:spPr>
      </p:pic>
    </p:spTree>
    <p:extLst>
      <p:ext uri="{BB962C8B-B14F-4D97-AF65-F5344CB8AC3E}">
        <p14:creationId xmlns:p14="http://schemas.microsoft.com/office/powerpoint/2010/main" val="31435368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Title Slide 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98213" y="0"/>
            <a:ext cx="10593787" cy="6858000"/>
          </a:xfrm>
          <a:prstGeom prst="rect">
            <a:avLst/>
          </a:prstGeom>
        </p:spPr>
      </p:pic>
      <p:sp>
        <p:nvSpPr>
          <p:cNvPr id="20" name="Text Placeholder 16">
            <a:extLst>
              <a:ext uri="{FF2B5EF4-FFF2-40B4-BE49-F238E27FC236}">
                <a16:creationId xmlns:a16="http://schemas.microsoft.com/office/drawing/2014/main" id="{7336B771-6351-0597-BB36-51B61BE693BD}"/>
              </a:ext>
            </a:extLst>
          </p:cNvPr>
          <p:cNvSpPr>
            <a:spLocks noGrp="1"/>
          </p:cNvSpPr>
          <p:nvPr>
            <p:ph type="body" sz="quarter" idx="12" hasCustomPrompt="1"/>
          </p:nvPr>
        </p:nvSpPr>
        <p:spPr>
          <a:xfrm>
            <a:off x="5982989" y="4707422"/>
            <a:ext cx="1129247" cy="747712"/>
          </a:xfrm>
        </p:spPr>
        <p:txBody>
          <a:bodyPr>
            <a:noAutofit/>
          </a:bodyPr>
          <a:lstStyle>
            <a:lvl1pPr marL="0" indent="0">
              <a:buNone/>
              <a:defRPr sz="6000" b="1">
                <a:solidFill>
                  <a:schemeClr val="bg1"/>
                </a:solidFill>
              </a:defRPr>
            </a:lvl1pPr>
          </a:lstStyle>
          <a:p>
            <a:pPr lvl="0"/>
            <a:r>
              <a:rPr lang="en-US" dirty="0"/>
              <a:t>05</a:t>
            </a:r>
            <a:endParaRPr lang="en-GB" dirty="0"/>
          </a:p>
        </p:txBody>
      </p:sp>
      <p:sp>
        <p:nvSpPr>
          <p:cNvPr id="21" name="Text Placeholder 18">
            <a:extLst>
              <a:ext uri="{FF2B5EF4-FFF2-40B4-BE49-F238E27FC236}">
                <a16:creationId xmlns:a16="http://schemas.microsoft.com/office/drawing/2014/main" id="{7247BBE9-1BF3-A222-7141-794AF4CFA339}"/>
              </a:ext>
            </a:extLst>
          </p:cNvPr>
          <p:cNvSpPr>
            <a:spLocks noGrp="1"/>
          </p:cNvSpPr>
          <p:nvPr>
            <p:ph type="body" sz="quarter" idx="13"/>
          </p:nvPr>
        </p:nvSpPr>
        <p:spPr>
          <a:xfrm>
            <a:off x="7112237" y="5081278"/>
            <a:ext cx="1594790" cy="577850"/>
          </a:xfrm>
        </p:spPr>
        <p:txBody>
          <a:bodyPr>
            <a:noAutofit/>
          </a:bodyPr>
          <a:lstStyle>
            <a:lvl1pPr marL="0" indent="0">
              <a:buNone/>
              <a:defRPr sz="2000">
                <a:solidFill>
                  <a:schemeClr val="bg1"/>
                </a:solidFill>
              </a:defRPr>
            </a:lvl1pPr>
            <a:lvl5pPr>
              <a:defRPr/>
            </a:lvl5pPr>
          </a:lstStyle>
          <a:p>
            <a:pPr lvl="0"/>
            <a:r>
              <a:rPr lang="da-DK"/>
              <a:t>Klik for at redigere teksttypografierne i masteren</a:t>
            </a:r>
          </a:p>
        </p:txBody>
      </p:sp>
      <p:sp>
        <p:nvSpPr>
          <p:cNvPr id="5" name="Title 1">
            <a:extLst>
              <a:ext uri="{FF2B5EF4-FFF2-40B4-BE49-F238E27FC236}">
                <a16:creationId xmlns:a16="http://schemas.microsoft.com/office/drawing/2014/main" id="{C5E3EDD3-A9CF-D061-C579-2528A97D3FB0}"/>
              </a:ext>
            </a:extLst>
          </p:cNvPr>
          <p:cNvSpPr txBox="1">
            <a:spLocks/>
          </p:cNvSpPr>
          <p:nvPr userDrawn="1"/>
        </p:nvSpPr>
        <p:spPr>
          <a:xfrm>
            <a:off x="-889516" y="5613620"/>
            <a:ext cx="4993420" cy="68817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000" b="1" i="0" kern="1200">
                <a:solidFill>
                  <a:schemeClr val="bg1"/>
                </a:solidFill>
                <a:latin typeface="Arial" charset="0"/>
                <a:ea typeface="Arial" charset="0"/>
                <a:cs typeface="Arial" charset="0"/>
              </a:defRPr>
            </a:lvl1pPr>
          </a:lstStyle>
          <a:p>
            <a:r>
              <a:rPr lang="en-US" b="0" dirty="0">
                <a:solidFill>
                  <a:srgbClr val="A79C94"/>
                </a:solidFill>
              </a:rPr>
              <a:t>AGENDA</a:t>
            </a:r>
          </a:p>
        </p:txBody>
      </p:sp>
      <p:sp>
        <p:nvSpPr>
          <p:cNvPr id="17" name="Text Placeholder 16">
            <a:extLst>
              <a:ext uri="{FF2B5EF4-FFF2-40B4-BE49-F238E27FC236}">
                <a16:creationId xmlns:a16="http://schemas.microsoft.com/office/drawing/2014/main" id="{0E911CE7-442E-BD0C-19FE-4A2D8C3B6DB0}"/>
              </a:ext>
            </a:extLst>
          </p:cNvPr>
          <p:cNvSpPr>
            <a:spLocks noGrp="1"/>
          </p:cNvSpPr>
          <p:nvPr>
            <p:ph type="body" sz="quarter" idx="10" hasCustomPrompt="1"/>
          </p:nvPr>
        </p:nvSpPr>
        <p:spPr>
          <a:xfrm>
            <a:off x="5982782" y="405234"/>
            <a:ext cx="1129247" cy="747712"/>
          </a:xfrm>
        </p:spPr>
        <p:txBody>
          <a:bodyPr>
            <a:noAutofit/>
          </a:bodyPr>
          <a:lstStyle>
            <a:lvl1pPr marL="0" indent="0">
              <a:buNone/>
              <a:defRPr sz="6000" b="1">
                <a:solidFill>
                  <a:schemeClr val="bg1"/>
                </a:solidFill>
              </a:defRPr>
            </a:lvl1pPr>
          </a:lstStyle>
          <a:p>
            <a:pPr lvl="0"/>
            <a:r>
              <a:rPr lang="en-US" dirty="0"/>
              <a:t>01</a:t>
            </a:r>
            <a:endParaRPr lang="en-GB" dirty="0"/>
          </a:p>
        </p:txBody>
      </p:sp>
      <p:sp>
        <p:nvSpPr>
          <p:cNvPr id="19" name="Text Placeholder 18">
            <a:extLst>
              <a:ext uri="{FF2B5EF4-FFF2-40B4-BE49-F238E27FC236}">
                <a16:creationId xmlns:a16="http://schemas.microsoft.com/office/drawing/2014/main" id="{D59D18EB-5B36-4F5F-8664-193AFB8F92DE}"/>
              </a:ext>
            </a:extLst>
          </p:cNvPr>
          <p:cNvSpPr>
            <a:spLocks noGrp="1"/>
          </p:cNvSpPr>
          <p:nvPr>
            <p:ph type="body" sz="quarter" idx="11"/>
          </p:nvPr>
        </p:nvSpPr>
        <p:spPr>
          <a:xfrm>
            <a:off x="7112030" y="779090"/>
            <a:ext cx="1594790" cy="577850"/>
          </a:xfrm>
        </p:spPr>
        <p:txBody>
          <a:bodyPr>
            <a:noAutofit/>
          </a:bodyPr>
          <a:lstStyle>
            <a:lvl1pPr marL="0" indent="0">
              <a:buNone/>
              <a:defRPr sz="2000">
                <a:solidFill>
                  <a:schemeClr val="bg1"/>
                </a:solidFill>
              </a:defRPr>
            </a:lvl1pPr>
            <a:lvl5pPr>
              <a:defRPr/>
            </a:lvl5pPr>
          </a:lstStyle>
          <a:p>
            <a:pPr lvl="0"/>
            <a:r>
              <a:rPr lang="da-DK"/>
              <a:t>Klik for at redigere teksttypografierne i masteren</a:t>
            </a:r>
          </a:p>
        </p:txBody>
      </p:sp>
      <p:sp>
        <p:nvSpPr>
          <p:cNvPr id="22" name="Text Placeholder 16">
            <a:extLst>
              <a:ext uri="{FF2B5EF4-FFF2-40B4-BE49-F238E27FC236}">
                <a16:creationId xmlns:a16="http://schemas.microsoft.com/office/drawing/2014/main" id="{9DBF4469-9A59-41FD-E4AE-F76806049C17}"/>
              </a:ext>
            </a:extLst>
          </p:cNvPr>
          <p:cNvSpPr>
            <a:spLocks noGrp="1"/>
          </p:cNvSpPr>
          <p:nvPr>
            <p:ph type="body" sz="quarter" idx="14" hasCustomPrompt="1"/>
          </p:nvPr>
        </p:nvSpPr>
        <p:spPr>
          <a:xfrm>
            <a:off x="5982782" y="1480781"/>
            <a:ext cx="1129247" cy="747712"/>
          </a:xfrm>
        </p:spPr>
        <p:txBody>
          <a:bodyPr>
            <a:noAutofit/>
          </a:bodyPr>
          <a:lstStyle>
            <a:lvl1pPr marL="0" indent="0">
              <a:buNone/>
              <a:defRPr sz="6000" b="1">
                <a:solidFill>
                  <a:schemeClr val="bg1"/>
                </a:solidFill>
              </a:defRPr>
            </a:lvl1pPr>
          </a:lstStyle>
          <a:p>
            <a:pPr lvl="0"/>
            <a:r>
              <a:rPr lang="en-US" dirty="0"/>
              <a:t>02</a:t>
            </a:r>
            <a:endParaRPr lang="en-GB" dirty="0"/>
          </a:p>
        </p:txBody>
      </p:sp>
      <p:sp>
        <p:nvSpPr>
          <p:cNvPr id="23" name="Text Placeholder 18">
            <a:extLst>
              <a:ext uri="{FF2B5EF4-FFF2-40B4-BE49-F238E27FC236}">
                <a16:creationId xmlns:a16="http://schemas.microsoft.com/office/drawing/2014/main" id="{DC519DA3-DB3B-9E7C-38C9-CCE5AC069632}"/>
              </a:ext>
            </a:extLst>
          </p:cNvPr>
          <p:cNvSpPr>
            <a:spLocks noGrp="1"/>
          </p:cNvSpPr>
          <p:nvPr>
            <p:ph type="body" sz="quarter" idx="15"/>
          </p:nvPr>
        </p:nvSpPr>
        <p:spPr>
          <a:xfrm>
            <a:off x="7112030" y="1854637"/>
            <a:ext cx="1594790" cy="577850"/>
          </a:xfrm>
        </p:spPr>
        <p:txBody>
          <a:bodyPr>
            <a:noAutofit/>
          </a:bodyPr>
          <a:lstStyle>
            <a:lvl1pPr marL="0" indent="0">
              <a:buNone/>
              <a:defRPr sz="2000">
                <a:solidFill>
                  <a:schemeClr val="bg1"/>
                </a:solidFill>
              </a:defRPr>
            </a:lvl1pPr>
            <a:lvl5pPr>
              <a:defRPr/>
            </a:lvl5pPr>
          </a:lstStyle>
          <a:p>
            <a:pPr lvl="0"/>
            <a:r>
              <a:rPr lang="da-DK"/>
              <a:t>Klik for at redigere teksttypografierne i masteren</a:t>
            </a:r>
          </a:p>
        </p:txBody>
      </p:sp>
      <p:sp>
        <p:nvSpPr>
          <p:cNvPr id="24" name="Text Placeholder 16">
            <a:extLst>
              <a:ext uri="{FF2B5EF4-FFF2-40B4-BE49-F238E27FC236}">
                <a16:creationId xmlns:a16="http://schemas.microsoft.com/office/drawing/2014/main" id="{9056F1CD-028C-71AA-81F5-14E86488B15C}"/>
              </a:ext>
            </a:extLst>
          </p:cNvPr>
          <p:cNvSpPr>
            <a:spLocks noGrp="1"/>
          </p:cNvSpPr>
          <p:nvPr>
            <p:ph type="body" sz="quarter" idx="16" hasCustomPrompt="1"/>
          </p:nvPr>
        </p:nvSpPr>
        <p:spPr>
          <a:xfrm>
            <a:off x="5982782" y="3631875"/>
            <a:ext cx="1129247" cy="747712"/>
          </a:xfrm>
        </p:spPr>
        <p:txBody>
          <a:bodyPr>
            <a:noAutofit/>
          </a:bodyPr>
          <a:lstStyle>
            <a:lvl1pPr marL="0" indent="0">
              <a:buNone/>
              <a:defRPr sz="6000" b="1">
                <a:solidFill>
                  <a:schemeClr val="bg1"/>
                </a:solidFill>
              </a:defRPr>
            </a:lvl1pPr>
          </a:lstStyle>
          <a:p>
            <a:pPr lvl="0"/>
            <a:r>
              <a:rPr lang="en-US" dirty="0"/>
              <a:t>04</a:t>
            </a:r>
            <a:endParaRPr lang="en-GB" dirty="0"/>
          </a:p>
        </p:txBody>
      </p:sp>
      <p:sp>
        <p:nvSpPr>
          <p:cNvPr id="25" name="Text Placeholder 18">
            <a:extLst>
              <a:ext uri="{FF2B5EF4-FFF2-40B4-BE49-F238E27FC236}">
                <a16:creationId xmlns:a16="http://schemas.microsoft.com/office/drawing/2014/main" id="{DD5FC36D-A026-C5F1-57BC-7853B78EE3A8}"/>
              </a:ext>
            </a:extLst>
          </p:cNvPr>
          <p:cNvSpPr>
            <a:spLocks noGrp="1"/>
          </p:cNvSpPr>
          <p:nvPr>
            <p:ph type="body" sz="quarter" idx="17"/>
          </p:nvPr>
        </p:nvSpPr>
        <p:spPr>
          <a:xfrm>
            <a:off x="7112030" y="4005731"/>
            <a:ext cx="1594790" cy="577850"/>
          </a:xfrm>
        </p:spPr>
        <p:txBody>
          <a:bodyPr>
            <a:noAutofit/>
          </a:bodyPr>
          <a:lstStyle>
            <a:lvl1pPr marL="0" indent="0">
              <a:buNone/>
              <a:defRPr sz="2000">
                <a:solidFill>
                  <a:schemeClr val="bg1"/>
                </a:solidFill>
              </a:defRPr>
            </a:lvl1pPr>
            <a:lvl5pPr>
              <a:defRPr/>
            </a:lvl5pPr>
          </a:lstStyle>
          <a:p>
            <a:pPr lvl="0"/>
            <a:r>
              <a:rPr lang="da-DK"/>
              <a:t>Klik for at redigere teksttypografierne i masteren</a:t>
            </a:r>
          </a:p>
        </p:txBody>
      </p:sp>
      <p:sp>
        <p:nvSpPr>
          <p:cNvPr id="2" name="Text Placeholder 16">
            <a:extLst>
              <a:ext uri="{FF2B5EF4-FFF2-40B4-BE49-F238E27FC236}">
                <a16:creationId xmlns:a16="http://schemas.microsoft.com/office/drawing/2014/main" id="{B257CC16-9411-3C11-58A7-23595CA47D0D}"/>
              </a:ext>
            </a:extLst>
          </p:cNvPr>
          <p:cNvSpPr>
            <a:spLocks noGrp="1"/>
          </p:cNvSpPr>
          <p:nvPr>
            <p:ph type="body" sz="quarter" idx="18" hasCustomPrompt="1"/>
          </p:nvPr>
        </p:nvSpPr>
        <p:spPr>
          <a:xfrm>
            <a:off x="5982990" y="2556328"/>
            <a:ext cx="1129247" cy="747712"/>
          </a:xfrm>
        </p:spPr>
        <p:txBody>
          <a:bodyPr>
            <a:noAutofit/>
          </a:bodyPr>
          <a:lstStyle>
            <a:lvl1pPr marL="0" indent="0">
              <a:buNone/>
              <a:defRPr sz="6000" b="1">
                <a:solidFill>
                  <a:schemeClr val="bg1"/>
                </a:solidFill>
              </a:defRPr>
            </a:lvl1pPr>
          </a:lstStyle>
          <a:p>
            <a:pPr lvl="0"/>
            <a:r>
              <a:rPr lang="en-US" dirty="0"/>
              <a:t>03</a:t>
            </a:r>
            <a:endParaRPr lang="en-GB" dirty="0"/>
          </a:p>
        </p:txBody>
      </p:sp>
      <p:sp>
        <p:nvSpPr>
          <p:cNvPr id="3" name="Text Placeholder 18">
            <a:extLst>
              <a:ext uri="{FF2B5EF4-FFF2-40B4-BE49-F238E27FC236}">
                <a16:creationId xmlns:a16="http://schemas.microsoft.com/office/drawing/2014/main" id="{67203586-E0EA-B7C9-3ED0-A7EF32978F87}"/>
              </a:ext>
            </a:extLst>
          </p:cNvPr>
          <p:cNvSpPr>
            <a:spLocks noGrp="1"/>
          </p:cNvSpPr>
          <p:nvPr>
            <p:ph type="body" sz="quarter" idx="19"/>
          </p:nvPr>
        </p:nvSpPr>
        <p:spPr>
          <a:xfrm>
            <a:off x="7112238" y="2930184"/>
            <a:ext cx="1594790" cy="577850"/>
          </a:xfrm>
        </p:spPr>
        <p:txBody>
          <a:bodyPr>
            <a:noAutofit/>
          </a:bodyPr>
          <a:lstStyle>
            <a:lvl1pPr marL="0" indent="0">
              <a:buNone/>
              <a:defRPr sz="2000">
                <a:solidFill>
                  <a:schemeClr val="bg1"/>
                </a:solidFill>
              </a:defRPr>
            </a:lvl1pPr>
            <a:lvl5pPr>
              <a:defRPr/>
            </a:lvl5pPr>
          </a:lstStyle>
          <a:p>
            <a:pPr lvl="0"/>
            <a:r>
              <a:rPr lang="da-DK"/>
              <a:t>Klik for at redigere teksttypografierne i masteren</a:t>
            </a:r>
          </a:p>
        </p:txBody>
      </p:sp>
      <p:sp>
        <p:nvSpPr>
          <p:cNvPr id="4" name="Text Placeholder 16">
            <a:extLst>
              <a:ext uri="{FF2B5EF4-FFF2-40B4-BE49-F238E27FC236}">
                <a16:creationId xmlns:a16="http://schemas.microsoft.com/office/drawing/2014/main" id="{A4B05B8E-71FA-A541-6F2F-25043ACA0499}"/>
              </a:ext>
            </a:extLst>
          </p:cNvPr>
          <p:cNvSpPr>
            <a:spLocks noGrp="1"/>
          </p:cNvSpPr>
          <p:nvPr>
            <p:ph type="body" sz="quarter" idx="20" hasCustomPrompt="1"/>
          </p:nvPr>
        </p:nvSpPr>
        <p:spPr>
          <a:xfrm>
            <a:off x="5982782" y="5782971"/>
            <a:ext cx="1129247" cy="747712"/>
          </a:xfrm>
        </p:spPr>
        <p:txBody>
          <a:bodyPr>
            <a:noAutofit/>
          </a:bodyPr>
          <a:lstStyle>
            <a:lvl1pPr marL="0" indent="0">
              <a:buNone/>
              <a:defRPr sz="6000" b="1">
                <a:solidFill>
                  <a:schemeClr val="bg1"/>
                </a:solidFill>
              </a:defRPr>
            </a:lvl1pPr>
          </a:lstStyle>
          <a:p>
            <a:pPr lvl="0"/>
            <a:r>
              <a:rPr lang="en-US" dirty="0"/>
              <a:t>06</a:t>
            </a:r>
            <a:endParaRPr lang="en-GB" dirty="0"/>
          </a:p>
        </p:txBody>
      </p:sp>
      <p:sp>
        <p:nvSpPr>
          <p:cNvPr id="6" name="Text Placeholder 18">
            <a:extLst>
              <a:ext uri="{FF2B5EF4-FFF2-40B4-BE49-F238E27FC236}">
                <a16:creationId xmlns:a16="http://schemas.microsoft.com/office/drawing/2014/main" id="{C5FDC930-D57B-3EDA-9DA7-D6D4E3D50425}"/>
              </a:ext>
            </a:extLst>
          </p:cNvPr>
          <p:cNvSpPr>
            <a:spLocks noGrp="1"/>
          </p:cNvSpPr>
          <p:nvPr>
            <p:ph type="body" sz="quarter" idx="21"/>
          </p:nvPr>
        </p:nvSpPr>
        <p:spPr>
          <a:xfrm>
            <a:off x="7112030" y="6156827"/>
            <a:ext cx="1594790" cy="577850"/>
          </a:xfrm>
        </p:spPr>
        <p:txBody>
          <a:bodyPr>
            <a:noAutofit/>
          </a:bodyPr>
          <a:lstStyle>
            <a:lvl1pPr marL="0" indent="0">
              <a:buNone/>
              <a:defRPr sz="2000">
                <a:solidFill>
                  <a:schemeClr val="bg1"/>
                </a:solidFill>
              </a:defRPr>
            </a:lvl1pPr>
            <a:lvl5pPr>
              <a:defRPr/>
            </a:lvl5pPr>
          </a:lstStyle>
          <a:p>
            <a:pPr lvl="0"/>
            <a:r>
              <a:rPr lang="da-DK"/>
              <a:t>Klik for at redigere teksttypografierne i masteren</a:t>
            </a:r>
          </a:p>
        </p:txBody>
      </p:sp>
    </p:spTree>
    <p:extLst>
      <p:ext uri="{BB962C8B-B14F-4D97-AF65-F5344CB8AC3E}">
        <p14:creationId xmlns:p14="http://schemas.microsoft.com/office/powerpoint/2010/main" val="12084290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Title Slide 2">
    <p:spTree>
      <p:nvGrpSpPr>
        <p:cNvPr id="1" name=""/>
        <p:cNvGrpSpPr/>
        <p:nvPr/>
      </p:nvGrpSpPr>
      <p:grpSpPr>
        <a:xfrm>
          <a:off x="0" y="0"/>
          <a:ext cx="0" cy="0"/>
          <a:chOff x="0" y="0"/>
          <a:chExt cx="0" cy="0"/>
        </a:xfrm>
      </p:grpSpPr>
      <p:pic>
        <p:nvPicPr>
          <p:cNvPr id="5" name="Picture 4" descr="A long shot of a hallway&#10;&#10;Description automatically generated">
            <a:extLst>
              <a:ext uri="{FF2B5EF4-FFF2-40B4-BE49-F238E27FC236}">
                <a16:creationId xmlns:a16="http://schemas.microsoft.com/office/drawing/2014/main" id="{F9F26C26-C0BB-8628-6C7F-955D1766DA9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133998"/>
            <a:ext cx="12192000" cy="5724001"/>
          </a:xfrm>
          <a:prstGeom prst="rect">
            <a:avLst/>
          </a:prstGeom>
        </p:spPr>
      </p:pic>
      <p:pic>
        <p:nvPicPr>
          <p:cNvPr id="2" name="Picture 1">
            <a:extLst>
              <a:ext uri="{FF2B5EF4-FFF2-40B4-BE49-F238E27FC236}">
                <a16:creationId xmlns:a16="http://schemas.microsoft.com/office/drawing/2014/main" id="{652A6A2B-0686-2545-E890-198A19C9C9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37353" y="399845"/>
            <a:ext cx="1538710" cy="565214"/>
          </a:xfrm>
          <a:prstGeom prst="rect">
            <a:avLst/>
          </a:prstGeom>
        </p:spPr>
      </p:pic>
    </p:spTree>
    <p:extLst>
      <p:ext uri="{BB962C8B-B14F-4D97-AF65-F5344CB8AC3E}">
        <p14:creationId xmlns:p14="http://schemas.microsoft.com/office/powerpoint/2010/main" val="24716492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1_Title Slide 2">
    <p:spTree>
      <p:nvGrpSpPr>
        <p:cNvPr id="1" name=""/>
        <p:cNvGrpSpPr/>
        <p:nvPr/>
      </p:nvGrpSpPr>
      <p:grpSpPr>
        <a:xfrm>
          <a:off x="0" y="0"/>
          <a:ext cx="0" cy="0"/>
          <a:chOff x="0" y="0"/>
          <a:chExt cx="0" cy="0"/>
        </a:xfrm>
      </p:grpSpPr>
      <p:pic>
        <p:nvPicPr>
          <p:cNvPr id="3" name="Picture 2" descr="A wall with pictures on it&#10;&#10;Description automatically generated">
            <a:extLst>
              <a:ext uri="{FF2B5EF4-FFF2-40B4-BE49-F238E27FC236}">
                <a16:creationId xmlns:a16="http://schemas.microsoft.com/office/drawing/2014/main" id="{CEAD23E9-099A-C545-5511-0C4E2C82ABE2}"/>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0" y="1134000"/>
            <a:ext cx="12191999" cy="5724000"/>
          </a:xfrm>
          <a:prstGeom prst="rect">
            <a:avLst/>
          </a:prstGeom>
        </p:spPr>
      </p:pic>
      <p:pic>
        <p:nvPicPr>
          <p:cNvPr id="2" name="Picture 1">
            <a:extLst>
              <a:ext uri="{FF2B5EF4-FFF2-40B4-BE49-F238E27FC236}">
                <a16:creationId xmlns:a16="http://schemas.microsoft.com/office/drawing/2014/main" id="{E3DFF414-BF0D-7231-2650-F87069A9D95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37353" y="399845"/>
            <a:ext cx="1538710" cy="565214"/>
          </a:xfrm>
          <a:prstGeom prst="rect">
            <a:avLst/>
          </a:prstGeom>
        </p:spPr>
      </p:pic>
    </p:spTree>
    <p:extLst>
      <p:ext uri="{BB962C8B-B14F-4D97-AF65-F5344CB8AC3E}">
        <p14:creationId xmlns:p14="http://schemas.microsoft.com/office/powerpoint/2010/main" val="15472683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AE7128-31B6-4091-9F83-F721E9F32353}" type="datetime3">
              <a:rPr lang="da-DK" smtClean="0"/>
              <a:t>30.07.2025</a:t>
            </a:fld>
            <a:endParaRPr lang="en-US"/>
          </a:p>
        </p:txBody>
      </p:sp>
      <p:sp>
        <p:nvSpPr>
          <p:cNvPr id="7" name="Slide Number Placeholder 6"/>
          <p:cNvSpPr>
            <a:spLocks noGrp="1"/>
          </p:cNvSpPr>
          <p:nvPr>
            <p:ph type="sldNum" sz="quarter" idx="12"/>
          </p:nvPr>
        </p:nvSpPr>
        <p:spPr/>
        <p:txBody>
          <a:bodyPr/>
          <a:lstStyle/>
          <a:p>
            <a:fld id="{4B911712-D210-8E49-858F-E5CA7731844A}" type="slidenum">
              <a:t>‹nr.›</a:t>
            </a:fld>
            <a:endParaRPr lang="en-US"/>
          </a:p>
        </p:txBody>
      </p:sp>
    </p:spTree>
    <p:extLst>
      <p:ext uri="{BB962C8B-B14F-4D97-AF65-F5344CB8AC3E}">
        <p14:creationId xmlns:p14="http://schemas.microsoft.com/office/powerpoint/2010/main" val="33624653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el og indholdsobjek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9357C6AB-1539-4EBF-8612-89C0F8B7E402}"/>
              </a:ext>
            </a:extLst>
          </p:cNvPr>
          <p:cNvGraphicFramePr>
            <a:graphicFrameLocks noChangeAspect="1"/>
          </p:cNvGraphicFramePr>
          <p:nvPr userDrawn="1">
            <p:custDataLst>
              <p:tags r:id="rId1"/>
            </p:custDataLst>
            <p:extLst>
              <p:ext uri="{D42A27DB-BD31-4B8C-83A1-F6EECF244321}">
                <p14:modId xmlns:p14="http://schemas.microsoft.com/office/powerpoint/2010/main" val="17265180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38" imgH="338" progId="TCLayout.ActiveDocument.1">
                  <p:embed/>
                </p:oleObj>
              </mc:Choice>
              <mc:Fallback>
                <p:oleObj name="think-cell Slide" r:id="rId3" imgW="338" imgH="338" progId="TCLayout.ActiveDocument.1">
                  <p:embed/>
                  <p:pic>
                    <p:nvPicPr>
                      <p:cNvPr id="8" name="Object 7" hidden="1">
                        <a:extLst>
                          <a:ext uri="{FF2B5EF4-FFF2-40B4-BE49-F238E27FC236}">
                            <a16:creationId xmlns:a16="http://schemas.microsoft.com/office/drawing/2014/main" id="{9357C6AB-1539-4EBF-8612-89C0F8B7E4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Content Placeholder 2"/>
          <p:cNvSpPr>
            <a:spLocks noGrp="1"/>
          </p:cNvSpPr>
          <p:nvPr>
            <p:ph idx="1"/>
          </p:nvPr>
        </p:nvSpPr>
        <p:spPr>
          <a:xfrm>
            <a:off x="501650" y="1825625"/>
            <a:ext cx="111887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6" name="Slide Number Placeholder 5"/>
          <p:cNvSpPr>
            <a:spLocks noGrp="1"/>
          </p:cNvSpPr>
          <p:nvPr>
            <p:ph type="sldNum" sz="quarter" idx="12"/>
          </p:nvPr>
        </p:nvSpPr>
        <p:spPr/>
        <p:txBody>
          <a:bodyPr/>
          <a:lstStyle/>
          <a:p>
            <a:fld id="{4B911712-D210-8E49-858F-E5CA7731844A}" type="slidenum">
              <a:t>‹nr.›</a:t>
            </a:fld>
            <a:endParaRPr lang="en-US"/>
          </a:p>
        </p:txBody>
      </p:sp>
      <p:sp>
        <p:nvSpPr>
          <p:cNvPr id="17" name="Title Placeholder 1">
            <a:extLst>
              <a:ext uri="{FF2B5EF4-FFF2-40B4-BE49-F238E27FC236}">
                <a16:creationId xmlns:a16="http://schemas.microsoft.com/office/drawing/2014/main" id="{DCBE9C64-AE0A-4EE0-AA24-8CC27FB10323}"/>
              </a:ext>
            </a:extLst>
          </p:cNvPr>
          <p:cNvSpPr>
            <a:spLocks noGrp="1"/>
          </p:cNvSpPr>
          <p:nvPr>
            <p:ph type="title" hasCustomPrompt="1"/>
          </p:nvPr>
        </p:nvSpPr>
        <p:spPr>
          <a:xfrm>
            <a:off x="501650" y="317500"/>
            <a:ext cx="11188700" cy="698501"/>
          </a:xfrm>
          <a:prstGeom prst="rect">
            <a:avLst/>
          </a:prstGeom>
        </p:spPr>
        <p:txBody>
          <a:bodyPr vert="horz" lIns="0" tIns="0" rIns="0" bIns="0" rtlCol="0" anchor="t" anchorCtr="0">
            <a:noAutofit/>
          </a:bodyPr>
          <a:lstStyle>
            <a:lvl1pPr>
              <a:defRPr>
                <a:latin typeface="+mj-lt"/>
              </a:defRPr>
            </a:lvl1pPr>
          </a:lstStyle>
          <a:p>
            <a:r>
              <a:rPr lang="en-US" dirty="0"/>
              <a:t>Click to add title</a:t>
            </a:r>
          </a:p>
        </p:txBody>
      </p:sp>
      <p:sp>
        <p:nvSpPr>
          <p:cNvPr id="18" name="Text Placeholder 8">
            <a:extLst>
              <a:ext uri="{FF2B5EF4-FFF2-40B4-BE49-F238E27FC236}">
                <a16:creationId xmlns:a16="http://schemas.microsoft.com/office/drawing/2014/main" id="{88425C6A-5BA2-41FC-91DF-03634894FDC9}"/>
              </a:ext>
            </a:extLst>
          </p:cNvPr>
          <p:cNvSpPr>
            <a:spLocks noGrp="1"/>
          </p:cNvSpPr>
          <p:nvPr>
            <p:ph type="body" sz="quarter" idx="13" hasCustomPrompt="1"/>
          </p:nvPr>
        </p:nvSpPr>
        <p:spPr>
          <a:xfrm>
            <a:off x="501651" y="692240"/>
            <a:ext cx="11162349" cy="757255"/>
          </a:xfrm>
          <a:prstGeom prst="rect">
            <a:avLst/>
          </a:prstGeom>
        </p:spPr>
        <p:txBody>
          <a:bodyPr lIns="0" tIns="0" rIns="0" bIns="0">
            <a:noAutofit/>
          </a:bodyPr>
          <a:lstStyle>
            <a:lvl1pPr marL="0" indent="0">
              <a:buNone/>
              <a:defRPr sz="1800" b="0">
                <a:solidFill>
                  <a:srgbClr val="575757"/>
                </a:solidFill>
                <a:latin typeface="+mn-lt"/>
              </a:defRPr>
            </a:lvl1pPr>
          </a:lstStyle>
          <a:p>
            <a:pPr lvl="0"/>
            <a:r>
              <a:rPr lang="en-US" dirty="0"/>
              <a:t>Click to add subtitle</a:t>
            </a:r>
          </a:p>
        </p:txBody>
      </p:sp>
      <p:pic>
        <p:nvPicPr>
          <p:cNvPr id="19" name="Picture 18">
            <a:extLst>
              <a:ext uri="{FF2B5EF4-FFF2-40B4-BE49-F238E27FC236}">
                <a16:creationId xmlns:a16="http://schemas.microsoft.com/office/drawing/2014/main" id="{E54DD756-334E-43E8-860C-872F1CAEBAA8}"/>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10917174" y="252224"/>
            <a:ext cx="1071108" cy="393450"/>
          </a:xfrm>
          <a:prstGeom prst="rect">
            <a:avLst/>
          </a:prstGeom>
        </p:spPr>
      </p:pic>
    </p:spTree>
    <p:extLst>
      <p:ext uri="{BB962C8B-B14F-4D97-AF65-F5344CB8AC3E}">
        <p14:creationId xmlns:p14="http://schemas.microsoft.com/office/powerpoint/2010/main" val="2568399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2C6B59A-4108-D638-603D-0D789FDA6ABC}"/>
              </a:ext>
            </a:extLst>
          </p:cNvPr>
          <p:cNvSpPr/>
          <p:nvPr userDrawn="1"/>
        </p:nvSpPr>
        <p:spPr>
          <a:xfrm>
            <a:off x="9848088" y="73528"/>
            <a:ext cx="2240280" cy="11609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Rectangle 3">
            <a:extLst>
              <a:ext uri="{FF2B5EF4-FFF2-40B4-BE49-F238E27FC236}">
                <a16:creationId xmlns:a16="http://schemas.microsoft.com/office/drawing/2014/main" id="{A16018F0-25EB-76FE-4D05-A31F9EF4ED83}"/>
              </a:ext>
            </a:extLst>
          </p:cNvPr>
          <p:cNvSpPr/>
          <p:nvPr userDrawn="1"/>
        </p:nvSpPr>
        <p:spPr>
          <a:xfrm>
            <a:off x="0" y="0"/>
            <a:ext cx="12192000" cy="6858000"/>
          </a:xfrm>
          <a:prstGeom prst="rect">
            <a:avLst/>
          </a:prstGeom>
          <a:gradFill flip="none" rotWithShape="1">
            <a:gsLst>
              <a:gs pos="0">
                <a:srgbClr val="800020"/>
              </a:gs>
              <a:gs pos="50000">
                <a:srgbClr val="B81D2F">
                  <a:shade val="67500"/>
                  <a:satMod val="115000"/>
                </a:srgbClr>
              </a:gs>
              <a:gs pos="100000">
                <a:srgbClr val="B81D2F"/>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Title 1">
            <a:extLst>
              <a:ext uri="{FF2B5EF4-FFF2-40B4-BE49-F238E27FC236}">
                <a16:creationId xmlns:a16="http://schemas.microsoft.com/office/drawing/2014/main" id="{B879E938-2460-8A3C-2593-4716E74BFBED}"/>
              </a:ext>
            </a:extLst>
          </p:cNvPr>
          <p:cNvSpPr>
            <a:spLocks noGrp="1"/>
          </p:cNvSpPr>
          <p:nvPr>
            <p:ph type="ctrTitle"/>
          </p:nvPr>
        </p:nvSpPr>
        <p:spPr>
          <a:xfrm>
            <a:off x="1650701" y="1617113"/>
            <a:ext cx="5143195" cy="4057747"/>
          </a:xfrm>
          <a:prstGeom prst="rect">
            <a:avLst/>
          </a:prstGeom>
        </p:spPr>
        <p:txBody>
          <a:bodyPr anchor="b">
            <a:noAutofit/>
          </a:bodyPr>
          <a:lstStyle>
            <a:lvl1pPr algn="r">
              <a:defRPr sz="30000">
                <a:solidFill>
                  <a:schemeClr val="bg1"/>
                </a:solidFill>
              </a:defRPr>
            </a:lvl1pPr>
          </a:lstStyle>
          <a:p>
            <a:r>
              <a:rPr lang="da-DK"/>
              <a:t>Klik for at redigere titeltypografien i masteren</a:t>
            </a:r>
            <a:endParaRPr lang="en-US" dirty="0"/>
          </a:p>
        </p:txBody>
      </p:sp>
      <p:sp>
        <p:nvSpPr>
          <p:cNvPr id="11" name="Subtitle 2">
            <a:extLst>
              <a:ext uri="{FF2B5EF4-FFF2-40B4-BE49-F238E27FC236}">
                <a16:creationId xmlns:a16="http://schemas.microsoft.com/office/drawing/2014/main" id="{42C8FE7E-731A-8097-5E96-DD3AD19475D0}"/>
              </a:ext>
            </a:extLst>
          </p:cNvPr>
          <p:cNvSpPr>
            <a:spLocks noGrp="1"/>
          </p:cNvSpPr>
          <p:nvPr>
            <p:ph type="subTitle" idx="1"/>
          </p:nvPr>
        </p:nvSpPr>
        <p:spPr>
          <a:xfrm>
            <a:off x="6914698" y="3075184"/>
            <a:ext cx="2649926" cy="1655762"/>
          </a:xfrm>
        </p:spPr>
        <p:txBody>
          <a:bodyPr>
            <a:normAutofit/>
          </a:bodyPr>
          <a:lstStyle>
            <a:lvl1pPr marL="0" indent="0" algn="l">
              <a:lnSpc>
                <a:spcPct val="100000"/>
              </a:lnSpc>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dirty="0"/>
          </a:p>
        </p:txBody>
      </p:sp>
      <p:pic>
        <p:nvPicPr>
          <p:cNvPr id="7" name="Picture 6">
            <a:extLst>
              <a:ext uri="{FF2B5EF4-FFF2-40B4-BE49-F238E27FC236}">
                <a16:creationId xmlns:a16="http://schemas.microsoft.com/office/drawing/2014/main" id="{4323AE2B-C4B4-106F-578D-99C3DD0013C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470070"/>
            <a:ext cx="4521200" cy="5369266"/>
          </a:xfrm>
          <a:prstGeom prst="rect">
            <a:avLst/>
          </a:prstGeom>
        </p:spPr>
      </p:pic>
    </p:spTree>
    <p:extLst>
      <p:ext uri="{BB962C8B-B14F-4D97-AF65-F5344CB8AC3E}">
        <p14:creationId xmlns:p14="http://schemas.microsoft.com/office/powerpoint/2010/main" val="1562774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Slid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2C6B59A-4108-D638-603D-0D789FDA6ABC}"/>
              </a:ext>
            </a:extLst>
          </p:cNvPr>
          <p:cNvSpPr/>
          <p:nvPr userDrawn="1"/>
        </p:nvSpPr>
        <p:spPr>
          <a:xfrm>
            <a:off x="9848088" y="73528"/>
            <a:ext cx="2240280" cy="11609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Rectangle 3">
            <a:extLst>
              <a:ext uri="{FF2B5EF4-FFF2-40B4-BE49-F238E27FC236}">
                <a16:creationId xmlns:a16="http://schemas.microsoft.com/office/drawing/2014/main" id="{A16018F0-25EB-76FE-4D05-A31F9EF4ED83}"/>
              </a:ext>
            </a:extLst>
          </p:cNvPr>
          <p:cNvSpPr/>
          <p:nvPr userDrawn="1"/>
        </p:nvSpPr>
        <p:spPr>
          <a:xfrm>
            <a:off x="0" y="0"/>
            <a:ext cx="12192000" cy="6858000"/>
          </a:xfrm>
          <a:prstGeom prst="rect">
            <a:avLst/>
          </a:prstGeom>
          <a:solidFill>
            <a:srgbClr val="3B0083">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Title 1">
            <a:extLst>
              <a:ext uri="{FF2B5EF4-FFF2-40B4-BE49-F238E27FC236}">
                <a16:creationId xmlns:a16="http://schemas.microsoft.com/office/drawing/2014/main" id="{B879E938-2460-8A3C-2593-4716E74BFBED}"/>
              </a:ext>
            </a:extLst>
          </p:cNvPr>
          <p:cNvSpPr>
            <a:spLocks noGrp="1"/>
          </p:cNvSpPr>
          <p:nvPr>
            <p:ph type="ctrTitle"/>
          </p:nvPr>
        </p:nvSpPr>
        <p:spPr>
          <a:xfrm>
            <a:off x="1650701" y="1617113"/>
            <a:ext cx="5143195" cy="4057747"/>
          </a:xfrm>
          <a:prstGeom prst="rect">
            <a:avLst/>
          </a:prstGeom>
        </p:spPr>
        <p:txBody>
          <a:bodyPr anchor="b">
            <a:noAutofit/>
          </a:bodyPr>
          <a:lstStyle>
            <a:lvl1pPr algn="r">
              <a:defRPr sz="30000">
                <a:solidFill>
                  <a:schemeClr val="bg1"/>
                </a:solidFill>
              </a:defRPr>
            </a:lvl1pPr>
          </a:lstStyle>
          <a:p>
            <a:r>
              <a:rPr lang="da-DK"/>
              <a:t>Klik for at redigere titeltypografien i masteren</a:t>
            </a:r>
            <a:endParaRPr lang="en-US" dirty="0"/>
          </a:p>
        </p:txBody>
      </p:sp>
      <p:sp>
        <p:nvSpPr>
          <p:cNvPr id="11" name="Subtitle 2">
            <a:extLst>
              <a:ext uri="{FF2B5EF4-FFF2-40B4-BE49-F238E27FC236}">
                <a16:creationId xmlns:a16="http://schemas.microsoft.com/office/drawing/2014/main" id="{42C8FE7E-731A-8097-5E96-DD3AD19475D0}"/>
              </a:ext>
            </a:extLst>
          </p:cNvPr>
          <p:cNvSpPr>
            <a:spLocks noGrp="1"/>
          </p:cNvSpPr>
          <p:nvPr>
            <p:ph type="subTitle" idx="1"/>
          </p:nvPr>
        </p:nvSpPr>
        <p:spPr>
          <a:xfrm>
            <a:off x="6914698" y="3075184"/>
            <a:ext cx="2649926" cy="1655762"/>
          </a:xfrm>
        </p:spPr>
        <p:txBody>
          <a:bodyPr>
            <a:normAutofit/>
          </a:bodyPr>
          <a:lstStyle>
            <a:lvl1pPr marL="0" indent="0" algn="l">
              <a:lnSpc>
                <a:spcPct val="100000"/>
              </a:lnSpc>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dirty="0"/>
          </a:p>
        </p:txBody>
      </p:sp>
      <p:pic>
        <p:nvPicPr>
          <p:cNvPr id="7" name="Picture 6">
            <a:extLst>
              <a:ext uri="{FF2B5EF4-FFF2-40B4-BE49-F238E27FC236}">
                <a16:creationId xmlns:a16="http://schemas.microsoft.com/office/drawing/2014/main" id="{4323AE2B-C4B4-106F-578D-99C3DD0013C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470070"/>
            <a:ext cx="4521200" cy="5369266"/>
          </a:xfrm>
          <a:prstGeom prst="rect">
            <a:avLst/>
          </a:prstGeom>
        </p:spPr>
      </p:pic>
    </p:spTree>
    <p:extLst>
      <p:ext uri="{BB962C8B-B14F-4D97-AF65-F5344CB8AC3E}">
        <p14:creationId xmlns:p14="http://schemas.microsoft.com/office/powerpoint/2010/main" val="2360049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2C6B59A-4108-D638-603D-0D789FDA6ABC}"/>
              </a:ext>
            </a:extLst>
          </p:cNvPr>
          <p:cNvSpPr/>
          <p:nvPr userDrawn="1"/>
        </p:nvSpPr>
        <p:spPr>
          <a:xfrm>
            <a:off x="9848088" y="73528"/>
            <a:ext cx="2240280" cy="11609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Rectangle 3">
            <a:extLst>
              <a:ext uri="{FF2B5EF4-FFF2-40B4-BE49-F238E27FC236}">
                <a16:creationId xmlns:a16="http://schemas.microsoft.com/office/drawing/2014/main" id="{A16018F0-25EB-76FE-4D05-A31F9EF4ED83}"/>
              </a:ext>
            </a:extLst>
          </p:cNvPr>
          <p:cNvSpPr/>
          <p:nvPr userDrawn="1"/>
        </p:nvSpPr>
        <p:spPr>
          <a:xfrm>
            <a:off x="0" y="0"/>
            <a:ext cx="12192000" cy="6858000"/>
          </a:xfrm>
          <a:prstGeom prst="rect">
            <a:avLst/>
          </a:prstGeom>
          <a:solidFill>
            <a:srgbClr val="EC7A08">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Title 1">
            <a:extLst>
              <a:ext uri="{FF2B5EF4-FFF2-40B4-BE49-F238E27FC236}">
                <a16:creationId xmlns:a16="http://schemas.microsoft.com/office/drawing/2014/main" id="{B879E938-2460-8A3C-2593-4716E74BFBED}"/>
              </a:ext>
            </a:extLst>
          </p:cNvPr>
          <p:cNvSpPr>
            <a:spLocks noGrp="1"/>
          </p:cNvSpPr>
          <p:nvPr>
            <p:ph type="ctrTitle"/>
          </p:nvPr>
        </p:nvSpPr>
        <p:spPr>
          <a:xfrm>
            <a:off x="1650701" y="1617113"/>
            <a:ext cx="5143195" cy="4057747"/>
          </a:xfrm>
          <a:prstGeom prst="rect">
            <a:avLst/>
          </a:prstGeom>
        </p:spPr>
        <p:txBody>
          <a:bodyPr anchor="b">
            <a:noAutofit/>
          </a:bodyPr>
          <a:lstStyle>
            <a:lvl1pPr algn="r">
              <a:defRPr sz="30000">
                <a:solidFill>
                  <a:schemeClr val="bg1"/>
                </a:solidFill>
              </a:defRPr>
            </a:lvl1pPr>
          </a:lstStyle>
          <a:p>
            <a:r>
              <a:rPr lang="da-DK"/>
              <a:t>Klik for at redigere titeltypografien i masteren</a:t>
            </a:r>
            <a:endParaRPr lang="en-US" dirty="0"/>
          </a:p>
        </p:txBody>
      </p:sp>
      <p:sp>
        <p:nvSpPr>
          <p:cNvPr id="11" name="Subtitle 2">
            <a:extLst>
              <a:ext uri="{FF2B5EF4-FFF2-40B4-BE49-F238E27FC236}">
                <a16:creationId xmlns:a16="http://schemas.microsoft.com/office/drawing/2014/main" id="{42C8FE7E-731A-8097-5E96-DD3AD19475D0}"/>
              </a:ext>
            </a:extLst>
          </p:cNvPr>
          <p:cNvSpPr>
            <a:spLocks noGrp="1"/>
          </p:cNvSpPr>
          <p:nvPr>
            <p:ph type="subTitle" idx="1"/>
          </p:nvPr>
        </p:nvSpPr>
        <p:spPr>
          <a:xfrm>
            <a:off x="6914698" y="3075184"/>
            <a:ext cx="2649926" cy="1655762"/>
          </a:xfrm>
        </p:spPr>
        <p:txBody>
          <a:bodyPr>
            <a:normAutofit/>
          </a:bodyPr>
          <a:lstStyle>
            <a:lvl1pPr marL="0" indent="0" algn="l">
              <a:lnSpc>
                <a:spcPct val="100000"/>
              </a:lnSpc>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dirty="0"/>
          </a:p>
        </p:txBody>
      </p:sp>
      <p:pic>
        <p:nvPicPr>
          <p:cNvPr id="7" name="Picture 6">
            <a:extLst>
              <a:ext uri="{FF2B5EF4-FFF2-40B4-BE49-F238E27FC236}">
                <a16:creationId xmlns:a16="http://schemas.microsoft.com/office/drawing/2014/main" id="{4323AE2B-C4B4-106F-578D-99C3DD0013C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470070"/>
            <a:ext cx="4521200" cy="5369266"/>
          </a:xfrm>
          <a:prstGeom prst="rect">
            <a:avLst/>
          </a:prstGeom>
        </p:spPr>
      </p:pic>
    </p:spTree>
    <p:extLst>
      <p:ext uri="{BB962C8B-B14F-4D97-AF65-F5344CB8AC3E}">
        <p14:creationId xmlns:p14="http://schemas.microsoft.com/office/powerpoint/2010/main" val="278838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2C6B59A-4108-D638-603D-0D789FDA6ABC}"/>
              </a:ext>
            </a:extLst>
          </p:cNvPr>
          <p:cNvSpPr/>
          <p:nvPr userDrawn="1"/>
        </p:nvSpPr>
        <p:spPr>
          <a:xfrm>
            <a:off x="9848088" y="73528"/>
            <a:ext cx="2240280" cy="11609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Rectangle 3">
            <a:extLst>
              <a:ext uri="{FF2B5EF4-FFF2-40B4-BE49-F238E27FC236}">
                <a16:creationId xmlns:a16="http://schemas.microsoft.com/office/drawing/2014/main" id="{A16018F0-25EB-76FE-4D05-A31F9EF4ED83}"/>
              </a:ext>
            </a:extLst>
          </p:cNvPr>
          <p:cNvSpPr/>
          <p:nvPr userDrawn="1"/>
        </p:nvSpPr>
        <p:spPr>
          <a:xfrm>
            <a:off x="0" y="0"/>
            <a:ext cx="12192000" cy="6858000"/>
          </a:xfrm>
          <a:prstGeom prst="rect">
            <a:avLst/>
          </a:prstGeom>
          <a:solidFill>
            <a:srgbClr val="165788">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Title 1">
            <a:extLst>
              <a:ext uri="{FF2B5EF4-FFF2-40B4-BE49-F238E27FC236}">
                <a16:creationId xmlns:a16="http://schemas.microsoft.com/office/drawing/2014/main" id="{B879E938-2460-8A3C-2593-4716E74BFBED}"/>
              </a:ext>
            </a:extLst>
          </p:cNvPr>
          <p:cNvSpPr>
            <a:spLocks noGrp="1"/>
          </p:cNvSpPr>
          <p:nvPr>
            <p:ph type="ctrTitle"/>
          </p:nvPr>
        </p:nvSpPr>
        <p:spPr>
          <a:xfrm>
            <a:off x="1650701" y="1617113"/>
            <a:ext cx="5143195" cy="4057747"/>
          </a:xfrm>
          <a:prstGeom prst="rect">
            <a:avLst/>
          </a:prstGeom>
        </p:spPr>
        <p:txBody>
          <a:bodyPr anchor="b">
            <a:noAutofit/>
          </a:bodyPr>
          <a:lstStyle>
            <a:lvl1pPr algn="r">
              <a:defRPr sz="30000">
                <a:solidFill>
                  <a:schemeClr val="bg1"/>
                </a:solidFill>
              </a:defRPr>
            </a:lvl1pPr>
          </a:lstStyle>
          <a:p>
            <a:r>
              <a:rPr lang="da-DK"/>
              <a:t>Klik for at redigere titeltypografien i masteren</a:t>
            </a:r>
            <a:endParaRPr lang="en-US" dirty="0"/>
          </a:p>
        </p:txBody>
      </p:sp>
      <p:sp>
        <p:nvSpPr>
          <p:cNvPr id="11" name="Subtitle 2">
            <a:extLst>
              <a:ext uri="{FF2B5EF4-FFF2-40B4-BE49-F238E27FC236}">
                <a16:creationId xmlns:a16="http://schemas.microsoft.com/office/drawing/2014/main" id="{42C8FE7E-731A-8097-5E96-DD3AD19475D0}"/>
              </a:ext>
            </a:extLst>
          </p:cNvPr>
          <p:cNvSpPr>
            <a:spLocks noGrp="1"/>
          </p:cNvSpPr>
          <p:nvPr>
            <p:ph type="subTitle" idx="1"/>
          </p:nvPr>
        </p:nvSpPr>
        <p:spPr>
          <a:xfrm>
            <a:off x="6914698" y="3075184"/>
            <a:ext cx="2649926" cy="1655762"/>
          </a:xfrm>
        </p:spPr>
        <p:txBody>
          <a:bodyPr>
            <a:normAutofit/>
          </a:bodyPr>
          <a:lstStyle>
            <a:lvl1pPr marL="0" indent="0" algn="l">
              <a:lnSpc>
                <a:spcPct val="100000"/>
              </a:lnSpc>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dirty="0"/>
          </a:p>
        </p:txBody>
      </p:sp>
      <p:pic>
        <p:nvPicPr>
          <p:cNvPr id="7" name="Picture 6">
            <a:extLst>
              <a:ext uri="{FF2B5EF4-FFF2-40B4-BE49-F238E27FC236}">
                <a16:creationId xmlns:a16="http://schemas.microsoft.com/office/drawing/2014/main" id="{4323AE2B-C4B4-106F-578D-99C3DD0013C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470070"/>
            <a:ext cx="4521200" cy="5369266"/>
          </a:xfrm>
          <a:prstGeom prst="rect">
            <a:avLst/>
          </a:prstGeom>
        </p:spPr>
      </p:pic>
    </p:spTree>
    <p:extLst>
      <p:ext uri="{BB962C8B-B14F-4D97-AF65-F5344CB8AC3E}">
        <p14:creationId xmlns:p14="http://schemas.microsoft.com/office/powerpoint/2010/main" val="1693086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2C6B59A-4108-D638-603D-0D789FDA6ABC}"/>
              </a:ext>
            </a:extLst>
          </p:cNvPr>
          <p:cNvSpPr/>
          <p:nvPr userDrawn="1"/>
        </p:nvSpPr>
        <p:spPr>
          <a:xfrm>
            <a:off x="9848088" y="73528"/>
            <a:ext cx="2240280" cy="11609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Rectangle 3">
            <a:extLst>
              <a:ext uri="{FF2B5EF4-FFF2-40B4-BE49-F238E27FC236}">
                <a16:creationId xmlns:a16="http://schemas.microsoft.com/office/drawing/2014/main" id="{A16018F0-25EB-76FE-4D05-A31F9EF4ED83}"/>
              </a:ext>
            </a:extLst>
          </p:cNvPr>
          <p:cNvSpPr/>
          <p:nvPr userDrawn="1"/>
        </p:nvSpPr>
        <p:spPr>
          <a:xfrm>
            <a:off x="0" y="0"/>
            <a:ext cx="12192000" cy="6858000"/>
          </a:xfrm>
          <a:prstGeom prst="rect">
            <a:avLst/>
          </a:prstGeom>
          <a:solidFill>
            <a:srgbClr val="007D57">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Title 1">
            <a:extLst>
              <a:ext uri="{FF2B5EF4-FFF2-40B4-BE49-F238E27FC236}">
                <a16:creationId xmlns:a16="http://schemas.microsoft.com/office/drawing/2014/main" id="{B879E938-2460-8A3C-2593-4716E74BFBED}"/>
              </a:ext>
            </a:extLst>
          </p:cNvPr>
          <p:cNvSpPr>
            <a:spLocks noGrp="1"/>
          </p:cNvSpPr>
          <p:nvPr>
            <p:ph type="ctrTitle"/>
          </p:nvPr>
        </p:nvSpPr>
        <p:spPr>
          <a:xfrm>
            <a:off x="1650701" y="1617113"/>
            <a:ext cx="5143195" cy="4057747"/>
          </a:xfrm>
          <a:prstGeom prst="rect">
            <a:avLst/>
          </a:prstGeom>
        </p:spPr>
        <p:txBody>
          <a:bodyPr anchor="b">
            <a:noAutofit/>
          </a:bodyPr>
          <a:lstStyle>
            <a:lvl1pPr algn="r">
              <a:defRPr sz="30000">
                <a:solidFill>
                  <a:schemeClr val="bg1"/>
                </a:solidFill>
              </a:defRPr>
            </a:lvl1pPr>
          </a:lstStyle>
          <a:p>
            <a:r>
              <a:rPr lang="da-DK"/>
              <a:t>Klik for at redigere titeltypografien i masteren</a:t>
            </a:r>
            <a:endParaRPr lang="en-US" dirty="0"/>
          </a:p>
        </p:txBody>
      </p:sp>
      <p:sp>
        <p:nvSpPr>
          <p:cNvPr id="11" name="Subtitle 2">
            <a:extLst>
              <a:ext uri="{FF2B5EF4-FFF2-40B4-BE49-F238E27FC236}">
                <a16:creationId xmlns:a16="http://schemas.microsoft.com/office/drawing/2014/main" id="{42C8FE7E-731A-8097-5E96-DD3AD19475D0}"/>
              </a:ext>
            </a:extLst>
          </p:cNvPr>
          <p:cNvSpPr>
            <a:spLocks noGrp="1"/>
          </p:cNvSpPr>
          <p:nvPr>
            <p:ph type="subTitle" idx="1"/>
          </p:nvPr>
        </p:nvSpPr>
        <p:spPr>
          <a:xfrm>
            <a:off x="6914698" y="3075184"/>
            <a:ext cx="2649926" cy="1655762"/>
          </a:xfrm>
        </p:spPr>
        <p:txBody>
          <a:bodyPr>
            <a:normAutofit/>
          </a:bodyPr>
          <a:lstStyle>
            <a:lvl1pPr marL="0" indent="0" algn="l">
              <a:lnSpc>
                <a:spcPct val="100000"/>
              </a:lnSpc>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dirty="0"/>
          </a:p>
        </p:txBody>
      </p:sp>
      <p:pic>
        <p:nvPicPr>
          <p:cNvPr id="7" name="Picture 6">
            <a:extLst>
              <a:ext uri="{FF2B5EF4-FFF2-40B4-BE49-F238E27FC236}">
                <a16:creationId xmlns:a16="http://schemas.microsoft.com/office/drawing/2014/main" id="{4323AE2B-C4B4-106F-578D-99C3DD0013C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470070"/>
            <a:ext cx="4521200" cy="5369266"/>
          </a:xfrm>
          <a:prstGeom prst="rect">
            <a:avLst/>
          </a:prstGeom>
        </p:spPr>
      </p:pic>
    </p:spTree>
    <p:extLst>
      <p:ext uri="{BB962C8B-B14F-4D97-AF65-F5344CB8AC3E}">
        <p14:creationId xmlns:p14="http://schemas.microsoft.com/office/powerpoint/2010/main" val="3621865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330183"/>
            <a:ext cx="9144000" cy="2387600"/>
          </a:xfrm>
          <a:prstGeom prst="rect">
            <a:avLst/>
          </a:prstGeom>
        </p:spPr>
        <p:txBody>
          <a:bodyPr anchor="b">
            <a:normAutofit/>
          </a:bodyPr>
          <a:lstStyle>
            <a:lvl1pPr algn="ctr">
              <a:defRPr sz="4000" b="0">
                <a:solidFill>
                  <a:srgbClr val="800020"/>
                </a:solidFill>
              </a:defRPr>
            </a:lvl1pPr>
          </a:lstStyle>
          <a:p>
            <a:r>
              <a:rPr lang="da-DK"/>
              <a:t>Klik for at redigere titeltypografien i masteren</a:t>
            </a:r>
            <a:endParaRPr lang="en-US" dirty="0"/>
          </a:p>
        </p:txBody>
      </p:sp>
      <p:sp>
        <p:nvSpPr>
          <p:cNvPr id="3" name="Subtitle 2"/>
          <p:cNvSpPr>
            <a:spLocks noGrp="1"/>
          </p:cNvSpPr>
          <p:nvPr>
            <p:ph type="subTitle" idx="1"/>
          </p:nvPr>
        </p:nvSpPr>
        <p:spPr>
          <a:xfrm>
            <a:off x="1524000" y="380985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dirty="0"/>
          </a:p>
        </p:txBody>
      </p:sp>
      <p:cxnSp>
        <p:nvCxnSpPr>
          <p:cNvPr id="8" name="Straight Connector 7">
            <a:extLst>
              <a:ext uri="{FF2B5EF4-FFF2-40B4-BE49-F238E27FC236}">
                <a16:creationId xmlns:a16="http://schemas.microsoft.com/office/drawing/2014/main" id="{A90072F6-FA4A-9650-70AE-804EE8538290}"/>
              </a:ext>
            </a:extLst>
          </p:cNvPr>
          <p:cNvCxnSpPr/>
          <p:nvPr userDrawn="1"/>
        </p:nvCxnSpPr>
        <p:spPr>
          <a:xfrm>
            <a:off x="515938" y="6492875"/>
            <a:ext cx="11160125" cy="0"/>
          </a:xfrm>
          <a:prstGeom prst="line">
            <a:avLst/>
          </a:prstGeom>
          <a:ln>
            <a:solidFill>
              <a:srgbClr val="81002A"/>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B2C97B1-792D-FC63-DD4F-44336F09C9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7353" y="399845"/>
            <a:ext cx="1538710" cy="565214"/>
          </a:xfrm>
          <a:prstGeom prst="rect">
            <a:avLst/>
          </a:prstGeom>
        </p:spPr>
      </p:pic>
      <p:sp>
        <p:nvSpPr>
          <p:cNvPr id="6" name="Date Placeholder 1">
            <a:extLst>
              <a:ext uri="{FF2B5EF4-FFF2-40B4-BE49-F238E27FC236}">
                <a16:creationId xmlns:a16="http://schemas.microsoft.com/office/drawing/2014/main" id="{845141EF-47F8-A703-6DB0-F1B20BF48780}"/>
              </a:ext>
            </a:extLst>
          </p:cNvPr>
          <p:cNvSpPr>
            <a:spLocks noGrp="1"/>
          </p:cNvSpPr>
          <p:nvPr>
            <p:ph type="dt" sz="half" idx="2"/>
          </p:nvPr>
        </p:nvSpPr>
        <p:spPr>
          <a:xfrm>
            <a:off x="416560" y="6483886"/>
            <a:ext cx="2743200" cy="365123"/>
          </a:xfrm>
          <a:prstGeom prst="rect">
            <a:avLst/>
          </a:prstGeom>
        </p:spPr>
        <p:txBody>
          <a:bodyPr vert="horz" lIns="91440" tIns="45720" rIns="91440" bIns="45720" rtlCol="0" anchor="ctr"/>
          <a:lstStyle>
            <a:lvl1pPr algn="l">
              <a:defRPr sz="800">
                <a:solidFill>
                  <a:srgbClr val="800020"/>
                </a:solidFill>
                <a:latin typeface="Arial" panose="020B0604020202020204" pitchFamily="34" charset="0"/>
                <a:cs typeface="Arial" panose="020B0604020202020204" pitchFamily="34" charset="0"/>
              </a:defRPr>
            </a:lvl1pPr>
          </a:lstStyle>
          <a:p>
            <a:fld id="{3D801EF7-CDC1-4C0B-BC6C-DE4C7C3B831A}" type="datetime1">
              <a:rPr lang="en-GB" smtClean="0"/>
              <a:t>30/07/2025</a:t>
            </a:fld>
            <a:endParaRPr lang="en-DK" dirty="0"/>
          </a:p>
        </p:txBody>
      </p:sp>
      <p:sp>
        <p:nvSpPr>
          <p:cNvPr id="7" name="Footer Placeholder 3">
            <a:extLst>
              <a:ext uri="{FF2B5EF4-FFF2-40B4-BE49-F238E27FC236}">
                <a16:creationId xmlns:a16="http://schemas.microsoft.com/office/drawing/2014/main" id="{6624A4BA-7F23-93DA-338D-671DA404DBF3}"/>
              </a:ext>
            </a:extLst>
          </p:cNvPr>
          <p:cNvSpPr>
            <a:spLocks noGrp="1"/>
          </p:cNvSpPr>
          <p:nvPr>
            <p:ph type="ftr" sz="quarter" idx="3"/>
          </p:nvPr>
        </p:nvSpPr>
        <p:spPr>
          <a:xfrm>
            <a:off x="9032238" y="6483885"/>
            <a:ext cx="2743200" cy="365125"/>
          </a:xfrm>
          <a:prstGeom prst="rect">
            <a:avLst/>
          </a:prstGeom>
        </p:spPr>
        <p:txBody>
          <a:bodyPr vert="horz" lIns="91440" tIns="45720" rIns="91440" bIns="45720" rtlCol="0" anchor="ctr"/>
          <a:lstStyle>
            <a:lvl1pPr algn="r">
              <a:defRPr sz="800">
                <a:solidFill>
                  <a:srgbClr val="800020"/>
                </a:solidFill>
                <a:latin typeface="Arial" panose="020B0604020202020204" pitchFamily="34" charset="0"/>
                <a:cs typeface="Arial" panose="020B0604020202020204" pitchFamily="34" charset="0"/>
              </a:defRPr>
            </a:lvl1pPr>
          </a:lstStyle>
          <a:p>
            <a:r>
              <a:rPr lang="en-US" dirty="0"/>
              <a:t>Your business. Our DNA.</a:t>
            </a:r>
            <a:endParaRPr lang="en-DK" dirty="0"/>
          </a:p>
        </p:txBody>
      </p:sp>
    </p:spTree>
    <p:extLst>
      <p:ext uri="{BB962C8B-B14F-4D97-AF65-F5344CB8AC3E}">
        <p14:creationId xmlns:p14="http://schemas.microsoft.com/office/powerpoint/2010/main" val="72615607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2" name="Date Placeholder 1">
            <a:extLst>
              <a:ext uri="{FF2B5EF4-FFF2-40B4-BE49-F238E27FC236}">
                <a16:creationId xmlns:a16="http://schemas.microsoft.com/office/drawing/2014/main" id="{8D51FAB5-513E-C435-21EF-032CC003489E}"/>
              </a:ext>
            </a:extLst>
          </p:cNvPr>
          <p:cNvSpPr>
            <a:spLocks noGrp="1"/>
          </p:cNvSpPr>
          <p:nvPr>
            <p:ph type="dt" sz="half" idx="2"/>
          </p:nvPr>
        </p:nvSpPr>
        <p:spPr>
          <a:xfrm>
            <a:off x="416560" y="6483886"/>
            <a:ext cx="2743200" cy="365123"/>
          </a:xfrm>
          <a:prstGeom prst="rect">
            <a:avLst/>
          </a:prstGeom>
        </p:spPr>
        <p:txBody>
          <a:bodyPr vert="horz" lIns="91440" tIns="45720" rIns="91440" bIns="45720" rtlCol="0" anchor="ctr"/>
          <a:lstStyle>
            <a:lvl1pPr algn="l">
              <a:defRPr sz="800">
                <a:solidFill>
                  <a:srgbClr val="800020"/>
                </a:solidFill>
                <a:latin typeface="Arial" panose="020B0604020202020204" pitchFamily="34" charset="0"/>
                <a:cs typeface="Arial" panose="020B0604020202020204" pitchFamily="34" charset="0"/>
              </a:defRPr>
            </a:lvl1pPr>
          </a:lstStyle>
          <a:p>
            <a:fld id="{6B853DDA-66DB-41D1-BE5A-79BABE9EE8DD}" type="datetime1">
              <a:rPr lang="en-GB" smtClean="0"/>
              <a:t>30/07/2025</a:t>
            </a:fld>
            <a:endParaRPr lang="en-DK" dirty="0"/>
          </a:p>
        </p:txBody>
      </p:sp>
      <p:sp>
        <p:nvSpPr>
          <p:cNvPr id="4" name="Footer Placeholder 3">
            <a:extLst>
              <a:ext uri="{FF2B5EF4-FFF2-40B4-BE49-F238E27FC236}">
                <a16:creationId xmlns:a16="http://schemas.microsoft.com/office/drawing/2014/main" id="{1001C55D-C429-14BE-5CD4-21AF49D56E5E}"/>
              </a:ext>
            </a:extLst>
          </p:cNvPr>
          <p:cNvSpPr>
            <a:spLocks noGrp="1"/>
          </p:cNvSpPr>
          <p:nvPr>
            <p:ph type="ftr" sz="quarter" idx="3"/>
          </p:nvPr>
        </p:nvSpPr>
        <p:spPr>
          <a:xfrm>
            <a:off x="9032238" y="6483885"/>
            <a:ext cx="2743200" cy="365125"/>
          </a:xfrm>
          <a:prstGeom prst="rect">
            <a:avLst/>
          </a:prstGeom>
        </p:spPr>
        <p:txBody>
          <a:bodyPr vert="horz" lIns="91440" tIns="45720" rIns="91440" bIns="45720" rtlCol="0" anchor="ctr"/>
          <a:lstStyle>
            <a:lvl1pPr algn="r">
              <a:defRPr sz="800">
                <a:solidFill>
                  <a:srgbClr val="800020"/>
                </a:solidFill>
                <a:latin typeface="Arial" panose="020B0604020202020204" pitchFamily="34" charset="0"/>
                <a:cs typeface="Arial" panose="020B0604020202020204" pitchFamily="34" charset="0"/>
              </a:defRPr>
            </a:lvl1pPr>
          </a:lstStyle>
          <a:p>
            <a:r>
              <a:rPr lang="en-US" dirty="0"/>
              <a:t>Your business. Our DNA.</a:t>
            </a:r>
            <a:endParaRPr lang="en-DK" dirty="0"/>
          </a:p>
        </p:txBody>
      </p:sp>
    </p:spTree>
    <p:extLst>
      <p:ext uri="{BB962C8B-B14F-4D97-AF65-F5344CB8AC3E}">
        <p14:creationId xmlns:p14="http://schemas.microsoft.com/office/powerpoint/2010/main" val="2225722398"/>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42" r:id="rId3"/>
    <p:sldLayoutId id="2147483708" r:id="rId4"/>
    <p:sldLayoutId id="2147483743" r:id="rId5"/>
    <p:sldLayoutId id="2147483709" r:id="rId6"/>
    <p:sldLayoutId id="2147483710" r:id="rId7"/>
    <p:sldLayoutId id="2147483711" r:id="rId8"/>
    <p:sldLayoutId id="2147483714" r:id="rId9"/>
    <p:sldLayoutId id="2147483733" r:id="rId10"/>
    <p:sldLayoutId id="2147483734" r:id="rId11"/>
    <p:sldLayoutId id="2147483737" r:id="rId12"/>
    <p:sldLayoutId id="2147483715" r:id="rId13"/>
    <p:sldLayoutId id="2147483735" r:id="rId14"/>
    <p:sldLayoutId id="2147483736" r:id="rId15"/>
    <p:sldLayoutId id="2147483741" r:id="rId16"/>
    <p:sldLayoutId id="2147483717" r:id="rId17"/>
    <p:sldLayoutId id="2147483718" r:id="rId18"/>
    <p:sldLayoutId id="2147483738" r:id="rId19"/>
    <p:sldLayoutId id="2147483739" r:id="rId20"/>
    <p:sldLayoutId id="2147483740" r:id="rId21"/>
    <p:sldLayoutId id="2147483720" r:id="rId22"/>
    <p:sldLayoutId id="2147483719" r:id="rId23"/>
    <p:sldLayoutId id="2147483725" r:id="rId24"/>
    <p:sldLayoutId id="2147483724" r:id="rId25"/>
    <p:sldLayoutId id="2147483727" r:id="rId26"/>
    <p:sldLayoutId id="2147483728" r:id="rId27"/>
    <p:sldLayoutId id="2147483729" r:id="rId28"/>
    <p:sldLayoutId id="2147483730" r:id="rId29"/>
    <p:sldLayoutId id="2147483731" r:id="rId30"/>
    <p:sldLayoutId id="2147483732" r:id="rId31"/>
    <p:sldLayoutId id="2147483747" r:id="rId32"/>
    <p:sldLayoutId id="2147483748" r:id="rId33"/>
  </p:sldLayoutIdLst>
  <p:hf sldNum="0" hdr="0"/>
  <p:txStyles>
    <p:titleStyle>
      <a:lvl1pPr algn="l" defTabSz="914400" rtl="0" eaLnBrk="1" latinLnBrk="0" hangingPunct="1">
        <a:lnSpc>
          <a:spcPct val="90000"/>
        </a:lnSpc>
        <a:spcBef>
          <a:spcPct val="0"/>
        </a:spcBef>
        <a:buNone/>
        <a:defRPr sz="2800" b="1" i="0"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1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5">
          <p15:clr>
            <a:srgbClr val="F26B43"/>
          </p15:clr>
        </p15:guide>
        <p15:guide id="2" pos="735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tiff"/><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sv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1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svg"/><Relationship Id="rId7" Type="http://schemas.openxmlformats.org/officeDocument/2006/relationships/image" Target="../media/image65.svg"/><Relationship Id="rId12" Type="http://schemas.openxmlformats.org/officeDocument/2006/relationships/image" Target="../media/image70.svg"/><Relationship Id="rId2" Type="http://schemas.openxmlformats.org/officeDocument/2006/relationships/image" Target="../media/image60.png"/><Relationship Id="rId1" Type="http://schemas.openxmlformats.org/officeDocument/2006/relationships/slideLayout" Target="../slideLayouts/slideLayout12.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svg"/><Relationship Id="rId10" Type="http://schemas.openxmlformats.org/officeDocument/2006/relationships/image" Target="../media/image68.svg"/><Relationship Id="rId4" Type="http://schemas.openxmlformats.org/officeDocument/2006/relationships/image" Target="../media/image62.png"/><Relationship Id="rId9"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openxmlformats.org/officeDocument/2006/relationships/image" Target="../media/image27.png"/><Relationship Id="rId12" Type="http://schemas.openxmlformats.org/officeDocument/2006/relationships/image" Target="../media/image31.jpeg"/><Relationship Id="rId2" Type="http://schemas.openxmlformats.org/officeDocument/2006/relationships/image" Target="../media/image23.png"/><Relationship Id="rId1" Type="http://schemas.openxmlformats.org/officeDocument/2006/relationships/slideLayout" Target="../slideLayouts/slideLayout16.xml"/><Relationship Id="rId6" Type="http://schemas.openxmlformats.org/officeDocument/2006/relationships/image" Target="../media/image26.png"/><Relationship Id="rId11" Type="http://schemas.openxmlformats.org/officeDocument/2006/relationships/image" Target="../media/image30.wmf"/><Relationship Id="rId5" Type="http://schemas.openxmlformats.org/officeDocument/2006/relationships/image" Target="../media/image25.png"/><Relationship Id="rId10" Type="http://schemas.openxmlformats.org/officeDocument/2006/relationships/oleObject" Target="../embeddings/oleObject2.bin"/><Relationship Id="rId4" Type="http://schemas.openxmlformats.org/officeDocument/2006/relationships/image" Target="../media/image24.png"/><Relationship Id="rId9" Type="http://schemas.openxmlformats.org/officeDocument/2006/relationships/image" Target="../media/image29.jpe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32.xml"/><Relationship Id="rId5" Type="http://schemas.openxmlformats.org/officeDocument/2006/relationships/image" Target="../media/image35.jpeg"/><Relationship Id="rId4" Type="http://schemas.openxmlformats.org/officeDocument/2006/relationships/image" Target="../media/image34.jpe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DC83AC03-7EB3-4159-B742-605E738C8ACE}"/>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0" y="860065"/>
            <a:ext cx="12191999" cy="6513191"/>
          </a:xfrm>
          <a:prstGeom prst="rect">
            <a:avLst/>
          </a:prstGeom>
        </p:spPr>
      </p:pic>
      <p:sp>
        <p:nvSpPr>
          <p:cNvPr id="6" name="Rectangle 5">
            <a:extLst>
              <a:ext uri="{FF2B5EF4-FFF2-40B4-BE49-F238E27FC236}">
                <a16:creationId xmlns:a16="http://schemas.microsoft.com/office/drawing/2014/main" id="{CCF6D05B-197B-3B4D-A63E-9B8BD5638F67}"/>
              </a:ext>
            </a:extLst>
          </p:cNvPr>
          <p:cNvSpPr/>
          <p:nvPr/>
        </p:nvSpPr>
        <p:spPr>
          <a:xfrm>
            <a:off x="0" y="4384964"/>
            <a:ext cx="12191999" cy="2104482"/>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DK" dirty="0"/>
          </a:p>
        </p:txBody>
      </p:sp>
      <p:sp>
        <p:nvSpPr>
          <p:cNvPr id="9" name="Date Placeholder 3">
            <a:extLst>
              <a:ext uri="{FF2B5EF4-FFF2-40B4-BE49-F238E27FC236}">
                <a16:creationId xmlns:a16="http://schemas.microsoft.com/office/drawing/2014/main" id="{FA46EB5E-21B1-AF4B-AB44-6B5B1327AAD7}"/>
              </a:ext>
            </a:extLst>
          </p:cNvPr>
          <p:cNvSpPr>
            <a:spLocks noGrp="1"/>
          </p:cNvSpPr>
          <p:nvPr>
            <p:ph type="dt" sz="half" idx="10"/>
          </p:nvPr>
        </p:nvSpPr>
        <p:spPr>
          <a:xfrm>
            <a:off x="334346" y="6498188"/>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800" b="0" i="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7C665B-F102-0F41-9DEC-C8F1A956C10C}" type="datetime3">
              <a:rPr lang="LID4096" smtClean="0"/>
              <a:pPr/>
              <a:t>07.30.25</a:t>
            </a:fld>
            <a:endParaRPr lang="en-US" dirty="0"/>
          </a:p>
        </p:txBody>
      </p:sp>
      <p:sp>
        <p:nvSpPr>
          <p:cNvPr id="7" name="Slide Number Placeholder 4">
            <a:extLst>
              <a:ext uri="{FF2B5EF4-FFF2-40B4-BE49-F238E27FC236}">
                <a16:creationId xmlns:a16="http://schemas.microsoft.com/office/drawing/2014/main" id="{1A0AC32F-8F91-4086-909E-9D7D9832DA79}"/>
              </a:ext>
            </a:extLst>
          </p:cNvPr>
          <p:cNvSpPr>
            <a:spLocks noGrp="1"/>
          </p:cNvSpPr>
          <p:nvPr>
            <p:ph type="sldNum" sz="quarter" idx="12"/>
          </p:nvPr>
        </p:nvSpPr>
        <p:spPr>
          <a:xfrm>
            <a:off x="9245082"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800" b="0" i="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911712-D210-8E49-858F-E5CA7731844A}" type="slidenum">
              <a:rPr lang="en-DK" smtClean="0"/>
              <a:pPr/>
              <a:t>1</a:t>
            </a:fld>
            <a:endParaRPr lang="en-DK" dirty="0"/>
          </a:p>
        </p:txBody>
      </p:sp>
      <p:sp>
        <p:nvSpPr>
          <p:cNvPr id="10" name="Title 1">
            <a:extLst>
              <a:ext uri="{FF2B5EF4-FFF2-40B4-BE49-F238E27FC236}">
                <a16:creationId xmlns:a16="http://schemas.microsoft.com/office/drawing/2014/main" id="{D31018F1-F7E8-46AC-A072-15623897BB8F}"/>
              </a:ext>
            </a:extLst>
          </p:cNvPr>
          <p:cNvSpPr txBox="1">
            <a:spLocks/>
          </p:cNvSpPr>
          <p:nvPr/>
        </p:nvSpPr>
        <p:spPr>
          <a:xfrm>
            <a:off x="1524000" y="4384964"/>
            <a:ext cx="9144000" cy="2109794"/>
          </a:xfrm>
          <a:prstGeom prst="rect">
            <a:avLst/>
          </a:prstGeom>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sz="4000" b="1" i="0" kern="1200">
                <a:solidFill>
                  <a:schemeClr val="bg1"/>
                </a:solidFill>
                <a:latin typeface="Arial" charset="0"/>
                <a:ea typeface="Arial" charset="0"/>
                <a:cs typeface="Arial" charset="0"/>
              </a:defRPr>
            </a:lvl1pPr>
          </a:lstStyle>
          <a:p>
            <a:r>
              <a:rPr lang="en-US" sz="3200" dirty="0"/>
              <a:t>DanBred </a:t>
            </a:r>
            <a:br>
              <a:rPr lang="en-US" sz="1800" dirty="0"/>
            </a:br>
            <a:br>
              <a:rPr lang="en-US" sz="1800" dirty="0"/>
            </a:br>
            <a:r>
              <a:rPr lang="da-DK" sz="2200" dirty="0"/>
              <a:t>Avlssystemet </a:t>
            </a:r>
            <a:endParaRPr lang="en-US" sz="1600" b="0" dirty="0"/>
          </a:p>
        </p:txBody>
      </p:sp>
    </p:spTree>
    <p:extLst>
      <p:ext uri="{BB962C8B-B14F-4D97-AF65-F5344CB8AC3E}">
        <p14:creationId xmlns:p14="http://schemas.microsoft.com/office/powerpoint/2010/main" val="1646736586"/>
      </p:ext>
    </p:extLst>
  </p:cSld>
  <p:clrMapOvr>
    <a:masterClrMapping/>
  </p:clrMapOvr>
  <mc:AlternateContent xmlns:mc="http://schemas.openxmlformats.org/markup-compatibility/2006" xmlns:p14="http://schemas.microsoft.com/office/powerpoint/2010/main">
    <mc:Choice Requires="p14">
      <p:transition p14:dur="100" advTm="23879">
        <p:cut/>
      </p:transition>
    </mc:Choice>
    <mc:Fallback xmlns="">
      <p:transition advTm="23879">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5394E31-02F9-014A-B37A-7764BA86D8A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7780372" y="1743623"/>
            <a:ext cx="3819808" cy="2311576"/>
          </a:xfrm>
          <a:prstGeom prst="rect">
            <a:avLst/>
          </a:prstGeom>
        </p:spPr>
      </p:pic>
      <p:sp>
        <p:nvSpPr>
          <p:cNvPr id="36" name="Titel 1">
            <a:extLst>
              <a:ext uri="{FF2B5EF4-FFF2-40B4-BE49-F238E27FC236}">
                <a16:creationId xmlns:a16="http://schemas.microsoft.com/office/drawing/2014/main" id="{7A65F4A0-BF3D-B14C-807F-541EA3632070}"/>
              </a:ext>
            </a:extLst>
          </p:cNvPr>
          <p:cNvSpPr txBox="1">
            <a:spLocks/>
          </p:cNvSpPr>
          <p:nvPr/>
        </p:nvSpPr>
        <p:spPr>
          <a:xfrm>
            <a:off x="786996" y="-485321"/>
            <a:ext cx="8010144" cy="7291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tx1"/>
                </a:solidFill>
                <a:latin typeface="Arial" charset="0"/>
                <a:ea typeface="Arial" charset="0"/>
                <a:cs typeface="Arial" charset="0"/>
              </a:defRPr>
            </a:lvl1pPr>
          </a:lstStyle>
          <a:p>
            <a:endParaRPr lang="da-DK">
              <a:solidFill>
                <a:schemeClr val="tx1">
                  <a:lumMod val="75000"/>
                  <a:lumOff val="25000"/>
                </a:schemeClr>
              </a:solidFill>
            </a:endParaRPr>
          </a:p>
        </p:txBody>
      </p:sp>
      <p:sp>
        <p:nvSpPr>
          <p:cNvPr id="15" name="AutoShape 4" descr="https://northeurope1-mediap.svc.ms/transform/thumbnail?provider=spo&amp;inputFormat=jpg&amp;cs=fFNQTw&amp;docid=https%3A%2F%2Fdanbred-my.sharepoint.com%3A443%2F_api%2Fv2.0%2Fdrives%2Fb!8v0rn8vPeUSqO7C-yyzGml_2JJJWYY9Iop84qUKQe529ptWfJUjdTbnlDGhvlnpw%2Fitems%2F01CAXMDDDIOT7SCDTMLBGJVOXAEQZPAAZ6%3Fversion%3DPublished&amp;encodeFailures=1&amp;ctag=%22c%3A%7B21FF7468-6C0E-4C58-9ABA-E02432F0033E%7D%2C2%22&amp;width=1269&amp;height=866&amp;srcWidth=4724&amp;srcHeight=3224">
            <a:extLst>
              <a:ext uri="{FF2B5EF4-FFF2-40B4-BE49-F238E27FC236}">
                <a16:creationId xmlns:a16="http://schemas.microsoft.com/office/drawing/2014/main" id="{CE3D58C9-DEC8-4F9C-82B5-B6FFC336DB81}"/>
              </a:ext>
            </a:extLst>
          </p:cNvPr>
          <p:cNvSpPr>
            <a:spLocks noChangeAspect="1" noChangeArrowheads="1"/>
          </p:cNvSpPr>
          <p:nvPr/>
        </p:nvSpPr>
        <p:spPr bwMode="auto">
          <a:xfrm>
            <a:off x="5916987" y="3133790"/>
            <a:ext cx="281139" cy="2811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dirty="0"/>
          </a:p>
        </p:txBody>
      </p:sp>
      <p:pic>
        <p:nvPicPr>
          <p:cNvPr id="10" name="Picture 9" descr="A cow is standing in the dark&#10;&#10;Description automatically generated">
            <a:extLst>
              <a:ext uri="{FF2B5EF4-FFF2-40B4-BE49-F238E27FC236}">
                <a16:creationId xmlns:a16="http://schemas.microsoft.com/office/drawing/2014/main" id="{9C74850B-3858-6540-B8E6-F56FD777DC0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50265" y="2552251"/>
            <a:ext cx="3916358" cy="2344551"/>
          </a:xfrm>
          <a:prstGeom prst="rect">
            <a:avLst/>
          </a:prstGeom>
        </p:spPr>
      </p:pic>
      <p:grpSp>
        <p:nvGrpSpPr>
          <p:cNvPr id="21" name="Group 20">
            <a:extLst>
              <a:ext uri="{FF2B5EF4-FFF2-40B4-BE49-F238E27FC236}">
                <a16:creationId xmlns:a16="http://schemas.microsoft.com/office/drawing/2014/main" id="{B197572D-6775-4443-9022-FEF1E12CB529}"/>
              </a:ext>
            </a:extLst>
          </p:cNvPr>
          <p:cNvGrpSpPr/>
          <p:nvPr/>
        </p:nvGrpSpPr>
        <p:grpSpPr>
          <a:xfrm>
            <a:off x="3813335" y="2450566"/>
            <a:ext cx="1199665" cy="1049913"/>
            <a:chOff x="4502354" y="2441536"/>
            <a:chExt cx="1199665" cy="1049913"/>
          </a:xfrm>
        </p:grpSpPr>
        <p:sp>
          <p:nvSpPr>
            <p:cNvPr id="18" name="Pentagon 17">
              <a:extLst>
                <a:ext uri="{FF2B5EF4-FFF2-40B4-BE49-F238E27FC236}">
                  <a16:creationId xmlns:a16="http://schemas.microsoft.com/office/drawing/2014/main" id="{E1160658-E280-2F46-B346-1C6BD7BADC5C}"/>
                </a:ext>
              </a:extLst>
            </p:cNvPr>
            <p:cNvSpPr/>
            <p:nvPr/>
          </p:nvSpPr>
          <p:spPr>
            <a:xfrm rot="5400000">
              <a:off x="4577230" y="2366660"/>
              <a:ext cx="1049913" cy="1199665"/>
            </a:xfrm>
            <a:prstGeom prst="homePlate">
              <a:avLst>
                <a:gd name="adj" fmla="val 27449"/>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2" name="Text Box 12">
              <a:extLst>
                <a:ext uri="{FF2B5EF4-FFF2-40B4-BE49-F238E27FC236}">
                  <a16:creationId xmlns:a16="http://schemas.microsoft.com/office/drawing/2014/main" id="{72652E2A-0CF8-4FA4-A6D9-E0C5C30CCAA2}"/>
                </a:ext>
              </a:extLst>
            </p:cNvPr>
            <p:cNvSpPr txBox="1">
              <a:spLocks noChangeArrowheads="1"/>
            </p:cNvSpPr>
            <p:nvPr/>
          </p:nvSpPr>
          <p:spPr bwMode="auto">
            <a:xfrm>
              <a:off x="4629044" y="2569779"/>
              <a:ext cx="946283" cy="42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da-DK" sz="1200" b="1" dirty="0">
                  <a:solidFill>
                    <a:schemeClr val="bg1"/>
                  </a:solidFill>
                </a:rPr>
                <a:t>DanBred</a:t>
              </a:r>
            </a:p>
            <a:p>
              <a:pPr algn="ctr" eaLnBrk="1" hangingPunct="1"/>
              <a:r>
                <a:rPr lang="da-DK" sz="1800" b="1" dirty="0">
                  <a:solidFill>
                    <a:schemeClr val="bg1"/>
                  </a:solidFill>
                </a:rPr>
                <a:t>Landrace</a:t>
              </a:r>
            </a:p>
          </p:txBody>
        </p:sp>
      </p:grpSp>
      <p:grpSp>
        <p:nvGrpSpPr>
          <p:cNvPr id="20" name="Group 19">
            <a:extLst>
              <a:ext uri="{FF2B5EF4-FFF2-40B4-BE49-F238E27FC236}">
                <a16:creationId xmlns:a16="http://schemas.microsoft.com/office/drawing/2014/main" id="{5EDDA828-0D0E-FF4A-A206-0A1693F243AE}"/>
              </a:ext>
            </a:extLst>
          </p:cNvPr>
          <p:cNvGrpSpPr/>
          <p:nvPr/>
        </p:nvGrpSpPr>
        <p:grpSpPr>
          <a:xfrm>
            <a:off x="1345954" y="3263986"/>
            <a:ext cx="1199665" cy="1049913"/>
            <a:chOff x="1906660" y="2967218"/>
            <a:chExt cx="1199665" cy="1049913"/>
          </a:xfrm>
        </p:grpSpPr>
        <p:sp>
          <p:nvSpPr>
            <p:cNvPr id="55" name="Pentagon 54">
              <a:extLst>
                <a:ext uri="{FF2B5EF4-FFF2-40B4-BE49-F238E27FC236}">
                  <a16:creationId xmlns:a16="http://schemas.microsoft.com/office/drawing/2014/main" id="{2DCD59B5-1540-D744-893D-D92032839A07}"/>
                </a:ext>
              </a:extLst>
            </p:cNvPr>
            <p:cNvSpPr/>
            <p:nvPr/>
          </p:nvSpPr>
          <p:spPr>
            <a:xfrm rot="5400000">
              <a:off x="1981536" y="2892342"/>
              <a:ext cx="1049913" cy="1199665"/>
            </a:xfrm>
            <a:prstGeom prst="homePlate">
              <a:avLst>
                <a:gd name="adj" fmla="val 27449"/>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6" name="Text Box 12">
              <a:extLst>
                <a:ext uri="{FF2B5EF4-FFF2-40B4-BE49-F238E27FC236}">
                  <a16:creationId xmlns:a16="http://schemas.microsoft.com/office/drawing/2014/main" id="{C48BDA9F-A980-6344-B4C3-A296E8A9DCA3}"/>
                </a:ext>
              </a:extLst>
            </p:cNvPr>
            <p:cNvSpPr txBox="1">
              <a:spLocks noChangeArrowheads="1"/>
            </p:cNvSpPr>
            <p:nvPr/>
          </p:nvSpPr>
          <p:spPr bwMode="auto">
            <a:xfrm>
              <a:off x="2023503" y="3095460"/>
              <a:ext cx="965977" cy="42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da-DK" sz="1200" b="1" dirty="0">
                  <a:solidFill>
                    <a:schemeClr val="bg1"/>
                  </a:solidFill>
                </a:rPr>
                <a:t>DanBred</a:t>
              </a:r>
            </a:p>
            <a:p>
              <a:pPr algn="ctr" eaLnBrk="1" hangingPunct="1"/>
              <a:r>
                <a:rPr lang="da-DK" sz="1800" b="1" dirty="0">
                  <a:solidFill>
                    <a:schemeClr val="bg1"/>
                  </a:solidFill>
                </a:rPr>
                <a:t>Yorkshire</a:t>
              </a:r>
            </a:p>
          </p:txBody>
        </p:sp>
      </p:grpSp>
      <p:grpSp>
        <p:nvGrpSpPr>
          <p:cNvPr id="23" name="Group 22">
            <a:extLst>
              <a:ext uri="{FF2B5EF4-FFF2-40B4-BE49-F238E27FC236}">
                <a16:creationId xmlns:a16="http://schemas.microsoft.com/office/drawing/2014/main" id="{BE7F0AA7-F946-5F48-AF06-974931880AB2}"/>
              </a:ext>
            </a:extLst>
          </p:cNvPr>
          <p:cNvGrpSpPr/>
          <p:nvPr/>
        </p:nvGrpSpPr>
        <p:grpSpPr>
          <a:xfrm>
            <a:off x="8748096" y="823726"/>
            <a:ext cx="1199665" cy="1049913"/>
            <a:chOff x="9053092" y="735812"/>
            <a:chExt cx="1199665" cy="1049913"/>
          </a:xfrm>
        </p:grpSpPr>
        <p:sp>
          <p:nvSpPr>
            <p:cNvPr id="61" name="Pentagon 60">
              <a:extLst>
                <a:ext uri="{FF2B5EF4-FFF2-40B4-BE49-F238E27FC236}">
                  <a16:creationId xmlns:a16="http://schemas.microsoft.com/office/drawing/2014/main" id="{5CB85E3F-7544-4043-9750-08B2C26DFFD3}"/>
                </a:ext>
              </a:extLst>
            </p:cNvPr>
            <p:cNvSpPr/>
            <p:nvPr/>
          </p:nvSpPr>
          <p:spPr>
            <a:xfrm rot="5400000">
              <a:off x="9127968" y="660936"/>
              <a:ext cx="1049913" cy="1199665"/>
            </a:xfrm>
            <a:prstGeom prst="homePlate">
              <a:avLst>
                <a:gd name="adj" fmla="val 27449"/>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2" name="Text Box 12">
              <a:extLst>
                <a:ext uri="{FF2B5EF4-FFF2-40B4-BE49-F238E27FC236}">
                  <a16:creationId xmlns:a16="http://schemas.microsoft.com/office/drawing/2014/main" id="{D593793F-A553-4E4B-98A5-06339D5D9210}"/>
                </a:ext>
              </a:extLst>
            </p:cNvPr>
            <p:cNvSpPr txBox="1">
              <a:spLocks noChangeArrowheads="1"/>
            </p:cNvSpPr>
            <p:nvPr/>
          </p:nvSpPr>
          <p:spPr bwMode="auto">
            <a:xfrm>
              <a:off x="9345382" y="864054"/>
              <a:ext cx="615083" cy="42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da-DK" sz="1200" b="1" dirty="0">
                  <a:solidFill>
                    <a:schemeClr val="bg1"/>
                  </a:solidFill>
                </a:rPr>
                <a:t>DanBred</a:t>
              </a:r>
            </a:p>
            <a:p>
              <a:pPr algn="ctr" eaLnBrk="1" hangingPunct="1"/>
              <a:r>
                <a:rPr lang="da-DK" sz="1800" b="1" dirty="0">
                  <a:solidFill>
                    <a:schemeClr val="bg1"/>
                  </a:solidFill>
                </a:rPr>
                <a:t>Duroc</a:t>
              </a:r>
            </a:p>
          </p:txBody>
        </p:sp>
      </p:grpSp>
      <p:grpSp>
        <p:nvGrpSpPr>
          <p:cNvPr id="22" name="Group 21">
            <a:extLst>
              <a:ext uri="{FF2B5EF4-FFF2-40B4-BE49-F238E27FC236}">
                <a16:creationId xmlns:a16="http://schemas.microsoft.com/office/drawing/2014/main" id="{70F32EE1-0EBC-2A4F-8E3F-3F3359B92EE2}"/>
              </a:ext>
            </a:extLst>
          </p:cNvPr>
          <p:cNvGrpSpPr/>
          <p:nvPr/>
        </p:nvGrpSpPr>
        <p:grpSpPr>
          <a:xfrm>
            <a:off x="6280716" y="1637146"/>
            <a:ext cx="1199665" cy="1049913"/>
            <a:chOff x="6726663" y="1552474"/>
            <a:chExt cx="1199665" cy="1049913"/>
          </a:xfrm>
        </p:grpSpPr>
        <p:sp>
          <p:nvSpPr>
            <p:cNvPr id="63" name="Pentagon 62">
              <a:extLst>
                <a:ext uri="{FF2B5EF4-FFF2-40B4-BE49-F238E27FC236}">
                  <a16:creationId xmlns:a16="http://schemas.microsoft.com/office/drawing/2014/main" id="{EEEA20B9-9E0D-A94C-981E-7CDF95506580}"/>
                </a:ext>
              </a:extLst>
            </p:cNvPr>
            <p:cNvSpPr/>
            <p:nvPr/>
          </p:nvSpPr>
          <p:spPr>
            <a:xfrm rot="5400000">
              <a:off x="6801539" y="1477598"/>
              <a:ext cx="1049913" cy="1199665"/>
            </a:xfrm>
            <a:prstGeom prst="homePlate">
              <a:avLst>
                <a:gd name="adj" fmla="val 27449"/>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6" name="Text Box 12">
              <a:extLst>
                <a:ext uri="{FF2B5EF4-FFF2-40B4-BE49-F238E27FC236}">
                  <a16:creationId xmlns:a16="http://schemas.microsoft.com/office/drawing/2014/main" id="{7B4A8118-7AD2-A34E-B5D8-DAE2758A2515}"/>
                </a:ext>
              </a:extLst>
            </p:cNvPr>
            <p:cNvSpPr txBox="1">
              <a:spLocks noChangeArrowheads="1"/>
            </p:cNvSpPr>
            <p:nvPr/>
          </p:nvSpPr>
          <p:spPr bwMode="auto">
            <a:xfrm>
              <a:off x="6989382" y="1680717"/>
              <a:ext cx="674226" cy="42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da-DK" sz="1200" b="1" dirty="0">
                  <a:solidFill>
                    <a:schemeClr val="bg1"/>
                  </a:solidFill>
                </a:rPr>
                <a:t>DanBred</a:t>
              </a:r>
            </a:p>
            <a:p>
              <a:pPr algn="ctr" eaLnBrk="1" hangingPunct="1"/>
              <a:r>
                <a:rPr lang="da-DK" sz="1800" b="1" dirty="0">
                  <a:solidFill>
                    <a:schemeClr val="bg1"/>
                  </a:solidFill>
                </a:rPr>
                <a:t>Hybrid</a:t>
              </a:r>
            </a:p>
          </p:txBody>
        </p:sp>
      </p:grpSp>
      <p:pic>
        <p:nvPicPr>
          <p:cNvPr id="3" name="Picture 2">
            <a:extLst>
              <a:ext uri="{FF2B5EF4-FFF2-40B4-BE49-F238E27FC236}">
                <a16:creationId xmlns:a16="http://schemas.microsoft.com/office/drawing/2014/main" id="{6B53A995-3952-BD42-884D-162E52C9D56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2844078" y="3393854"/>
            <a:ext cx="3992439" cy="2181560"/>
          </a:xfrm>
          <a:prstGeom prst="rect">
            <a:avLst/>
          </a:prstGeom>
        </p:spPr>
      </p:pic>
      <p:pic>
        <p:nvPicPr>
          <p:cNvPr id="7" name="Picture 6">
            <a:extLst>
              <a:ext uri="{FF2B5EF4-FFF2-40B4-BE49-F238E27FC236}">
                <a16:creationId xmlns:a16="http://schemas.microsoft.com/office/drawing/2014/main" id="{99A147F0-D958-3E45-AE59-63C001A0255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4504" y="4072465"/>
            <a:ext cx="4225826" cy="2344552"/>
          </a:xfrm>
          <a:prstGeom prst="rect">
            <a:avLst/>
          </a:prstGeom>
        </p:spPr>
      </p:pic>
      <p:sp>
        <p:nvSpPr>
          <p:cNvPr id="11" name="Titel 1">
            <a:extLst>
              <a:ext uri="{FF2B5EF4-FFF2-40B4-BE49-F238E27FC236}">
                <a16:creationId xmlns:a16="http://schemas.microsoft.com/office/drawing/2014/main" id="{2BE7AB6E-AFCE-12E5-13C0-A2834C9A6B0E}"/>
              </a:ext>
            </a:extLst>
          </p:cNvPr>
          <p:cNvSpPr txBox="1">
            <a:spLocks/>
          </p:cNvSpPr>
          <p:nvPr/>
        </p:nvSpPr>
        <p:spPr>
          <a:xfrm>
            <a:off x="591820" y="534154"/>
            <a:ext cx="5504180" cy="85715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i="0" kern="1200">
                <a:solidFill>
                  <a:schemeClr val="tx1"/>
                </a:solidFill>
                <a:latin typeface="Arial" charset="0"/>
                <a:ea typeface="Arial" charset="0"/>
                <a:cs typeface="Arial" charset="0"/>
              </a:defRPr>
            </a:lvl1pPr>
          </a:lstStyle>
          <a:p>
            <a:pPr algn="l"/>
            <a:r>
              <a:rPr lang="en-US" sz="3000" b="0" dirty="0" err="1">
                <a:solidFill>
                  <a:srgbClr val="800020"/>
                </a:solidFill>
                <a:latin typeface="Arial" panose="020B0604020202020204" pitchFamily="34" charset="0"/>
                <a:cs typeface="Arial" panose="020B0604020202020204" pitchFamily="34" charset="0"/>
              </a:rPr>
              <a:t>Mød</a:t>
            </a:r>
            <a:r>
              <a:rPr lang="en-US" sz="3000" b="0" dirty="0">
                <a:solidFill>
                  <a:srgbClr val="800020"/>
                </a:solidFill>
                <a:latin typeface="Arial" panose="020B0604020202020204" pitchFamily="34" charset="0"/>
                <a:cs typeface="Arial" panose="020B0604020202020204" pitchFamily="34" charset="0"/>
              </a:rPr>
              <a:t> </a:t>
            </a:r>
            <a:r>
              <a:rPr lang="en-US" sz="3000" b="0" dirty="0" err="1">
                <a:solidFill>
                  <a:srgbClr val="800020"/>
                </a:solidFill>
                <a:latin typeface="Arial" panose="020B0604020202020204" pitchFamily="34" charset="0"/>
                <a:cs typeface="Arial" panose="020B0604020202020204" pitchFamily="34" charset="0"/>
              </a:rPr>
              <a:t>vores</a:t>
            </a:r>
            <a:r>
              <a:rPr lang="en-US" sz="3000" b="0" dirty="0">
                <a:solidFill>
                  <a:srgbClr val="800020"/>
                </a:solidFill>
                <a:latin typeface="Arial" panose="020B0604020202020204" pitchFamily="34" charset="0"/>
                <a:cs typeface="Arial" panose="020B0604020202020204" pitchFamily="34" charset="0"/>
              </a:rPr>
              <a:t> </a:t>
            </a:r>
            <a:r>
              <a:rPr lang="en-US" sz="3000" b="0" dirty="0" err="1">
                <a:solidFill>
                  <a:srgbClr val="800020"/>
                </a:solidFill>
                <a:latin typeface="Arial" panose="020B0604020202020204" pitchFamily="34" charset="0"/>
                <a:cs typeface="Arial" panose="020B0604020202020204" pitchFamily="34" charset="0"/>
              </a:rPr>
              <a:t>superstjerner</a:t>
            </a:r>
            <a:r>
              <a:rPr lang="en-US" sz="3000" b="0" dirty="0">
                <a:solidFill>
                  <a:srgbClr val="800020"/>
                </a:solidFill>
                <a:latin typeface="Arial" panose="020B0604020202020204" pitchFamily="34" charset="0"/>
                <a:cs typeface="Arial" panose="020B0604020202020204" pitchFamily="34" charset="0"/>
              </a:rPr>
              <a:t>! </a:t>
            </a:r>
          </a:p>
        </p:txBody>
      </p:sp>
      <p:sp>
        <p:nvSpPr>
          <p:cNvPr id="2" name="Date Placeholder 1">
            <a:extLst>
              <a:ext uri="{FF2B5EF4-FFF2-40B4-BE49-F238E27FC236}">
                <a16:creationId xmlns:a16="http://schemas.microsoft.com/office/drawing/2014/main" id="{C573F9F2-9A27-508D-375A-8CCA5B592BAF}"/>
              </a:ext>
            </a:extLst>
          </p:cNvPr>
          <p:cNvSpPr>
            <a:spLocks noGrp="1"/>
          </p:cNvSpPr>
          <p:nvPr>
            <p:ph type="dt" sz="half" idx="2"/>
          </p:nvPr>
        </p:nvSpPr>
        <p:spPr>
          <a:xfrm>
            <a:off x="416560" y="6498188"/>
            <a:ext cx="2660986" cy="365125"/>
          </a:xfrm>
        </p:spPr>
        <p:txBody>
          <a:bodyPr/>
          <a:lstStyle/>
          <a:p>
            <a:fld id="{BB48C328-56F0-469C-9DEF-647F713EB6F8}" type="datetime1">
              <a:rPr lang="en-GB" smtClean="0"/>
              <a:t>30/07/2025</a:t>
            </a:fld>
            <a:endParaRPr lang="en-US" dirty="0"/>
          </a:p>
        </p:txBody>
      </p:sp>
      <p:sp>
        <p:nvSpPr>
          <p:cNvPr id="4" name="Footer Placeholder 3">
            <a:extLst>
              <a:ext uri="{FF2B5EF4-FFF2-40B4-BE49-F238E27FC236}">
                <a16:creationId xmlns:a16="http://schemas.microsoft.com/office/drawing/2014/main" id="{B7E974FE-509C-70E1-6356-904A49326946}"/>
              </a:ext>
            </a:extLst>
          </p:cNvPr>
          <p:cNvSpPr>
            <a:spLocks noGrp="1"/>
          </p:cNvSpPr>
          <p:nvPr>
            <p:ph type="ftr" sz="quarter" idx="3"/>
          </p:nvPr>
        </p:nvSpPr>
        <p:spPr/>
        <p:txBody>
          <a:bodyPr/>
          <a:lstStyle/>
          <a:p>
            <a:r>
              <a:rPr lang="en-US"/>
              <a:t>Your business. Our DNA.</a:t>
            </a:r>
            <a:endParaRPr lang="en-DK" dirty="0"/>
          </a:p>
        </p:txBody>
      </p:sp>
    </p:spTree>
    <p:extLst>
      <p:ext uri="{BB962C8B-B14F-4D97-AF65-F5344CB8AC3E}">
        <p14:creationId xmlns:p14="http://schemas.microsoft.com/office/powerpoint/2010/main" val="2333759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60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2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4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roup 67">
            <a:extLst>
              <a:ext uri="{FF2B5EF4-FFF2-40B4-BE49-F238E27FC236}">
                <a16:creationId xmlns:a16="http://schemas.microsoft.com/office/drawing/2014/main" id="{CA0A88AE-743B-2C49-A110-17489D214A38}"/>
              </a:ext>
            </a:extLst>
          </p:cNvPr>
          <p:cNvGrpSpPr/>
          <p:nvPr/>
        </p:nvGrpSpPr>
        <p:grpSpPr>
          <a:xfrm>
            <a:off x="8267914" y="3090568"/>
            <a:ext cx="3332267" cy="523220"/>
            <a:chOff x="8740445" y="3216226"/>
            <a:chExt cx="3332267" cy="523220"/>
          </a:xfrm>
        </p:grpSpPr>
        <p:sp>
          <p:nvSpPr>
            <p:cNvPr id="24" name="Tekstfelt 4">
              <a:extLst>
                <a:ext uri="{FF2B5EF4-FFF2-40B4-BE49-F238E27FC236}">
                  <a16:creationId xmlns:a16="http://schemas.microsoft.com/office/drawing/2014/main" id="{C9349CE5-EEBC-FB42-9C83-D76F75DB7629}"/>
                </a:ext>
              </a:extLst>
            </p:cNvPr>
            <p:cNvSpPr txBox="1"/>
            <p:nvPr/>
          </p:nvSpPr>
          <p:spPr>
            <a:xfrm>
              <a:off x="9109754" y="3216226"/>
              <a:ext cx="2962958" cy="523220"/>
            </a:xfrm>
            <a:prstGeom prst="rect">
              <a:avLst/>
            </a:prstGeom>
            <a:noFill/>
          </p:spPr>
          <p:txBody>
            <a:bodyPr wrap="square" rtlCol="0">
              <a:spAutoFit/>
            </a:bodyPr>
            <a:lstStyle/>
            <a:p>
              <a:r>
                <a:rPr lang="en-GB" sz="1400" dirty="0" err="1">
                  <a:latin typeface="Arial" panose="020B0604020202020204" pitchFamily="34" charset="0"/>
                  <a:cs typeface="Arial" panose="020B0604020202020204" pitchFamily="34" charset="0"/>
                </a:rPr>
                <a:t>Producerer</a:t>
              </a:r>
              <a:r>
                <a:rPr lang="en-GB" sz="1400" dirty="0">
                  <a:latin typeface="Arial" panose="020B0604020202020204" pitchFamily="34" charset="0"/>
                  <a:cs typeface="Arial" panose="020B0604020202020204" pitchFamily="34" charset="0"/>
                </a:rPr>
                <a:t> store </a:t>
              </a:r>
              <a:r>
                <a:rPr lang="en-GB" sz="1400" dirty="0" err="1">
                  <a:latin typeface="Arial" panose="020B0604020202020204" pitchFamily="34" charset="0"/>
                  <a:cs typeface="Arial" panose="020B0604020202020204" pitchFamily="34" charset="0"/>
                </a:rPr>
                <a:t>kuld</a:t>
              </a:r>
              <a:r>
                <a:rPr lang="en-GB" sz="1400" dirty="0">
                  <a:latin typeface="Arial" panose="020B0604020202020204" pitchFamily="34" charset="0"/>
                  <a:cs typeface="Arial" panose="020B0604020202020204" pitchFamily="34" charset="0"/>
                </a:rPr>
                <a:t> med </a:t>
              </a:r>
              <a:r>
                <a:rPr lang="en-GB" sz="1400" dirty="0" err="1">
                  <a:latin typeface="Arial" panose="020B0604020202020204" pitchFamily="34" charset="0"/>
                  <a:cs typeface="Arial" panose="020B0604020202020204" pitchFamily="34" charset="0"/>
                </a:rPr>
                <a:t>robuste</a:t>
              </a:r>
              <a:r>
                <a:rPr lang="en-GB" sz="1400" dirty="0">
                  <a:latin typeface="Arial" panose="020B0604020202020204" pitchFamily="34" charset="0"/>
                  <a:cs typeface="Arial" panose="020B0604020202020204" pitchFamily="34" charset="0"/>
                </a:rPr>
                <a:t> </a:t>
              </a:r>
              <a:r>
                <a:rPr lang="en-GB" sz="1400" dirty="0" err="1">
                  <a:latin typeface="Arial" panose="020B0604020202020204" pitchFamily="34" charset="0"/>
                  <a:cs typeface="Arial" panose="020B0604020202020204" pitchFamily="34" charset="0"/>
                </a:rPr>
                <a:t>pattegrise</a:t>
              </a:r>
              <a:r>
                <a:rPr lang="en-GB" sz="1400" dirty="0">
                  <a:latin typeface="Arial" panose="020B0604020202020204" pitchFamily="34" charset="0"/>
                  <a:cs typeface="Arial" panose="020B0604020202020204" pitchFamily="34" charset="0"/>
                </a:rPr>
                <a:t>  </a:t>
              </a:r>
            </a:p>
          </p:txBody>
        </p:sp>
        <p:grpSp>
          <p:nvGrpSpPr>
            <p:cNvPr id="42" name="Group 41">
              <a:extLst>
                <a:ext uri="{FF2B5EF4-FFF2-40B4-BE49-F238E27FC236}">
                  <a16:creationId xmlns:a16="http://schemas.microsoft.com/office/drawing/2014/main" id="{F7875108-4CC2-AC4B-BFEA-7DA29B8BFA9F}"/>
                </a:ext>
              </a:extLst>
            </p:cNvPr>
            <p:cNvGrpSpPr/>
            <p:nvPr/>
          </p:nvGrpSpPr>
          <p:grpSpPr>
            <a:xfrm>
              <a:off x="8740445" y="3336764"/>
              <a:ext cx="430177" cy="80827"/>
              <a:chOff x="6619015" y="3683213"/>
              <a:chExt cx="430177" cy="80827"/>
            </a:xfrm>
          </p:grpSpPr>
          <p:sp>
            <p:nvSpPr>
              <p:cNvPr id="43" name="Oval 42">
                <a:extLst>
                  <a:ext uri="{FF2B5EF4-FFF2-40B4-BE49-F238E27FC236}">
                    <a16:creationId xmlns:a16="http://schemas.microsoft.com/office/drawing/2014/main" id="{80B28642-E731-0E46-B067-DD15A046FB0F}"/>
                  </a:ext>
                </a:extLst>
              </p:cNvPr>
              <p:cNvSpPr/>
              <p:nvPr/>
            </p:nvSpPr>
            <p:spPr>
              <a:xfrm>
                <a:off x="6619015" y="3683213"/>
                <a:ext cx="80827" cy="808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a:t> </a:t>
                </a:r>
              </a:p>
            </p:txBody>
          </p:sp>
          <p:cxnSp>
            <p:nvCxnSpPr>
              <p:cNvPr id="44" name="Straight Connector 43">
                <a:extLst>
                  <a:ext uri="{FF2B5EF4-FFF2-40B4-BE49-F238E27FC236}">
                    <a16:creationId xmlns:a16="http://schemas.microsoft.com/office/drawing/2014/main" id="{CC55485D-781C-3D4E-8F09-1367EAF73ACA}"/>
                  </a:ext>
                </a:extLst>
              </p:cNvPr>
              <p:cNvCxnSpPr>
                <a:cxnSpLocks/>
                <a:endCxn id="43" idx="6"/>
              </p:cNvCxnSpPr>
              <p:nvPr/>
            </p:nvCxnSpPr>
            <p:spPr>
              <a:xfrm flipH="1">
                <a:off x="6699842" y="3723627"/>
                <a:ext cx="349350" cy="0"/>
              </a:xfrm>
              <a:prstGeom prst="line">
                <a:avLst/>
              </a:prstGeom>
              <a:ln w="9525">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4" name="Group 13">
            <a:extLst>
              <a:ext uri="{FF2B5EF4-FFF2-40B4-BE49-F238E27FC236}">
                <a16:creationId xmlns:a16="http://schemas.microsoft.com/office/drawing/2014/main" id="{9AD689FA-B8E4-C446-AA16-803B81ABB020}"/>
              </a:ext>
            </a:extLst>
          </p:cNvPr>
          <p:cNvGrpSpPr/>
          <p:nvPr/>
        </p:nvGrpSpPr>
        <p:grpSpPr>
          <a:xfrm>
            <a:off x="6462755" y="1733622"/>
            <a:ext cx="1199665" cy="1049913"/>
            <a:chOff x="4502354" y="2441536"/>
            <a:chExt cx="1199665" cy="1049913"/>
          </a:xfrm>
        </p:grpSpPr>
        <p:sp>
          <p:nvSpPr>
            <p:cNvPr id="15" name="Pentagon 14">
              <a:extLst>
                <a:ext uri="{FF2B5EF4-FFF2-40B4-BE49-F238E27FC236}">
                  <a16:creationId xmlns:a16="http://schemas.microsoft.com/office/drawing/2014/main" id="{8DC2142A-485C-DB48-8CB3-B02779304847}"/>
                </a:ext>
              </a:extLst>
            </p:cNvPr>
            <p:cNvSpPr/>
            <p:nvPr/>
          </p:nvSpPr>
          <p:spPr>
            <a:xfrm rot="5400000">
              <a:off x="4577230" y="2366660"/>
              <a:ext cx="1049913" cy="1199665"/>
            </a:xfrm>
            <a:prstGeom prst="homePlate">
              <a:avLst>
                <a:gd name="adj" fmla="val 27449"/>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6" name="Text Box 12">
              <a:extLst>
                <a:ext uri="{FF2B5EF4-FFF2-40B4-BE49-F238E27FC236}">
                  <a16:creationId xmlns:a16="http://schemas.microsoft.com/office/drawing/2014/main" id="{733D8EA6-054A-0247-B096-45708BC9EDFA}"/>
                </a:ext>
              </a:extLst>
            </p:cNvPr>
            <p:cNvSpPr txBox="1">
              <a:spLocks noChangeArrowheads="1"/>
            </p:cNvSpPr>
            <p:nvPr/>
          </p:nvSpPr>
          <p:spPr bwMode="auto">
            <a:xfrm>
              <a:off x="4629044" y="2569779"/>
              <a:ext cx="946283" cy="42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da-DK" sz="1200" b="1" err="1">
                  <a:solidFill>
                    <a:schemeClr val="bg1"/>
                  </a:solidFill>
                </a:rPr>
                <a:t>DanBred</a:t>
              </a:r>
              <a:endParaRPr lang="da-DK" sz="1200" b="1">
                <a:solidFill>
                  <a:schemeClr val="bg1"/>
                </a:solidFill>
              </a:endParaRPr>
            </a:p>
            <a:p>
              <a:pPr algn="ctr" eaLnBrk="1" hangingPunct="1"/>
              <a:r>
                <a:rPr lang="da-DK" sz="1800" b="1">
                  <a:solidFill>
                    <a:schemeClr val="bg1"/>
                  </a:solidFill>
                </a:rPr>
                <a:t>Landrace</a:t>
              </a:r>
            </a:p>
          </p:txBody>
        </p:sp>
      </p:grpSp>
      <p:grpSp>
        <p:nvGrpSpPr>
          <p:cNvPr id="18" name="Group 17">
            <a:extLst>
              <a:ext uri="{FF2B5EF4-FFF2-40B4-BE49-F238E27FC236}">
                <a16:creationId xmlns:a16="http://schemas.microsoft.com/office/drawing/2014/main" id="{82867B6D-A11B-4B4A-9A52-4AEE5E50FA05}"/>
              </a:ext>
            </a:extLst>
          </p:cNvPr>
          <p:cNvGrpSpPr/>
          <p:nvPr/>
        </p:nvGrpSpPr>
        <p:grpSpPr>
          <a:xfrm>
            <a:off x="3669016" y="2595585"/>
            <a:ext cx="1199665" cy="1049913"/>
            <a:chOff x="1906660" y="2967218"/>
            <a:chExt cx="1199665" cy="1049913"/>
          </a:xfrm>
        </p:grpSpPr>
        <p:sp>
          <p:nvSpPr>
            <p:cNvPr id="19" name="Pentagon 18">
              <a:extLst>
                <a:ext uri="{FF2B5EF4-FFF2-40B4-BE49-F238E27FC236}">
                  <a16:creationId xmlns:a16="http://schemas.microsoft.com/office/drawing/2014/main" id="{80F49EF2-F05A-764B-AA4A-DDD469A1AA57}"/>
                </a:ext>
              </a:extLst>
            </p:cNvPr>
            <p:cNvSpPr/>
            <p:nvPr/>
          </p:nvSpPr>
          <p:spPr>
            <a:xfrm rot="5400000">
              <a:off x="1981536" y="2892342"/>
              <a:ext cx="1049913" cy="1199665"/>
            </a:xfrm>
            <a:prstGeom prst="homePlate">
              <a:avLst>
                <a:gd name="adj" fmla="val 27449"/>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Box 12">
              <a:extLst>
                <a:ext uri="{FF2B5EF4-FFF2-40B4-BE49-F238E27FC236}">
                  <a16:creationId xmlns:a16="http://schemas.microsoft.com/office/drawing/2014/main" id="{E79B72AB-DB5B-2949-BC71-7AEE0DFD143C}"/>
                </a:ext>
              </a:extLst>
            </p:cNvPr>
            <p:cNvSpPr txBox="1">
              <a:spLocks noChangeArrowheads="1"/>
            </p:cNvSpPr>
            <p:nvPr/>
          </p:nvSpPr>
          <p:spPr bwMode="auto">
            <a:xfrm>
              <a:off x="2023503" y="3095460"/>
              <a:ext cx="965977" cy="42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da-DK" sz="1200" b="1" dirty="0">
                  <a:solidFill>
                    <a:schemeClr val="bg1"/>
                  </a:solidFill>
                </a:rPr>
                <a:t>DanBred</a:t>
              </a:r>
            </a:p>
            <a:p>
              <a:pPr algn="ctr" eaLnBrk="1" hangingPunct="1"/>
              <a:r>
                <a:rPr lang="da-DK" sz="1800" b="1" dirty="0">
                  <a:solidFill>
                    <a:schemeClr val="bg1"/>
                  </a:solidFill>
                </a:rPr>
                <a:t>Yorkshire</a:t>
              </a:r>
            </a:p>
          </p:txBody>
        </p:sp>
      </p:grpSp>
      <p:sp>
        <p:nvSpPr>
          <p:cNvPr id="6" name="Arc 5">
            <a:extLst>
              <a:ext uri="{FF2B5EF4-FFF2-40B4-BE49-F238E27FC236}">
                <a16:creationId xmlns:a16="http://schemas.microsoft.com/office/drawing/2014/main" id="{B95B8845-0005-AE4A-943D-CBBC6E029559}"/>
              </a:ext>
            </a:extLst>
          </p:cNvPr>
          <p:cNvSpPr/>
          <p:nvPr/>
        </p:nvSpPr>
        <p:spPr>
          <a:xfrm rot="2700000">
            <a:off x="5776409" y="2037460"/>
            <a:ext cx="2600056" cy="2367641"/>
          </a:xfrm>
          <a:prstGeom prst="arc">
            <a:avLst/>
          </a:prstGeom>
          <a:ln w="9525">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K"/>
          </a:p>
        </p:txBody>
      </p:sp>
      <p:sp>
        <p:nvSpPr>
          <p:cNvPr id="27" name="Arc 26">
            <a:extLst>
              <a:ext uri="{FF2B5EF4-FFF2-40B4-BE49-F238E27FC236}">
                <a16:creationId xmlns:a16="http://schemas.microsoft.com/office/drawing/2014/main" id="{3AEA7A35-DC0E-4B49-ABAB-53CB46642A28}"/>
              </a:ext>
            </a:extLst>
          </p:cNvPr>
          <p:cNvSpPr/>
          <p:nvPr/>
        </p:nvSpPr>
        <p:spPr>
          <a:xfrm rot="18900000" flipH="1">
            <a:off x="2855649" y="2946790"/>
            <a:ext cx="2993217" cy="2725658"/>
          </a:xfrm>
          <a:prstGeom prst="arc">
            <a:avLst/>
          </a:prstGeom>
          <a:ln>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DK"/>
          </a:p>
        </p:txBody>
      </p:sp>
      <p:grpSp>
        <p:nvGrpSpPr>
          <p:cNvPr id="66" name="Group 65">
            <a:extLst>
              <a:ext uri="{FF2B5EF4-FFF2-40B4-BE49-F238E27FC236}">
                <a16:creationId xmlns:a16="http://schemas.microsoft.com/office/drawing/2014/main" id="{0122EBBA-73A7-E04D-9E26-0D80A150B903}"/>
              </a:ext>
            </a:extLst>
          </p:cNvPr>
          <p:cNvGrpSpPr/>
          <p:nvPr/>
        </p:nvGrpSpPr>
        <p:grpSpPr>
          <a:xfrm>
            <a:off x="7892865" y="2239694"/>
            <a:ext cx="1675413" cy="307777"/>
            <a:chOff x="8365397" y="2365352"/>
            <a:chExt cx="1479224" cy="307777"/>
          </a:xfrm>
        </p:grpSpPr>
        <p:sp>
          <p:nvSpPr>
            <p:cNvPr id="22" name="Tekstfelt 4">
              <a:extLst>
                <a:ext uri="{FF2B5EF4-FFF2-40B4-BE49-F238E27FC236}">
                  <a16:creationId xmlns:a16="http://schemas.microsoft.com/office/drawing/2014/main" id="{F2E47536-0162-B84F-A9C0-6D5FC7222ADD}"/>
                </a:ext>
              </a:extLst>
            </p:cNvPr>
            <p:cNvSpPr txBox="1"/>
            <p:nvPr/>
          </p:nvSpPr>
          <p:spPr>
            <a:xfrm>
              <a:off x="8760515" y="2365352"/>
              <a:ext cx="1084106" cy="30777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Høj </a:t>
              </a:r>
              <a:r>
                <a:rPr lang="en-GB" sz="1400" dirty="0" err="1">
                  <a:latin typeface="Arial" panose="020B0604020202020204" pitchFamily="34" charset="0"/>
                  <a:cs typeface="Arial" panose="020B0604020202020204" pitchFamily="34" charset="0"/>
                </a:rPr>
                <a:t>fertilitet</a:t>
              </a:r>
              <a:r>
                <a:rPr lang="en-GB" sz="1400" dirty="0">
                  <a:latin typeface="Arial" panose="020B0604020202020204" pitchFamily="34" charset="0"/>
                  <a:cs typeface="Arial" panose="020B0604020202020204" pitchFamily="34" charset="0"/>
                </a:rPr>
                <a:t> </a:t>
              </a:r>
            </a:p>
          </p:txBody>
        </p:sp>
        <p:grpSp>
          <p:nvGrpSpPr>
            <p:cNvPr id="33" name="Group 32">
              <a:extLst>
                <a:ext uri="{FF2B5EF4-FFF2-40B4-BE49-F238E27FC236}">
                  <a16:creationId xmlns:a16="http://schemas.microsoft.com/office/drawing/2014/main" id="{2F466F25-BB15-A54F-A494-8D295FCDDD71}"/>
                </a:ext>
              </a:extLst>
            </p:cNvPr>
            <p:cNvGrpSpPr/>
            <p:nvPr/>
          </p:nvGrpSpPr>
          <p:grpSpPr>
            <a:xfrm>
              <a:off x="8365397" y="2479466"/>
              <a:ext cx="430177" cy="80827"/>
              <a:chOff x="6619015" y="3683213"/>
              <a:chExt cx="430177" cy="80827"/>
            </a:xfrm>
          </p:grpSpPr>
          <p:sp>
            <p:nvSpPr>
              <p:cNvPr id="35" name="Oval 34">
                <a:extLst>
                  <a:ext uri="{FF2B5EF4-FFF2-40B4-BE49-F238E27FC236}">
                    <a16:creationId xmlns:a16="http://schemas.microsoft.com/office/drawing/2014/main" id="{866A4B9C-32BB-1642-9ABA-0F15F0D78292}"/>
                  </a:ext>
                </a:extLst>
              </p:cNvPr>
              <p:cNvSpPr/>
              <p:nvPr/>
            </p:nvSpPr>
            <p:spPr>
              <a:xfrm>
                <a:off x="6619015" y="3683213"/>
                <a:ext cx="80827" cy="808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a:t> </a:t>
                </a:r>
              </a:p>
            </p:txBody>
          </p:sp>
          <p:cxnSp>
            <p:nvCxnSpPr>
              <p:cNvPr id="36" name="Straight Connector 35">
                <a:extLst>
                  <a:ext uri="{FF2B5EF4-FFF2-40B4-BE49-F238E27FC236}">
                    <a16:creationId xmlns:a16="http://schemas.microsoft.com/office/drawing/2014/main" id="{F81DAA68-0B85-0B4A-A6E8-79B856138D77}"/>
                  </a:ext>
                </a:extLst>
              </p:cNvPr>
              <p:cNvCxnSpPr>
                <a:cxnSpLocks/>
                <a:endCxn id="35" idx="6"/>
              </p:cNvCxnSpPr>
              <p:nvPr/>
            </p:nvCxnSpPr>
            <p:spPr>
              <a:xfrm flipH="1">
                <a:off x="6699842" y="3723627"/>
                <a:ext cx="349350" cy="0"/>
              </a:xfrm>
              <a:prstGeom prst="line">
                <a:avLst/>
              </a:prstGeom>
              <a:ln w="9525">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67" name="Group 66">
            <a:extLst>
              <a:ext uri="{FF2B5EF4-FFF2-40B4-BE49-F238E27FC236}">
                <a16:creationId xmlns:a16="http://schemas.microsoft.com/office/drawing/2014/main" id="{783BD6B5-5AD4-B84F-A748-CAFA3476CBF4}"/>
              </a:ext>
            </a:extLst>
          </p:cNvPr>
          <p:cNvGrpSpPr/>
          <p:nvPr/>
        </p:nvGrpSpPr>
        <p:grpSpPr>
          <a:xfrm>
            <a:off x="8171473" y="2665131"/>
            <a:ext cx="2553113" cy="307777"/>
            <a:chOff x="8644004" y="2790789"/>
            <a:chExt cx="2553113" cy="307777"/>
          </a:xfrm>
        </p:grpSpPr>
        <p:sp>
          <p:nvSpPr>
            <p:cNvPr id="23" name="Tekstfelt 4">
              <a:extLst>
                <a:ext uri="{FF2B5EF4-FFF2-40B4-BE49-F238E27FC236}">
                  <a16:creationId xmlns:a16="http://schemas.microsoft.com/office/drawing/2014/main" id="{D1CB90D3-2359-8B4F-9A35-033F450A3840}"/>
                </a:ext>
              </a:extLst>
            </p:cNvPr>
            <p:cNvSpPr txBox="1"/>
            <p:nvPr/>
          </p:nvSpPr>
          <p:spPr>
            <a:xfrm>
              <a:off x="9034155" y="2790789"/>
              <a:ext cx="2162962" cy="30777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Gode </a:t>
              </a:r>
              <a:r>
                <a:rPr lang="en-GB" sz="1400" dirty="0" err="1">
                  <a:latin typeface="Arial" panose="020B0604020202020204" pitchFamily="34" charset="0"/>
                  <a:cs typeface="Arial" panose="020B0604020202020204" pitchFamily="34" charset="0"/>
                </a:rPr>
                <a:t>moderegenskaber</a:t>
              </a:r>
              <a:r>
                <a:rPr lang="en-GB" sz="1400" dirty="0">
                  <a:latin typeface="Arial" panose="020B0604020202020204" pitchFamily="34" charset="0"/>
                  <a:cs typeface="Arial" panose="020B0604020202020204" pitchFamily="34" charset="0"/>
                </a:rPr>
                <a:t> </a:t>
              </a:r>
            </a:p>
          </p:txBody>
        </p:sp>
        <p:grpSp>
          <p:nvGrpSpPr>
            <p:cNvPr id="39" name="Group 38">
              <a:extLst>
                <a:ext uri="{FF2B5EF4-FFF2-40B4-BE49-F238E27FC236}">
                  <a16:creationId xmlns:a16="http://schemas.microsoft.com/office/drawing/2014/main" id="{BCC363FA-C355-924A-B37D-6642B7F62171}"/>
                </a:ext>
              </a:extLst>
            </p:cNvPr>
            <p:cNvGrpSpPr/>
            <p:nvPr/>
          </p:nvGrpSpPr>
          <p:grpSpPr>
            <a:xfrm>
              <a:off x="8644004" y="2908403"/>
              <a:ext cx="430177" cy="80827"/>
              <a:chOff x="6619015" y="3683213"/>
              <a:chExt cx="430177" cy="80827"/>
            </a:xfrm>
          </p:grpSpPr>
          <p:sp>
            <p:nvSpPr>
              <p:cNvPr id="40" name="Oval 39">
                <a:extLst>
                  <a:ext uri="{FF2B5EF4-FFF2-40B4-BE49-F238E27FC236}">
                    <a16:creationId xmlns:a16="http://schemas.microsoft.com/office/drawing/2014/main" id="{0497392D-6579-EF4A-8101-CC87B93E1C19}"/>
                  </a:ext>
                </a:extLst>
              </p:cNvPr>
              <p:cNvSpPr/>
              <p:nvPr/>
            </p:nvSpPr>
            <p:spPr>
              <a:xfrm>
                <a:off x="6619015" y="3683213"/>
                <a:ext cx="80827" cy="808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a:t> </a:t>
                </a:r>
              </a:p>
            </p:txBody>
          </p:sp>
          <p:cxnSp>
            <p:nvCxnSpPr>
              <p:cNvPr id="41" name="Straight Connector 40">
                <a:extLst>
                  <a:ext uri="{FF2B5EF4-FFF2-40B4-BE49-F238E27FC236}">
                    <a16:creationId xmlns:a16="http://schemas.microsoft.com/office/drawing/2014/main" id="{CCC9BACA-B955-1946-9708-2A3CFC0AE800}"/>
                  </a:ext>
                </a:extLst>
              </p:cNvPr>
              <p:cNvCxnSpPr>
                <a:cxnSpLocks/>
                <a:endCxn id="40" idx="6"/>
              </p:cNvCxnSpPr>
              <p:nvPr/>
            </p:nvCxnSpPr>
            <p:spPr>
              <a:xfrm flipH="1">
                <a:off x="6699842" y="3723627"/>
                <a:ext cx="349350" cy="0"/>
              </a:xfrm>
              <a:prstGeom prst="line">
                <a:avLst/>
              </a:prstGeom>
              <a:ln w="9525">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69" name="Group 68">
            <a:extLst>
              <a:ext uri="{FF2B5EF4-FFF2-40B4-BE49-F238E27FC236}">
                <a16:creationId xmlns:a16="http://schemas.microsoft.com/office/drawing/2014/main" id="{722DE083-24C1-354F-987E-2B1E2E109B32}"/>
              </a:ext>
            </a:extLst>
          </p:cNvPr>
          <p:cNvGrpSpPr/>
          <p:nvPr/>
        </p:nvGrpSpPr>
        <p:grpSpPr>
          <a:xfrm>
            <a:off x="8226951" y="3516005"/>
            <a:ext cx="2971558" cy="307777"/>
            <a:chOff x="8699482" y="3641663"/>
            <a:chExt cx="2971558" cy="307777"/>
          </a:xfrm>
        </p:grpSpPr>
        <p:sp>
          <p:nvSpPr>
            <p:cNvPr id="25" name="Tekstfelt 4">
              <a:extLst>
                <a:ext uri="{FF2B5EF4-FFF2-40B4-BE49-F238E27FC236}">
                  <a16:creationId xmlns:a16="http://schemas.microsoft.com/office/drawing/2014/main" id="{CB38A0F1-8B2D-6940-8957-63BF9D600E50}"/>
                </a:ext>
              </a:extLst>
            </p:cNvPr>
            <p:cNvSpPr txBox="1"/>
            <p:nvPr/>
          </p:nvSpPr>
          <p:spPr>
            <a:xfrm>
              <a:off x="9069791" y="3641663"/>
              <a:ext cx="2601249" cy="30777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Stærke </a:t>
              </a:r>
              <a:r>
                <a:rPr lang="en-GB" sz="1400" dirty="0" err="1">
                  <a:latin typeface="Arial" panose="020B0604020202020204" pitchFamily="34" charset="0"/>
                  <a:cs typeface="Arial" panose="020B0604020202020204" pitchFamily="34" charset="0"/>
                </a:rPr>
                <a:t>dyr</a:t>
              </a:r>
              <a:r>
                <a:rPr lang="en-GB" sz="1400" dirty="0">
                  <a:latin typeface="Arial" panose="020B0604020202020204" pitchFamily="34" charset="0"/>
                  <a:cs typeface="Arial" panose="020B0604020202020204" pitchFamily="34" charset="0"/>
                </a:rPr>
                <a:t> med </a:t>
              </a:r>
              <a:r>
                <a:rPr lang="en-GB" sz="1400" dirty="0" err="1">
                  <a:latin typeface="Arial" panose="020B0604020202020204" pitchFamily="34" charset="0"/>
                  <a:cs typeface="Arial" panose="020B0604020202020204" pitchFamily="34" charset="0"/>
                </a:rPr>
                <a:t>gode</a:t>
              </a:r>
              <a:r>
                <a:rPr lang="en-GB" sz="1400" dirty="0">
                  <a:latin typeface="Arial" panose="020B0604020202020204" pitchFamily="34" charset="0"/>
                  <a:cs typeface="Arial" panose="020B0604020202020204" pitchFamily="34" charset="0"/>
                </a:rPr>
                <a:t> ben </a:t>
              </a:r>
            </a:p>
          </p:txBody>
        </p:sp>
        <p:grpSp>
          <p:nvGrpSpPr>
            <p:cNvPr id="45" name="Group 44">
              <a:extLst>
                <a:ext uri="{FF2B5EF4-FFF2-40B4-BE49-F238E27FC236}">
                  <a16:creationId xmlns:a16="http://schemas.microsoft.com/office/drawing/2014/main" id="{40B6BFDC-25F4-0E48-A285-41A94ED2A000}"/>
                </a:ext>
              </a:extLst>
            </p:cNvPr>
            <p:cNvGrpSpPr/>
            <p:nvPr/>
          </p:nvGrpSpPr>
          <p:grpSpPr>
            <a:xfrm>
              <a:off x="8699482" y="3762033"/>
              <a:ext cx="430177" cy="80827"/>
              <a:chOff x="6619015" y="3683213"/>
              <a:chExt cx="430177" cy="80827"/>
            </a:xfrm>
          </p:grpSpPr>
          <p:sp>
            <p:nvSpPr>
              <p:cNvPr id="46" name="Oval 45">
                <a:extLst>
                  <a:ext uri="{FF2B5EF4-FFF2-40B4-BE49-F238E27FC236}">
                    <a16:creationId xmlns:a16="http://schemas.microsoft.com/office/drawing/2014/main" id="{1F96064E-1E5F-8842-B660-4890C8F3944F}"/>
                  </a:ext>
                </a:extLst>
              </p:cNvPr>
              <p:cNvSpPr/>
              <p:nvPr/>
            </p:nvSpPr>
            <p:spPr>
              <a:xfrm>
                <a:off x="6619015" y="3683213"/>
                <a:ext cx="80827" cy="808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a:t> </a:t>
                </a:r>
              </a:p>
            </p:txBody>
          </p:sp>
          <p:cxnSp>
            <p:nvCxnSpPr>
              <p:cNvPr id="47" name="Straight Connector 46">
                <a:extLst>
                  <a:ext uri="{FF2B5EF4-FFF2-40B4-BE49-F238E27FC236}">
                    <a16:creationId xmlns:a16="http://schemas.microsoft.com/office/drawing/2014/main" id="{A9CC6F68-6D29-134A-B419-658637027A43}"/>
                  </a:ext>
                </a:extLst>
              </p:cNvPr>
              <p:cNvCxnSpPr>
                <a:cxnSpLocks/>
                <a:endCxn id="46" idx="6"/>
              </p:cNvCxnSpPr>
              <p:nvPr/>
            </p:nvCxnSpPr>
            <p:spPr>
              <a:xfrm flipH="1">
                <a:off x="6699842" y="3723627"/>
                <a:ext cx="349350" cy="0"/>
              </a:xfrm>
              <a:prstGeom prst="line">
                <a:avLst/>
              </a:prstGeom>
              <a:ln w="9525">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70" name="Group 69">
            <a:extLst>
              <a:ext uri="{FF2B5EF4-FFF2-40B4-BE49-F238E27FC236}">
                <a16:creationId xmlns:a16="http://schemas.microsoft.com/office/drawing/2014/main" id="{ED6D87CC-D432-7C4D-BB9B-85A10CC4CF8A}"/>
              </a:ext>
            </a:extLst>
          </p:cNvPr>
          <p:cNvGrpSpPr/>
          <p:nvPr/>
        </p:nvGrpSpPr>
        <p:grpSpPr>
          <a:xfrm>
            <a:off x="7971449" y="3941440"/>
            <a:ext cx="2720101" cy="307777"/>
            <a:chOff x="8443980" y="4067098"/>
            <a:chExt cx="2720101" cy="307777"/>
          </a:xfrm>
        </p:grpSpPr>
        <p:sp>
          <p:nvSpPr>
            <p:cNvPr id="5" name="Tekstfelt 4">
              <a:extLst>
                <a:ext uri="{FF2B5EF4-FFF2-40B4-BE49-F238E27FC236}">
                  <a16:creationId xmlns:a16="http://schemas.microsoft.com/office/drawing/2014/main" id="{0895378B-5A93-894C-ACBB-4C15F682AD93}"/>
                </a:ext>
              </a:extLst>
            </p:cNvPr>
            <p:cNvSpPr txBox="1"/>
            <p:nvPr/>
          </p:nvSpPr>
          <p:spPr>
            <a:xfrm>
              <a:off x="8902734" y="4067098"/>
              <a:ext cx="2261347" cy="30777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Høj </a:t>
              </a:r>
              <a:r>
                <a:rPr lang="en-GB" sz="1400" dirty="0" err="1">
                  <a:latin typeface="Arial" panose="020B0604020202020204" pitchFamily="34" charset="0"/>
                  <a:cs typeface="Arial" panose="020B0604020202020204" pitchFamily="34" charset="0"/>
                </a:rPr>
                <a:t>kødprocent</a:t>
              </a:r>
              <a:r>
                <a:rPr lang="en-GB" sz="1400" dirty="0">
                  <a:latin typeface="Arial" panose="020B0604020202020204" pitchFamily="34" charset="0"/>
                  <a:cs typeface="Arial" panose="020B0604020202020204" pitchFamily="34" charset="0"/>
                </a:rPr>
                <a:t> </a:t>
              </a:r>
            </a:p>
          </p:txBody>
        </p:sp>
        <p:grpSp>
          <p:nvGrpSpPr>
            <p:cNvPr id="48" name="Group 47">
              <a:extLst>
                <a:ext uri="{FF2B5EF4-FFF2-40B4-BE49-F238E27FC236}">
                  <a16:creationId xmlns:a16="http://schemas.microsoft.com/office/drawing/2014/main" id="{3B8BE288-E841-FF46-946F-F345EFF1CDA2}"/>
                </a:ext>
              </a:extLst>
            </p:cNvPr>
            <p:cNvGrpSpPr/>
            <p:nvPr/>
          </p:nvGrpSpPr>
          <p:grpSpPr>
            <a:xfrm>
              <a:off x="8443980" y="4190394"/>
              <a:ext cx="430177" cy="80827"/>
              <a:chOff x="6619015" y="3683213"/>
              <a:chExt cx="430177" cy="80827"/>
            </a:xfrm>
          </p:grpSpPr>
          <p:sp>
            <p:nvSpPr>
              <p:cNvPr id="49" name="Oval 48">
                <a:extLst>
                  <a:ext uri="{FF2B5EF4-FFF2-40B4-BE49-F238E27FC236}">
                    <a16:creationId xmlns:a16="http://schemas.microsoft.com/office/drawing/2014/main" id="{271807A6-A0A2-5A4A-BCA0-E315D79DA1BC}"/>
                  </a:ext>
                </a:extLst>
              </p:cNvPr>
              <p:cNvSpPr/>
              <p:nvPr/>
            </p:nvSpPr>
            <p:spPr>
              <a:xfrm>
                <a:off x="6619015" y="3683213"/>
                <a:ext cx="80827" cy="808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a:t> </a:t>
                </a:r>
              </a:p>
            </p:txBody>
          </p:sp>
          <p:cxnSp>
            <p:nvCxnSpPr>
              <p:cNvPr id="50" name="Straight Connector 49">
                <a:extLst>
                  <a:ext uri="{FF2B5EF4-FFF2-40B4-BE49-F238E27FC236}">
                    <a16:creationId xmlns:a16="http://schemas.microsoft.com/office/drawing/2014/main" id="{3BD295CF-8F2A-0E4F-8423-9BB190196F16}"/>
                  </a:ext>
                </a:extLst>
              </p:cNvPr>
              <p:cNvCxnSpPr>
                <a:cxnSpLocks/>
                <a:endCxn id="49" idx="6"/>
              </p:cNvCxnSpPr>
              <p:nvPr/>
            </p:nvCxnSpPr>
            <p:spPr>
              <a:xfrm flipH="1">
                <a:off x="6699842" y="3723627"/>
                <a:ext cx="349350" cy="0"/>
              </a:xfrm>
              <a:prstGeom prst="line">
                <a:avLst/>
              </a:prstGeom>
              <a:ln w="9525">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76" name="Group 75">
            <a:extLst>
              <a:ext uri="{FF2B5EF4-FFF2-40B4-BE49-F238E27FC236}">
                <a16:creationId xmlns:a16="http://schemas.microsoft.com/office/drawing/2014/main" id="{A6EC7C0C-0841-DF43-B35C-ECEC457D85B9}"/>
              </a:ext>
            </a:extLst>
          </p:cNvPr>
          <p:cNvGrpSpPr/>
          <p:nvPr/>
        </p:nvGrpSpPr>
        <p:grpSpPr>
          <a:xfrm>
            <a:off x="934285" y="3186541"/>
            <a:ext cx="2485695" cy="307777"/>
            <a:chOff x="1406816" y="3312199"/>
            <a:chExt cx="2485695" cy="307777"/>
          </a:xfrm>
        </p:grpSpPr>
        <p:sp>
          <p:nvSpPr>
            <p:cNvPr id="29" name="Tekstfelt 4">
              <a:extLst>
                <a:ext uri="{FF2B5EF4-FFF2-40B4-BE49-F238E27FC236}">
                  <a16:creationId xmlns:a16="http://schemas.microsoft.com/office/drawing/2014/main" id="{5E85B8B6-1C35-1B41-A6A4-624F114D3B91}"/>
                </a:ext>
              </a:extLst>
            </p:cNvPr>
            <p:cNvSpPr txBox="1"/>
            <p:nvPr/>
          </p:nvSpPr>
          <p:spPr>
            <a:xfrm>
              <a:off x="1406816" y="3312199"/>
              <a:ext cx="2100883" cy="307777"/>
            </a:xfrm>
            <a:prstGeom prst="rect">
              <a:avLst/>
            </a:prstGeom>
            <a:noFill/>
          </p:spPr>
          <p:txBody>
            <a:bodyPr wrap="square" rtlCol="0">
              <a:spAutoFit/>
            </a:bodyPr>
            <a:lstStyle/>
            <a:p>
              <a:pPr algn="r"/>
              <a:r>
                <a:rPr lang="en-GB" sz="1400" dirty="0">
                  <a:latin typeface="Arial" panose="020B0604020202020204" pitchFamily="34" charset="0"/>
                  <a:cs typeface="Arial" panose="020B0604020202020204" pitchFamily="34" charset="0"/>
                </a:rPr>
                <a:t>Gode </a:t>
              </a:r>
              <a:r>
                <a:rPr lang="en-GB" sz="1400" dirty="0" err="1">
                  <a:latin typeface="Arial" panose="020B0604020202020204" pitchFamily="34" charset="0"/>
                  <a:cs typeface="Arial" panose="020B0604020202020204" pitchFamily="34" charset="0"/>
                </a:rPr>
                <a:t>moderegenskaber</a:t>
              </a:r>
              <a:r>
                <a:rPr lang="en-GB" sz="1400" dirty="0">
                  <a:latin typeface="Arial" panose="020B0604020202020204" pitchFamily="34" charset="0"/>
                  <a:cs typeface="Arial" panose="020B0604020202020204" pitchFamily="34" charset="0"/>
                </a:rPr>
                <a:t> </a:t>
              </a:r>
            </a:p>
          </p:txBody>
        </p:sp>
        <p:grpSp>
          <p:nvGrpSpPr>
            <p:cNvPr id="51" name="Group 50">
              <a:extLst>
                <a:ext uri="{FF2B5EF4-FFF2-40B4-BE49-F238E27FC236}">
                  <a16:creationId xmlns:a16="http://schemas.microsoft.com/office/drawing/2014/main" id="{7CB9B82A-5F6E-B044-866B-3A90CA0B9E2B}"/>
                </a:ext>
              </a:extLst>
            </p:cNvPr>
            <p:cNvGrpSpPr/>
            <p:nvPr/>
          </p:nvGrpSpPr>
          <p:grpSpPr>
            <a:xfrm flipH="1">
              <a:off x="3462334" y="3434754"/>
              <a:ext cx="430177" cy="80827"/>
              <a:chOff x="6619015" y="3683213"/>
              <a:chExt cx="430177" cy="80827"/>
            </a:xfrm>
          </p:grpSpPr>
          <p:sp>
            <p:nvSpPr>
              <p:cNvPr id="52" name="Oval 51">
                <a:extLst>
                  <a:ext uri="{FF2B5EF4-FFF2-40B4-BE49-F238E27FC236}">
                    <a16:creationId xmlns:a16="http://schemas.microsoft.com/office/drawing/2014/main" id="{3B98574B-61EB-D547-8E36-C32CE4183875}"/>
                  </a:ext>
                </a:extLst>
              </p:cNvPr>
              <p:cNvSpPr/>
              <p:nvPr/>
            </p:nvSpPr>
            <p:spPr>
              <a:xfrm>
                <a:off x="6619015" y="3683213"/>
                <a:ext cx="80827" cy="808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a:t> </a:t>
                </a:r>
              </a:p>
            </p:txBody>
          </p:sp>
          <p:cxnSp>
            <p:nvCxnSpPr>
              <p:cNvPr id="53" name="Straight Connector 52">
                <a:extLst>
                  <a:ext uri="{FF2B5EF4-FFF2-40B4-BE49-F238E27FC236}">
                    <a16:creationId xmlns:a16="http://schemas.microsoft.com/office/drawing/2014/main" id="{3C6C07BF-696B-624B-AA13-586BFD95D86D}"/>
                  </a:ext>
                </a:extLst>
              </p:cNvPr>
              <p:cNvCxnSpPr>
                <a:cxnSpLocks/>
                <a:endCxn id="52" idx="6"/>
              </p:cNvCxnSpPr>
              <p:nvPr/>
            </p:nvCxnSpPr>
            <p:spPr>
              <a:xfrm flipH="1">
                <a:off x="6699842" y="3723627"/>
                <a:ext cx="349350" cy="0"/>
              </a:xfrm>
              <a:prstGeom prst="line">
                <a:avLst/>
              </a:prstGeom>
              <a:ln w="9525">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71" name="Group 70">
            <a:extLst>
              <a:ext uri="{FF2B5EF4-FFF2-40B4-BE49-F238E27FC236}">
                <a16:creationId xmlns:a16="http://schemas.microsoft.com/office/drawing/2014/main" id="{4ABCD450-C69A-8A4D-AC29-36D6BEDEB53E}"/>
              </a:ext>
            </a:extLst>
          </p:cNvPr>
          <p:cNvGrpSpPr/>
          <p:nvPr/>
        </p:nvGrpSpPr>
        <p:grpSpPr>
          <a:xfrm>
            <a:off x="1323257" y="5192655"/>
            <a:ext cx="2011779" cy="307777"/>
            <a:chOff x="1795788" y="5318313"/>
            <a:chExt cx="2011779" cy="307777"/>
          </a:xfrm>
        </p:grpSpPr>
        <p:sp>
          <p:nvSpPr>
            <p:cNvPr id="28" name="Tekstfelt 4">
              <a:extLst>
                <a:ext uri="{FF2B5EF4-FFF2-40B4-BE49-F238E27FC236}">
                  <a16:creationId xmlns:a16="http://schemas.microsoft.com/office/drawing/2014/main" id="{2EE09744-ABE3-6D4C-85B9-A5F2813804F2}"/>
                </a:ext>
              </a:extLst>
            </p:cNvPr>
            <p:cNvSpPr txBox="1"/>
            <p:nvPr/>
          </p:nvSpPr>
          <p:spPr>
            <a:xfrm>
              <a:off x="1795788" y="5318313"/>
              <a:ext cx="1632255" cy="307777"/>
            </a:xfrm>
            <a:prstGeom prst="rect">
              <a:avLst/>
            </a:prstGeom>
            <a:noFill/>
          </p:spPr>
          <p:txBody>
            <a:bodyPr wrap="square" rtlCol="0">
              <a:spAutoFit/>
            </a:bodyPr>
            <a:lstStyle/>
            <a:p>
              <a:pPr algn="r"/>
              <a:r>
                <a:rPr lang="en-GB" sz="1400" dirty="0">
                  <a:latin typeface="Arial" panose="020B0604020202020204" pitchFamily="34" charset="0"/>
                  <a:cs typeface="Arial" panose="020B0604020202020204" pitchFamily="34" charset="0"/>
                </a:rPr>
                <a:t>God </a:t>
              </a:r>
              <a:r>
                <a:rPr lang="en-GB" sz="1400" dirty="0" err="1">
                  <a:latin typeface="Arial" panose="020B0604020202020204" pitchFamily="34" charset="0"/>
                  <a:cs typeface="Arial" panose="020B0604020202020204" pitchFamily="34" charset="0"/>
                </a:rPr>
                <a:t>kødkvalitet</a:t>
              </a:r>
              <a:r>
                <a:rPr lang="en-GB" sz="1400" dirty="0">
                  <a:latin typeface="Arial" panose="020B0604020202020204" pitchFamily="34" charset="0"/>
                  <a:cs typeface="Arial" panose="020B0604020202020204" pitchFamily="34" charset="0"/>
                </a:rPr>
                <a:t> </a:t>
              </a:r>
            </a:p>
          </p:txBody>
        </p:sp>
        <p:grpSp>
          <p:nvGrpSpPr>
            <p:cNvPr id="54" name="Group 53">
              <a:extLst>
                <a:ext uri="{FF2B5EF4-FFF2-40B4-BE49-F238E27FC236}">
                  <a16:creationId xmlns:a16="http://schemas.microsoft.com/office/drawing/2014/main" id="{C9F6A2F5-C2BD-454F-9050-573113066E99}"/>
                </a:ext>
              </a:extLst>
            </p:cNvPr>
            <p:cNvGrpSpPr/>
            <p:nvPr/>
          </p:nvGrpSpPr>
          <p:grpSpPr>
            <a:xfrm flipH="1">
              <a:off x="3377390" y="5448432"/>
              <a:ext cx="430177" cy="80827"/>
              <a:chOff x="6619015" y="3683213"/>
              <a:chExt cx="430177" cy="80827"/>
            </a:xfrm>
          </p:grpSpPr>
          <p:sp>
            <p:nvSpPr>
              <p:cNvPr id="55" name="Oval 54">
                <a:extLst>
                  <a:ext uri="{FF2B5EF4-FFF2-40B4-BE49-F238E27FC236}">
                    <a16:creationId xmlns:a16="http://schemas.microsoft.com/office/drawing/2014/main" id="{30BFF150-5DB6-2B44-A297-ECB45E17B976}"/>
                  </a:ext>
                </a:extLst>
              </p:cNvPr>
              <p:cNvSpPr/>
              <p:nvPr/>
            </p:nvSpPr>
            <p:spPr>
              <a:xfrm>
                <a:off x="6619015" y="3683213"/>
                <a:ext cx="80827" cy="808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a:t> </a:t>
                </a:r>
              </a:p>
            </p:txBody>
          </p:sp>
          <p:cxnSp>
            <p:nvCxnSpPr>
              <p:cNvPr id="56" name="Straight Connector 55">
                <a:extLst>
                  <a:ext uri="{FF2B5EF4-FFF2-40B4-BE49-F238E27FC236}">
                    <a16:creationId xmlns:a16="http://schemas.microsoft.com/office/drawing/2014/main" id="{37513183-5DE2-C347-B8DE-D990B9802D37}"/>
                  </a:ext>
                </a:extLst>
              </p:cNvPr>
              <p:cNvCxnSpPr>
                <a:cxnSpLocks/>
                <a:endCxn id="55" idx="6"/>
              </p:cNvCxnSpPr>
              <p:nvPr/>
            </p:nvCxnSpPr>
            <p:spPr>
              <a:xfrm flipH="1">
                <a:off x="6699842" y="3723627"/>
                <a:ext cx="349350" cy="0"/>
              </a:xfrm>
              <a:prstGeom prst="line">
                <a:avLst/>
              </a:prstGeom>
              <a:ln w="9525">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75" name="Group 74">
            <a:extLst>
              <a:ext uri="{FF2B5EF4-FFF2-40B4-BE49-F238E27FC236}">
                <a16:creationId xmlns:a16="http://schemas.microsoft.com/office/drawing/2014/main" id="{715007AD-FAFD-5C43-AAE7-CA20326EEB63}"/>
              </a:ext>
            </a:extLst>
          </p:cNvPr>
          <p:cNvGrpSpPr/>
          <p:nvPr/>
        </p:nvGrpSpPr>
        <p:grpSpPr>
          <a:xfrm>
            <a:off x="288679" y="3634209"/>
            <a:ext cx="2766541" cy="523220"/>
            <a:chOff x="761210" y="3759867"/>
            <a:chExt cx="2766541" cy="523220"/>
          </a:xfrm>
        </p:grpSpPr>
        <p:sp>
          <p:nvSpPr>
            <p:cNvPr id="30" name="Tekstfelt 4">
              <a:extLst>
                <a:ext uri="{FF2B5EF4-FFF2-40B4-BE49-F238E27FC236}">
                  <a16:creationId xmlns:a16="http://schemas.microsoft.com/office/drawing/2014/main" id="{AD40ADEB-A01D-574E-8C21-1116D500DB65}"/>
                </a:ext>
              </a:extLst>
            </p:cNvPr>
            <p:cNvSpPr txBox="1"/>
            <p:nvPr/>
          </p:nvSpPr>
          <p:spPr>
            <a:xfrm>
              <a:off x="761210" y="3759867"/>
              <a:ext cx="2403222" cy="523220"/>
            </a:xfrm>
            <a:prstGeom prst="rect">
              <a:avLst/>
            </a:prstGeom>
            <a:noFill/>
          </p:spPr>
          <p:txBody>
            <a:bodyPr wrap="square" rtlCol="0">
              <a:spAutoFit/>
            </a:bodyPr>
            <a:lstStyle/>
            <a:p>
              <a:pPr algn="r"/>
              <a:r>
                <a:rPr lang="en-GB" sz="1400" dirty="0" err="1">
                  <a:latin typeface="Arial" panose="020B0604020202020204" pitchFamily="34" charset="0"/>
                  <a:cs typeface="Arial" panose="020B0604020202020204" pitchFamily="34" charset="0"/>
                </a:rPr>
                <a:t>Producerer</a:t>
              </a:r>
              <a:r>
                <a:rPr lang="en-GB" sz="1400" dirty="0">
                  <a:latin typeface="Arial" panose="020B0604020202020204" pitchFamily="34" charset="0"/>
                  <a:cs typeface="Arial" panose="020B0604020202020204" pitchFamily="34" charset="0"/>
                </a:rPr>
                <a:t> store </a:t>
              </a:r>
              <a:r>
                <a:rPr lang="en-GB" sz="1400" dirty="0" err="1">
                  <a:latin typeface="Arial" panose="020B0604020202020204" pitchFamily="34" charset="0"/>
                  <a:cs typeface="Arial" panose="020B0604020202020204" pitchFamily="34" charset="0"/>
                </a:rPr>
                <a:t>ensartede</a:t>
              </a:r>
              <a:r>
                <a:rPr lang="en-GB" sz="1400" dirty="0">
                  <a:latin typeface="Arial" panose="020B0604020202020204" pitchFamily="34" charset="0"/>
                  <a:cs typeface="Arial" panose="020B0604020202020204" pitchFamily="34" charset="0"/>
                </a:rPr>
                <a:t> </a:t>
              </a:r>
              <a:r>
                <a:rPr lang="en-GB" sz="1400" dirty="0" err="1">
                  <a:latin typeface="Arial" panose="020B0604020202020204" pitchFamily="34" charset="0"/>
                  <a:cs typeface="Arial" panose="020B0604020202020204" pitchFamily="34" charset="0"/>
                </a:rPr>
                <a:t>kuld</a:t>
              </a:r>
              <a:r>
                <a:rPr lang="en-GB" sz="1400" dirty="0">
                  <a:latin typeface="Arial" panose="020B0604020202020204" pitchFamily="34" charset="0"/>
                  <a:cs typeface="Arial" panose="020B0604020202020204" pitchFamily="34" charset="0"/>
                </a:rPr>
                <a:t> med </a:t>
              </a:r>
              <a:r>
                <a:rPr lang="en-GB" sz="1400" dirty="0" err="1">
                  <a:latin typeface="Arial" panose="020B0604020202020204" pitchFamily="34" charset="0"/>
                  <a:cs typeface="Arial" panose="020B0604020202020204" pitchFamily="34" charset="0"/>
                </a:rPr>
                <a:t>vitale</a:t>
              </a:r>
              <a:r>
                <a:rPr lang="en-GB" sz="1400" dirty="0">
                  <a:latin typeface="Arial" panose="020B0604020202020204" pitchFamily="34" charset="0"/>
                  <a:cs typeface="Arial" panose="020B0604020202020204" pitchFamily="34" charset="0"/>
                </a:rPr>
                <a:t> </a:t>
              </a:r>
              <a:r>
                <a:rPr lang="en-GB" sz="1400" dirty="0" err="1">
                  <a:latin typeface="Arial" panose="020B0604020202020204" pitchFamily="34" charset="0"/>
                  <a:cs typeface="Arial" panose="020B0604020202020204" pitchFamily="34" charset="0"/>
                </a:rPr>
                <a:t>pattegrise</a:t>
              </a:r>
              <a:endParaRPr lang="en-GB" sz="1400" dirty="0">
                <a:latin typeface="Arial" panose="020B0604020202020204" pitchFamily="34" charset="0"/>
                <a:cs typeface="Arial" panose="020B0604020202020204" pitchFamily="34" charset="0"/>
              </a:endParaRPr>
            </a:p>
          </p:txBody>
        </p:sp>
        <p:grpSp>
          <p:nvGrpSpPr>
            <p:cNvPr id="57" name="Group 56">
              <a:extLst>
                <a:ext uri="{FF2B5EF4-FFF2-40B4-BE49-F238E27FC236}">
                  <a16:creationId xmlns:a16="http://schemas.microsoft.com/office/drawing/2014/main" id="{ED6C9672-CE37-144E-88B4-367C85FA375A}"/>
                </a:ext>
              </a:extLst>
            </p:cNvPr>
            <p:cNvGrpSpPr/>
            <p:nvPr/>
          </p:nvGrpSpPr>
          <p:grpSpPr>
            <a:xfrm flipH="1">
              <a:off x="3097574" y="3999383"/>
              <a:ext cx="430177" cy="80827"/>
              <a:chOff x="6619015" y="3683213"/>
              <a:chExt cx="430177" cy="80827"/>
            </a:xfrm>
          </p:grpSpPr>
          <p:sp>
            <p:nvSpPr>
              <p:cNvPr id="58" name="Oval 57">
                <a:extLst>
                  <a:ext uri="{FF2B5EF4-FFF2-40B4-BE49-F238E27FC236}">
                    <a16:creationId xmlns:a16="http://schemas.microsoft.com/office/drawing/2014/main" id="{780C7C3A-7DD6-834D-B95F-9EF2352D9F3E}"/>
                  </a:ext>
                </a:extLst>
              </p:cNvPr>
              <p:cNvSpPr/>
              <p:nvPr/>
            </p:nvSpPr>
            <p:spPr>
              <a:xfrm>
                <a:off x="6619015" y="3683213"/>
                <a:ext cx="80827" cy="808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a:t> </a:t>
                </a:r>
              </a:p>
            </p:txBody>
          </p:sp>
          <p:cxnSp>
            <p:nvCxnSpPr>
              <p:cNvPr id="59" name="Straight Connector 58">
                <a:extLst>
                  <a:ext uri="{FF2B5EF4-FFF2-40B4-BE49-F238E27FC236}">
                    <a16:creationId xmlns:a16="http://schemas.microsoft.com/office/drawing/2014/main" id="{14C02837-8DF4-9A42-8932-903FB2B8BB09}"/>
                  </a:ext>
                </a:extLst>
              </p:cNvPr>
              <p:cNvCxnSpPr>
                <a:cxnSpLocks/>
                <a:endCxn id="58" idx="6"/>
              </p:cNvCxnSpPr>
              <p:nvPr/>
            </p:nvCxnSpPr>
            <p:spPr>
              <a:xfrm flipH="1">
                <a:off x="6699842" y="3723627"/>
                <a:ext cx="349350" cy="0"/>
              </a:xfrm>
              <a:prstGeom prst="line">
                <a:avLst/>
              </a:prstGeom>
              <a:ln w="9525">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73" name="Group 72">
            <a:extLst>
              <a:ext uri="{FF2B5EF4-FFF2-40B4-BE49-F238E27FC236}">
                <a16:creationId xmlns:a16="http://schemas.microsoft.com/office/drawing/2014/main" id="{5800BA45-5446-004A-9AF7-1560132F0522}"/>
              </a:ext>
            </a:extLst>
          </p:cNvPr>
          <p:cNvGrpSpPr/>
          <p:nvPr/>
        </p:nvGrpSpPr>
        <p:grpSpPr>
          <a:xfrm>
            <a:off x="812766" y="4744988"/>
            <a:ext cx="2227463" cy="307777"/>
            <a:chOff x="1285297" y="4870646"/>
            <a:chExt cx="2227463" cy="307777"/>
          </a:xfrm>
        </p:grpSpPr>
        <p:sp>
          <p:nvSpPr>
            <p:cNvPr id="32" name="Tekstfelt 4">
              <a:extLst>
                <a:ext uri="{FF2B5EF4-FFF2-40B4-BE49-F238E27FC236}">
                  <a16:creationId xmlns:a16="http://schemas.microsoft.com/office/drawing/2014/main" id="{0937609B-8A20-DB48-8DEE-063DEEF84184}"/>
                </a:ext>
              </a:extLst>
            </p:cNvPr>
            <p:cNvSpPr txBox="1"/>
            <p:nvPr/>
          </p:nvSpPr>
          <p:spPr>
            <a:xfrm>
              <a:off x="1285297" y="4870646"/>
              <a:ext cx="1846044" cy="307777"/>
            </a:xfrm>
            <a:prstGeom prst="rect">
              <a:avLst/>
            </a:prstGeom>
            <a:noFill/>
          </p:spPr>
          <p:txBody>
            <a:bodyPr wrap="square" rtlCol="0">
              <a:spAutoFit/>
            </a:bodyPr>
            <a:lstStyle/>
            <a:p>
              <a:pPr algn="r"/>
              <a:r>
                <a:rPr lang="en-GB" sz="1400" dirty="0">
                  <a:latin typeface="Arial" panose="020B0604020202020204" pitchFamily="34" charset="0"/>
                  <a:cs typeface="Arial" panose="020B0604020202020204" pitchFamily="34" charset="0"/>
                </a:rPr>
                <a:t>God </a:t>
              </a:r>
              <a:r>
                <a:rPr lang="en-GB" sz="1400" dirty="0" err="1">
                  <a:latin typeface="Arial" panose="020B0604020202020204" pitchFamily="34" charset="0"/>
                  <a:cs typeface="Arial" panose="020B0604020202020204" pitchFamily="34" charset="0"/>
                </a:rPr>
                <a:t>fodereffektivitet</a:t>
              </a:r>
              <a:r>
                <a:rPr lang="en-GB" sz="1400" dirty="0">
                  <a:latin typeface="Arial" panose="020B0604020202020204" pitchFamily="34" charset="0"/>
                  <a:cs typeface="Arial" panose="020B0604020202020204" pitchFamily="34" charset="0"/>
                </a:rPr>
                <a:t> </a:t>
              </a:r>
            </a:p>
          </p:txBody>
        </p:sp>
        <p:grpSp>
          <p:nvGrpSpPr>
            <p:cNvPr id="72" name="Group 71">
              <a:extLst>
                <a:ext uri="{FF2B5EF4-FFF2-40B4-BE49-F238E27FC236}">
                  <a16:creationId xmlns:a16="http://schemas.microsoft.com/office/drawing/2014/main" id="{CFD35F6B-FDAE-8047-8C55-D9EAB4C51099}"/>
                </a:ext>
              </a:extLst>
            </p:cNvPr>
            <p:cNvGrpSpPr/>
            <p:nvPr/>
          </p:nvGrpSpPr>
          <p:grpSpPr>
            <a:xfrm>
              <a:off x="3082583" y="4993731"/>
              <a:ext cx="430177" cy="80827"/>
              <a:chOff x="3082583" y="4993731"/>
              <a:chExt cx="430177" cy="80827"/>
            </a:xfrm>
          </p:grpSpPr>
          <p:sp>
            <p:nvSpPr>
              <p:cNvPr id="61" name="Oval 60">
                <a:extLst>
                  <a:ext uri="{FF2B5EF4-FFF2-40B4-BE49-F238E27FC236}">
                    <a16:creationId xmlns:a16="http://schemas.microsoft.com/office/drawing/2014/main" id="{3A684F7E-0E00-3644-AB2E-AB19C66BCD70}"/>
                  </a:ext>
                </a:extLst>
              </p:cNvPr>
              <p:cNvSpPr/>
              <p:nvPr/>
            </p:nvSpPr>
            <p:spPr>
              <a:xfrm flipH="1">
                <a:off x="3431933" y="4993731"/>
                <a:ext cx="80827" cy="808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a:t> </a:t>
                </a:r>
              </a:p>
            </p:txBody>
          </p:sp>
          <p:cxnSp>
            <p:nvCxnSpPr>
              <p:cNvPr id="62" name="Straight Connector 61">
                <a:extLst>
                  <a:ext uri="{FF2B5EF4-FFF2-40B4-BE49-F238E27FC236}">
                    <a16:creationId xmlns:a16="http://schemas.microsoft.com/office/drawing/2014/main" id="{64244A67-1D09-3F4C-918A-763EF83AA133}"/>
                  </a:ext>
                </a:extLst>
              </p:cNvPr>
              <p:cNvCxnSpPr>
                <a:cxnSpLocks/>
                <a:endCxn id="61" idx="6"/>
              </p:cNvCxnSpPr>
              <p:nvPr/>
            </p:nvCxnSpPr>
            <p:spPr>
              <a:xfrm>
                <a:off x="3082583" y="5034145"/>
                <a:ext cx="349350" cy="0"/>
              </a:xfrm>
              <a:prstGeom prst="line">
                <a:avLst/>
              </a:prstGeom>
              <a:ln w="9525">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74" name="Group 73">
            <a:extLst>
              <a:ext uri="{FF2B5EF4-FFF2-40B4-BE49-F238E27FC236}">
                <a16:creationId xmlns:a16="http://schemas.microsoft.com/office/drawing/2014/main" id="{D4DE3D17-FA0B-B741-BC21-6A02093C839B}"/>
              </a:ext>
            </a:extLst>
          </p:cNvPr>
          <p:cNvGrpSpPr/>
          <p:nvPr/>
        </p:nvGrpSpPr>
        <p:grpSpPr>
          <a:xfrm>
            <a:off x="1102544" y="4297320"/>
            <a:ext cx="1857738" cy="523220"/>
            <a:chOff x="1575075" y="4422978"/>
            <a:chExt cx="1857738" cy="523220"/>
          </a:xfrm>
        </p:grpSpPr>
        <p:sp>
          <p:nvSpPr>
            <p:cNvPr id="31" name="Tekstfelt 4">
              <a:extLst>
                <a:ext uri="{FF2B5EF4-FFF2-40B4-BE49-F238E27FC236}">
                  <a16:creationId xmlns:a16="http://schemas.microsoft.com/office/drawing/2014/main" id="{11C37346-5ECC-B74D-8483-C752E9F9D328}"/>
                </a:ext>
              </a:extLst>
            </p:cNvPr>
            <p:cNvSpPr txBox="1"/>
            <p:nvPr/>
          </p:nvSpPr>
          <p:spPr>
            <a:xfrm>
              <a:off x="1575075" y="4422978"/>
              <a:ext cx="1488897" cy="523220"/>
            </a:xfrm>
            <a:prstGeom prst="rect">
              <a:avLst/>
            </a:prstGeom>
            <a:noFill/>
          </p:spPr>
          <p:txBody>
            <a:bodyPr wrap="square" rtlCol="0">
              <a:spAutoFit/>
            </a:bodyPr>
            <a:lstStyle/>
            <a:p>
              <a:pPr algn="r"/>
              <a:r>
                <a:rPr lang="en-GB" sz="1400" dirty="0">
                  <a:latin typeface="Arial" panose="020B0604020202020204" pitchFamily="34" charset="0"/>
                  <a:cs typeface="Arial" panose="020B0604020202020204" pitchFamily="34" charset="0"/>
                </a:rPr>
                <a:t>Høj </a:t>
              </a:r>
              <a:r>
                <a:rPr lang="en-GB" sz="1400" dirty="0" err="1">
                  <a:latin typeface="Arial" panose="020B0604020202020204" pitchFamily="34" charset="0"/>
                  <a:cs typeface="Arial" panose="020B0604020202020204" pitchFamily="34" charset="0"/>
                </a:rPr>
                <a:t>daglig</a:t>
              </a:r>
              <a:r>
                <a:rPr lang="en-GB" sz="1400" dirty="0">
                  <a:latin typeface="Arial" panose="020B0604020202020204" pitchFamily="34" charset="0"/>
                  <a:cs typeface="Arial" panose="020B0604020202020204" pitchFamily="34" charset="0"/>
                </a:rPr>
                <a:t> </a:t>
              </a:r>
              <a:r>
                <a:rPr lang="en-GB" sz="1400" dirty="0" err="1">
                  <a:latin typeface="Arial" panose="020B0604020202020204" pitchFamily="34" charset="0"/>
                  <a:cs typeface="Arial" panose="020B0604020202020204" pitchFamily="34" charset="0"/>
                </a:rPr>
                <a:t>tilvækst</a:t>
              </a:r>
              <a:r>
                <a:rPr lang="en-GB" sz="1400" dirty="0">
                  <a:latin typeface="Arial" panose="020B0604020202020204" pitchFamily="34" charset="0"/>
                  <a:cs typeface="Arial" panose="020B0604020202020204" pitchFamily="34" charset="0"/>
                </a:rPr>
                <a:t> </a:t>
              </a:r>
            </a:p>
          </p:txBody>
        </p:sp>
        <p:grpSp>
          <p:nvGrpSpPr>
            <p:cNvPr id="63" name="Group 62">
              <a:extLst>
                <a:ext uri="{FF2B5EF4-FFF2-40B4-BE49-F238E27FC236}">
                  <a16:creationId xmlns:a16="http://schemas.microsoft.com/office/drawing/2014/main" id="{A6BE7B13-3D69-224A-B1FD-910A0C3E200C}"/>
                </a:ext>
              </a:extLst>
            </p:cNvPr>
            <p:cNvGrpSpPr/>
            <p:nvPr/>
          </p:nvGrpSpPr>
          <p:grpSpPr>
            <a:xfrm flipH="1">
              <a:off x="3002636" y="4544026"/>
              <a:ext cx="430177" cy="80827"/>
              <a:chOff x="6619015" y="3683213"/>
              <a:chExt cx="430177" cy="80827"/>
            </a:xfrm>
          </p:grpSpPr>
          <p:sp>
            <p:nvSpPr>
              <p:cNvPr id="64" name="Oval 63">
                <a:extLst>
                  <a:ext uri="{FF2B5EF4-FFF2-40B4-BE49-F238E27FC236}">
                    <a16:creationId xmlns:a16="http://schemas.microsoft.com/office/drawing/2014/main" id="{5F6FD2F9-7D82-E94D-8916-CAD0838CE81F}"/>
                  </a:ext>
                </a:extLst>
              </p:cNvPr>
              <p:cNvSpPr/>
              <p:nvPr/>
            </p:nvSpPr>
            <p:spPr>
              <a:xfrm>
                <a:off x="6619015" y="3683213"/>
                <a:ext cx="80827" cy="808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a:t> </a:t>
                </a:r>
              </a:p>
            </p:txBody>
          </p:sp>
          <p:cxnSp>
            <p:nvCxnSpPr>
              <p:cNvPr id="65" name="Straight Connector 64">
                <a:extLst>
                  <a:ext uri="{FF2B5EF4-FFF2-40B4-BE49-F238E27FC236}">
                    <a16:creationId xmlns:a16="http://schemas.microsoft.com/office/drawing/2014/main" id="{7C7E7BA0-5F8B-AA47-B2AA-E6CF4A355764}"/>
                  </a:ext>
                </a:extLst>
              </p:cNvPr>
              <p:cNvCxnSpPr>
                <a:cxnSpLocks/>
                <a:endCxn id="64" idx="6"/>
              </p:cNvCxnSpPr>
              <p:nvPr/>
            </p:nvCxnSpPr>
            <p:spPr>
              <a:xfrm flipH="1">
                <a:off x="6699842" y="3723627"/>
                <a:ext cx="349350" cy="0"/>
              </a:xfrm>
              <a:prstGeom prst="line">
                <a:avLst/>
              </a:prstGeom>
              <a:ln w="9525">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grpSp>
      </p:grpSp>
      <p:pic>
        <p:nvPicPr>
          <p:cNvPr id="78" name="Picture 77">
            <a:extLst>
              <a:ext uri="{FF2B5EF4-FFF2-40B4-BE49-F238E27FC236}">
                <a16:creationId xmlns:a16="http://schemas.microsoft.com/office/drawing/2014/main" id="{B571E950-9712-4747-B962-015434DD729D}"/>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flipH="1">
            <a:off x="4794242" y="1989205"/>
            <a:ext cx="3648811" cy="2432541"/>
          </a:xfrm>
          <a:prstGeom prst="rect">
            <a:avLst/>
          </a:prstGeom>
        </p:spPr>
      </p:pic>
      <p:pic>
        <p:nvPicPr>
          <p:cNvPr id="79" name="Picture 78">
            <a:extLst>
              <a:ext uri="{FF2B5EF4-FFF2-40B4-BE49-F238E27FC236}">
                <a16:creationId xmlns:a16="http://schemas.microsoft.com/office/drawing/2014/main" id="{78976055-D2B0-0E41-930F-995A64800A3D}"/>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flipH="1">
            <a:off x="3422794" y="3101920"/>
            <a:ext cx="4041028" cy="2694019"/>
          </a:xfrm>
          <a:prstGeom prst="rect">
            <a:avLst/>
          </a:prstGeom>
        </p:spPr>
      </p:pic>
      <p:sp>
        <p:nvSpPr>
          <p:cNvPr id="8" name="Titel 1">
            <a:extLst>
              <a:ext uri="{FF2B5EF4-FFF2-40B4-BE49-F238E27FC236}">
                <a16:creationId xmlns:a16="http://schemas.microsoft.com/office/drawing/2014/main" id="{D9AFD199-A79E-D79D-5E18-8D01F3EB835D}"/>
              </a:ext>
            </a:extLst>
          </p:cNvPr>
          <p:cNvSpPr txBox="1">
            <a:spLocks/>
          </p:cNvSpPr>
          <p:nvPr/>
        </p:nvSpPr>
        <p:spPr>
          <a:xfrm>
            <a:off x="513235" y="534153"/>
            <a:ext cx="7954303" cy="145334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i="0" kern="1200">
                <a:solidFill>
                  <a:schemeClr val="tx1"/>
                </a:solidFill>
                <a:latin typeface="Arial" charset="0"/>
                <a:ea typeface="Arial" charset="0"/>
                <a:cs typeface="Arial" charset="0"/>
              </a:defRPr>
            </a:lvl1pPr>
          </a:lstStyle>
          <a:p>
            <a:pPr algn="l"/>
            <a:r>
              <a:rPr lang="en-US" sz="3000" b="0" dirty="0" err="1">
                <a:solidFill>
                  <a:srgbClr val="800020"/>
                </a:solidFill>
                <a:latin typeface="Arial" panose="020B0604020202020204" pitchFamily="34" charset="0"/>
                <a:cs typeface="Arial" panose="020B0604020202020204" pitchFamily="34" charset="0"/>
              </a:rPr>
              <a:t>Mød</a:t>
            </a:r>
            <a:r>
              <a:rPr lang="en-US" sz="3000" b="0" dirty="0">
                <a:solidFill>
                  <a:srgbClr val="800020"/>
                </a:solidFill>
                <a:latin typeface="Arial" panose="020B0604020202020204" pitchFamily="34" charset="0"/>
                <a:cs typeface="Arial" panose="020B0604020202020204" pitchFamily="34" charset="0"/>
              </a:rPr>
              <a:t> </a:t>
            </a:r>
            <a:r>
              <a:rPr lang="en-US" sz="3000" b="0" dirty="0" err="1">
                <a:solidFill>
                  <a:srgbClr val="800020"/>
                </a:solidFill>
                <a:latin typeface="Arial" panose="020B0604020202020204" pitchFamily="34" charset="0"/>
                <a:cs typeface="Arial" panose="020B0604020202020204" pitchFamily="34" charset="0"/>
              </a:rPr>
              <a:t>vores</a:t>
            </a:r>
            <a:r>
              <a:rPr lang="en-US" sz="3000" b="0" dirty="0">
                <a:solidFill>
                  <a:srgbClr val="800020"/>
                </a:solidFill>
                <a:latin typeface="Arial" panose="020B0604020202020204" pitchFamily="34" charset="0"/>
                <a:cs typeface="Arial" panose="020B0604020202020204" pitchFamily="34" charset="0"/>
              </a:rPr>
              <a:t> </a:t>
            </a:r>
            <a:r>
              <a:rPr lang="en-US" sz="3000" b="0" dirty="0" err="1">
                <a:solidFill>
                  <a:srgbClr val="800020"/>
                </a:solidFill>
                <a:latin typeface="Arial" panose="020B0604020202020204" pitchFamily="34" charset="0"/>
                <a:cs typeface="Arial" panose="020B0604020202020204" pitchFamily="34" charset="0"/>
              </a:rPr>
              <a:t>hundyrlinjer</a:t>
            </a:r>
            <a:r>
              <a:rPr lang="en-US" sz="3000" b="0" dirty="0">
                <a:solidFill>
                  <a:srgbClr val="800020"/>
                </a:solidFill>
                <a:latin typeface="Arial" panose="020B0604020202020204" pitchFamily="34" charset="0"/>
                <a:cs typeface="Arial" panose="020B0604020202020204" pitchFamily="34" charset="0"/>
              </a:rPr>
              <a:t> </a:t>
            </a:r>
          </a:p>
        </p:txBody>
      </p:sp>
      <p:sp>
        <p:nvSpPr>
          <p:cNvPr id="2" name="Date Placeholder 1">
            <a:extLst>
              <a:ext uri="{FF2B5EF4-FFF2-40B4-BE49-F238E27FC236}">
                <a16:creationId xmlns:a16="http://schemas.microsoft.com/office/drawing/2014/main" id="{9B31C584-421F-3374-0E7F-C3850C0386E4}"/>
              </a:ext>
            </a:extLst>
          </p:cNvPr>
          <p:cNvSpPr>
            <a:spLocks noGrp="1"/>
          </p:cNvSpPr>
          <p:nvPr>
            <p:ph type="dt" sz="half" idx="2"/>
          </p:nvPr>
        </p:nvSpPr>
        <p:spPr/>
        <p:txBody>
          <a:bodyPr/>
          <a:lstStyle/>
          <a:p>
            <a:fld id="{1FFC06E7-2758-44F2-A0DA-D4E5F8C1153D}" type="datetime1">
              <a:rPr lang="en-GB" smtClean="0"/>
              <a:t>30/07/2025</a:t>
            </a:fld>
            <a:endParaRPr lang="en-DK"/>
          </a:p>
        </p:txBody>
      </p:sp>
      <p:sp>
        <p:nvSpPr>
          <p:cNvPr id="3" name="Footer Placeholder 2">
            <a:extLst>
              <a:ext uri="{FF2B5EF4-FFF2-40B4-BE49-F238E27FC236}">
                <a16:creationId xmlns:a16="http://schemas.microsoft.com/office/drawing/2014/main" id="{E97F3890-D9CC-586D-C791-4019897DA45D}"/>
              </a:ext>
            </a:extLst>
          </p:cNvPr>
          <p:cNvSpPr>
            <a:spLocks noGrp="1"/>
          </p:cNvSpPr>
          <p:nvPr>
            <p:ph type="ftr" sz="quarter" idx="3"/>
          </p:nvPr>
        </p:nvSpPr>
        <p:spPr/>
        <p:txBody>
          <a:bodyPr/>
          <a:lstStyle/>
          <a:p>
            <a:r>
              <a:rPr lang="en-US"/>
              <a:t>Your business. Our DNA.</a:t>
            </a:r>
            <a:endParaRPr lang="en-DK"/>
          </a:p>
        </p:txBody>
      </p:sp>
    </p:spTree>
    <p:extLst>
      <p:ext uri="{BB962C8B-B14F-4D97-AF65-F5344CB8AC3E}">
        <p14:creationId xmlns:p14="http://schemas.microsoft.com/office/powerpoint/2010/main" val="641070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2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22" presetClass="entr" presetSubtype="1"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1000"/>
                                        <p:tgtEl>
                                          <p:spTgt spid="6"/>
                                        </p:tgtEl>
                                      </p:cBhvr>
                                    </p:animEffect>
                                  </p:childTnLst>
                                </p:cTn>
                              </p:par>
                              <p:par>
                                <p:cTn id="13" presetID="22" presetClass="entr" presetSubtype="8" fill="hold" nodeType="withEffect">
                                  <p:stCondLst>
                                    <p:cond delay="200"/>
                                  </p:stCondLst>
                                  <p:childTnLst>
                                    <p:set>
                                      <p:cBhvr>
                                        <p:cTn id="14" dur="1" fill="hold">
                                          <p:stCondLst>
                                            <p:cond delay="0"/>
                                          </p:stCondLst>
                                        </p:cTn>
                                        <p:tgtEl>
                                          <p:spTgt spid="66"/>
                                        </p:tgtEl>
                                        <p:attrNameLst>
                                          <p:attrName>style.visibility</p:attrName>
                                        </p:attrNameLst>
                                      </p:cBhvr>
                                      <p:to>
                                        <p:strVal val="visible"/>
                                      </p:to>
                                    </p:set>
                                    <p:animEffect transition="in" filter="wipe(left)">
                                      <p:cBhvr>
                                        <p:cTn id="15" dur="500"/>
                                        <p:tgtEl>
                                          <p:spTgt spid="66"/>
                                        </p:tgtEl>
                                      </p:cBhvr>
                                    </p:animEffect>
                                  </p:childTnLst>
                                </p:cTn>
                              </p:par>
                              <p:par>
                                <p:cTn id="16" presetID="22" presetClass="entr" presetSubtype="8" fill="hold" nodeType="withEffect">
                                  <p:stCondLst>
                                    <p:cond delay="400"/>
                                  </p:stCondLst>
                                  <p:childTnLst>
                                    <p:set>
                                      <p:cBhvr>
                                        <p:cTn id="17" dur="1" fill="hold">
                                          <p:stCondLst>
                                            <p:cond delay="0"/>
                                          </p:stCondLst>
                                        </p:cTn>
                                        <p:tgtEl>
                                          <p:spTgt spid="67"/>
                                        </p:tgtEl>
                                        <p:attrNameLst>
                                          <p:attrName>style.visibility</p:attrName>
                                        </p:attrNameLst>
                                      </p:cBhvr>
                                      <p:to>
                                        <p:strVal val="visible"/>
                                      </p:to>
                                    </p:set>
                                    <p:animEffect transition="in" filter="wipe(left)">
                                      <p:cBhvr>
                                        <p:cTn id="18" dur="500"/>
                                        <p:tgtEl>
                                          <p:spTgt spid="67"/>
                                        </p:tgtEl>
                                      </p:cBhvr>
                                    </p:animEffect>
                                  </p:childTnLst>
                                </p:cTn>
                              </p:par>
                              <p:par>
                                <p:cTn id="19" presetID="22" presetClass="entr" presetSubtype="8" fill="hold" nodeType="withEffect">
                                  <p:stCondLst>
                                    <p:cond delay="600"/>
                                  </p:stCondLst>
                                  <p:childTnLst>
                                    <p:set>
                                      <p:cBhvr>
                                        <p:cTn id="20" dur="1" fill="hold">
                                          <p:stCondLst>
                                            <p:cond delay="0"/>
                                          </p:stCondLst>
                                        </p:cTn>
                                        <p:tgtEl>
                                          <p:spTgt spid="68"/>
                                        </p:tgtEl>
                                        <p:attrNameLst>
                                          <p:attrName>style.visibility</p:attrName>
                                        </p:attrNameLst>
                                      </p:cBhvr>
                                      <p:to>
                                        <p:strVal val="visible"/>
                                      </p:to>
                                    </p:set>
                                    <p:animEffect transition="in" filter="wipe(left)">
                                      <p:cBhvr>
                                        <p:cTn id="21" dur="500"/>
                                        <p:tgtEl>
                                          <p:spTgt spid="68"/>
                                        </p:tgtEl>
                                      </p:cBhvr>
                                    </p:animEffect>
                                  </p:childTnLst>
                                </p:cTn>
                              </p:par>
                              <p:par>
                                <p:cTn id="22" presetID="22" presetClass="entr" presetSubtype="8" fill="hold" nodeType="withEffect">
                                  <p:stCondLst>
                                    <p:cond delay="800"/>
                                  </p:stCondLst>
                                  <p:childTnLst>
                                    <p:set>
                                      <p:cBhvr>
                                        <p:cTn id="23" dur="1" fill="hold">
                                          <p:stCondLst>
                                            <p:cond delay="0"/>
                                          </p:stCondLst>
                                        </p:cTn>
                                        <p:tgtEl>
                                          <p:spTgt spid="69"/>
                                        </p:tgtEl>
                                        <p:attrNameLst>
                                          <p:attrName>style.visibility</p:attrName>
                                        </p:attrNameLst>
                                      </p:cBhvr>
                                      <p:to>
                                        <p:strVal val="visible"/>
                                      </p:to>
                                    </p:set>
                                    <p:animEffect transition="in" filter="wipe(left)">
                                      <p:cBhvr>
                                        <p:cTn id="24" dur="500"/>
                                        <p:tgtEl>
                                          <p:spTgt spid="69"/>
                                        </p:tgtEl>
                                      </p:cBhvr>
                                    </p:animEffect>
                                  </p:childTnLst>
                                </p:cTn>
                              </p:par>
                              <p:par>
                                <p:cTn id="25" presetID="22" presetClass="entr" presetSubtype="8" fill="hold" nodeType="withEffect">
                                  <p:stCondLst>
                                    <p:cond delay="1000"/>
                                  </p:stCondLst>
                                  <p:childTnLst>
                                    <p:set>
                                      <p:cBhvr>
                                        <p:cTn id="26" dur="1" fill="hold">
                                          <p:stCondLst>
                                            <p:cond delay="0"/>
                                          </p:stCondLst>
                                        </p:cTn>
                                        <p:tgtEl>
                                          <p:spTgt spid="70"/>
                                        </p:tgtEl>
                                        <p:attrNameLst>
                                          <p:attrName>style.visibility</p:attrName>
                                        </p:attrNameLst>
                                      </p:cBhvr>
                                      <p:to>
                                        <p:strVal val="visible"/>
                                      </p:to>
                                    </p:set>
                                    <p:animEffect transition="in" filter="wipe(left)">
                                      <p:cBhvr>
                                        <p:cTn id="27" dur="500"/>
                                        <p:tgtEl>
                                          <p:spTgt spid="70"/>
                                        </p:tgtEl>
                                      </p:cBhvr>
                                    </p:animEffect>
                                  </p:childTnLst>
                                </p:cTn>
                              </p:par>
                              <p:par>
                                <p:cTn id="28" presetID="47" presetClass="entr" presetSubtype="0" fill="hold" nodeType="withEffect">
                                  <p:stCondLst>
                                    <p:cond delay="100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par>
                                <p:cTn id="33" presetID="22" presetClass="entr" presetSubtype="1" fill="hold" grpId="0" nodeType="withEffect">
                                  <p:stCondLst>
                                    <p:cond delay="1000"/>
                                  </p:stCondLst>
                                  <p:childTnLst>
                                    <p:set>
                                      <p:cBhvr>
                                        <p:cTn id="34" dur="1" fill="hold">
                                          <p:stCondLst>
                                            <p:cond delay="0"/>
                                          </p:stCondLst>
                                        </p:cTn>
                                        <p:tgtEl>
                                          <p:spTgt spid="27"/>
                                        </p:tgtEl>
                                        <p:attrNameLst>
                                          <p:attrName>style.visibility</p:attrName>
                                        </p:attrNameLst>
                                      </p:cBhvr>
                                      <p:to>
                                        <p:strVal val="visible"/>
                                      </p:to>
                                    </p:set>
                                    <p:animEffect transition="in" filter="wipe(up)">
                                      <p:cBhvr>
                                        <p:cTn id="35" dur="1000"/>
                                        <p:tgtEl>
                                          <p:spTgt spid="27"/>
                                        </p:tgtEl>
                                      </p:cBhvr>
                                    </p:animEffect>
                                  </p:childTnLst>
                                </p:cTn>
                              </p:par>
                              <p:par>
                                <p:cTn id="36" presetID="22" presetClass="entr" presetSubtype="2" fill="hold" nodeType="withEffect">
                                  <p:stCondLst>
                                    <p:cond delay="1000"/>
                                  </p:stCondLst>
                                  <p:childTnLst>
                                    <p:set>
                                      <p:cBhvr>
                                        <p:cTn id="37" dur="1" fill="hold">
                                          <p:stCondLst>
                                            <p:cond delay="0"/>
                                          </p:stCondLst>
                                        </p:cTn>
                                        <p:tgtEl>
                                          <p:spTgt spid="76"/>
                                        </p:tgtEl>
                                        <p:attrNameLst>
                                          <p:attrName>style.visibility</p:attrName>
                                        </p:attrNameLst>
                                      </p:cBhvr>
                                      <p:to>
                                        <p:strVal val="visible"/>
                                      </p:to>
                                    </p:set>
                                    <p:animEffect transition="in" filter="wipe(right)">
                                      <p:cBhvr>
                                        <p:cTn id="38" dur="500"/>
                                        <p:tgtEl>
                                          <p:spTgt spid="76"/>
                                        </p:tgtEl>
                                      </p:cBhvr>
                                    </p:animEffect>
                                  </p:childTnLst>
                                </p:cTn>
                              </p:par>
                              <p:par>
                                <p:cTn id="39" presetID="22" presetClass="entr" presetSubtype="2" fill="hold" nodeType="withEffect">
                                  <p:stCondLst>
                                    <p:cond delay="1200"/>
                                  </p:stCondLst>
                                  <p:childTnLst>
                                    <p:set>
                                      <p:cBhvr>
                                        <p:cTn id="40" dur="1" fill="hold">
                                          <p:stCondLst>
                                            <p:cond delay="0"/>
                                          </p:stCondLst>
                                        </p:cTn>
                                        <p:tgtEl>
                                          <p:spTgt spid="75"/>
                                        </p:tgtEl>
                                        <p:attrNameLst>
                                          <p:attrName>style.visibility</p:attrName>
                                        </p:attrNameLst>
                                      </p:cBhvr>
                                      <p:to>
                                        <p:strVal val="visible"/>
                                      </p:to>
                                    </p:set>
                                    <p:animEffect transition="in" filter="wipe(right)">
                                      <p:cBhvr>
                                        <p:cTn id="41" dur="500"/>
                                        <p:tgtEl>
                                          <p:spTgt spid="75"/>
                                        </p:tgtEl>
                                      </p:cBhvr>
                                    </p:animEffect>
                                  </p:childTnLst>
                                </p:cTn>
                              </p:par>
                              <p:par>
                                <p:cTn id="42" presetID="22" presetClass="entr" presetSubtype="2" fill="hold" nodeType="withEffect">
                                  <p:stCondLst>
                                    <p:cond delay="1400"/>
                                  </p:stCondLst>
                                  <p:childTnLst>
                                    <p:set>
                                      <p:cBhvr>
                                        <p:cTn id="43" dur="1" fill="hold">
                                          <p:stCondLst>
                                            <p:cond delay="0"/>
                                          </p:stCondLst>
                                        </p:cTn>
                                        <p:tgtEl>
                                          <p:spTgt spid="74"/>
                                        </p:tgtEl>
                                        <p:attrNameLst>
                                          <p:attrName>style.visibility</p:attrName>
                                        </p:attrNameLst>
                                      </p:cBhvr>
                                      <p:to>
                                        <p:strVal val="visible"/>
                                      </p:to>
                                    </p:set>
                                    <p:animEffect transition="in" filter="wipe(right)">
                                      <p:cBhvr>
                                        <p:cTn id="44" dur="500"/>
                                        <p:tgtEl>
                                          <p:spTgt spid="74"/>
                                        </p:tgtEl>
                                      </p:cBhvr>
                                    </p:animEffect>
                                  </p:childTnLst>
                                </p:cTn>
                              </p:par>
                              <p:par>
                                <p:cTn id="45" presetID="22" presetClass="entr" presetSubtype="2" fill="hold" nodeType="withEffect">
                                  <p:stCondLst>
                                    <p:cond delay="1600"/>
                                  </p:stCondLst>
                                  <p:childTnLst>
                                    <p:set>
                                      <p:cBhvr>
                                        <p:cTn id="46" dur="1" fill="hold">
                                          <p:stCondLst>
                                            <p:cond delay="0"/>
                                          </p:stCondLst>
                                        </p:cTn>
                                        <p:tgtEl>
                                          <p:spTgt spid="73"/>
                                        </p:tgtEl>
                                        <p:attrNameLst>
                                          <p:attrName>style.visibility</p:attrName>
                                        </p:attrNameLst>
                                      </p:cBhvr>
                                      <p:to>
                                        <p:strVal val="visible"/>
                                      </p:to>
                                    </p:set>
                                    <p:animEffect transition="in" filter="wipe(right)">
                                      <p:cBhvr>
                                        <p:cTn id="47" dur="500"/>
                                        <p:tgtEl>
                                          <p:spTgt spid="73"/>
                                        </p:tgtEl>
                                      </p:cBhvr>
                                    </p:animEffect>
                                  </p:childTnLst>
                                </p:cTn>
                              </p:par>
                              <p:par>
                                <p:cTn id="48" presetID="22" presetClass="entr" presetSubtype="2" fill="hold" nodeType="withEffect">
                                  <p:stCondLst>
                                    <p:cond delay="1800"/>
                                  </p:stCondLst>
                                  <p:childTnLst>
                                    <p:set>
                                      <p:cBhvr>
                                        <p:cTn id="49" dur="1" fill="hold">
                                          <p:stCondLst>
                                            <p:cond delay="0"/>
                                          </p:stCondLst>
                                        </p:cTn>
                                        <p:tgtEl>
                                          <p:spTgt spid="71"/>
                                        </p:tgtEl>
                                        <p:attrNameLst>
                                          <p:attrName>style.visibility</p:attrName>
                                        </p:attrNameLst>
                                      </p:cBhvr>
                                      <p:to>
                                        <p:strVal val="visible"/>
                                      </p:to>
                                    </p:set>
                                    <p:animEffect transition="in" filter="wipe(right)">
                                      <p:cBhvr>
                                        <p:cTn id="50"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Picture 78">
            <a:extLst>
              <a:ext uri="{FF2B5EF4-FFF2-40B4-BE49-F238E27FC236}">
                <a16:creationId xmlns:a16="http://schemas.microsoft.com/office/drawing/2014/main" id="{6442C551-FF2B-014D-BABA-3F9A72B50313}"/>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3880397" y="2157897"/>
            <a:ext cx="4931997" cy="3291654"/>
          </a:xfrm>
          <a:prstGeom prst="rect">
            <a:avLst/>
          </a:prstGeom>
        </p:spPr>
      </p:pic>
      <p:sp>
        <p:nvSpPr>
          <p:cNvPr id="12" name="Rektangel 11">
            <a:extLst>
              <a:ext uri="{FF2B5EF4-FFF2-40B4-BE49-F238E27FC236}">
                <a16:creationId xmlns:a16="http://schemas.microsoft.com/office/drawing/2014/main" id="{8C279EDC-CB60-6347-9531-761DFE792BB9}"/>
              </a:ext>
            </a:extLst>
          </p:cNvPr>
          <p:cNvSpPr/>
          <p:nvPr/>
        </p:nvSpPr>
        <p:spPr>
          <a:xfrm>
            <a:off x="147814" y="394390"/>
            <a:ext cx="2317807" cy="356889"/>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17">
            <a:extLst>
              <a:ext uri="{FF2B5EF4-FFF2-40B4-BE49-F238E27FC236}">
                <a16:creationId xmlns:a16="http://schemas.microsoft.com/office/drawing/2014/main" id="{82867B6D-A11B-4B4A-9A52-4AEE5E50FA05}"/>
              </a:ext>
            </a:extLst>
          </p:cNvPr>
          <p:cNvGrpSpPr/>
          <p:nvPr/>
        </p:nvGrpSpPr>
        <p:grpSpPr>
          <a:xfrm>
            <a:off x="5827693" y="2229205"/>
            <a:ext cx="1199665" cy="1049913"/>
            <a:chOff x="1906660" y="2967218"/>
            <a:chExt cx="1199665" cy="1049913"/>
          </a:xfrm>
        </p:grpSpPr>
        <p:sp>
          <p:nvSpPr>
            <p:cNvPr id="19" name="Pentagon 18">
              <a:extLst>
                <a:ext uri="{FF2B5EF4-FFF2-40B4-BE49-F238E27FC236}">
                  <a16:creationId xmlns:a16="http://schemas.microsoft.com/office/drawing/2014/main" id="{80F49EF2-F05A-764B-AA4A-DDD469A1AA57}"/>
                </a:ext>
              </a:extLst>
            </p:cNvPr>
            <p:cNvSpPr/>
            <p:nvPr/>
          </p:nvSpPr>
          <p:spPr>
            <a:xfrm rot="5400000">
              <a:off x="1981536" y="2892342"/>
              <a:ext cx="1049913" cy="1199665"/>
            </a:xfrm>
            <a:prstGeom prst="homePlate">
              <a:avLst>
                <a:gd name="adj" fmla="val 27449"/>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Box 12">
              <a:extLst>
                <a:ext uri="{FF2B5EF4-FFF2-40B4-BE49-F238E27FC236}">
                  <a16:creationId xmlns:a16="http://schemas.microsoft.com/office/drawing/2014/main" id="{E79B72AB-DB5B-2949-BC71-7AEE0DFD143C}"/>
                </a:ext>
              </a:extLst>
            </p:cNvPr>
            <p:cNvSpPr txBox="1">
              <a:spLocks noChangeArrowheads="1"/>
            </p:cNvSpPr>
            <p:nvPr/>
          </p:nvSpPr>
          <p:spPr bwMode="auto">
            <a:xfrm>
              <a:off x="2173067" y="3095460"/>
              <a:ext cx="6668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da-DK" sz="1200" b="1" err="1">
                  <a:solidFill>
                    <a:schemeClr val="bg1"/>
                  </a:solidFill>
                </a:rPr>
                <a:t>DanBred</a:t>
              </a:r>
              <a:endParaRPr lang="da-DK" sz="1200" b="1">
                <a:solidFill>
                  <a:schemeClr val="bg1"/>
                </a:solidFill>
              </a:endParaRPr>
            </a:p>
            <a:p>
              <a:pPr algn="ctr" eaLnBrk="1" hangingPunct="1"/>
              <a:r>
                <a:rPr lang="da-DK" sz="1800" b="1" err="1">
                  <a:solidFill>
                    <a:schemeClr val="bg1"/>
                  </a:solidFill>
                </a:rPr>
                <a:t>Duroc</a:t>
              </a:r>
              <a:endParaRPr lang="da-DK" sz="1800" b="1">
                <a:solidFill>
                  <a:schemeClr val="bg1"/>
                </a:solidFill>
              </a:endParaRPr>
            </a:p>
          </p:txBody>
        </p:sp>
      </p:grpSp>
      <p:sp>
        <p:nvSpPr>
          <p:cNvPr id="80" name="Oval 79">
            <a:extLst>
              <a:ext uri="{FF2B5EF4-FFF2-40B4-BE49-F238E27FC236}">
                <a16:creationId xmlns:a16="http://schemas.microsoft.com/office/drawing/2014/main" id="{4B06DAA6-3361-1F40-AA3E-27ABA0BB9C5E}"/>
              </a:ext>
            </a:extLst>
          </p:cNvPr>
          <p:cNvSpPr/>
          <p:nvPr/>
        </p:nvSpPr>
        <p:spPr>
          <a:xfrm>
            <a:off x="4429102" y="1918349"/>
            <a:ext cx="3994261" cy="3994261"/>
          </a:xfrm>
          <a:prstGeom prst="ellipse">
            <a:avLst/>
          </a:prstGeom>
          <a:noFill/>
          <a:ln w="9525">
            <a:solidFill>
              <a:schemeClr val="tx1">
                <a:lumMod val="75000"/>
                <a:lumOff val="2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a:t> </a:t>
            </a:r>
          </a:p>
        </p:txBody>
      </p:sp>
      <p:grpSp>
        <p:nvGrpSpPr>
          <p:cNvPr id="38" name="Group 37">
            <a:extLst>
              <a:ext uri="{FF2B5EF4-FFF2-40B4-BE49-F238E27FC236}">
                <a16:creationId xmlns:a16="http://schemas.microsoft.com/office/drawing/2014/main" id="{9AD1CC0D-08BE-B247-BD44-62311CA4B5A5}"/>
              </a:ext>
            </a:extLst>
          </p:cNvPr>
          <p:cNvGrpSpPr/>
          <p:nvPr/>
        </p:nvGrpSpPr>
        <p:grpSpPr>
          <a:xfrm>
            <a:off x="7621117" y="1952341"/>
            <a:ext cx="3054647" cy="646331"/>
            <a:chOff x="8694908" y="2120247"/>
            <a:chExt cx="3054647" cy="646331"/>
          </a:xfrm>
        </p:grpSpPr>
        <p:grpSp>
          <p:nvGrpSpPr>
            <p:cNvPr id="33" name="Group 32">
              <a:extLst>
                <a:ext uri="{FF2B5EF4-FFF2-40B4-BE49-F238E27FC236}">
                  <a16:creationId xmlns:a16="http://schemas.microsoft.com/office/drawing/2014/main" id="{2F466F25-BB15-A54F-A494-8D295FCDDD71}"/>
                </a:ext>
              </a:extLst>
            </p:cNvPr>
            <p:cNvGrpSpPr/>
            <p:nvPr/>
          </p:nvGrpSpPr>
          <p:grpSpPr>
            <a:xfrm>
              <a:off x="8694908" y="2471240"/>
              <a:ext cx="831104" cy="80827"/>
              <a:chOff x="6619015" y="3683213"/>
              <a:chExt cx="831104" cy="80827"/>
            </a:xfrm>
          </p:grpSpPr>
          <p:sp>
            <p:nvSpPr>
              <p:cNvPr id="35" name="Oval 34">
                <a:extLst>
                  <a:ext uri="{FF2B5EF4-FFF2-40B4-BE49-F238E27FC236}">
                    <a16:creationId xmlns:a16="http://schemas.microsoft.com/office/drawing/2014/main" id="{866A4B9C-32BB-1642-9ABA-0F15F0D78292}"/>
                  </a:ext>
                </a:extLst>
              </p:cNvPr>
              <p:cNvSpPr/>
              <p:nvPr/>
            </p:nvSpPr>
            <p:spPr>
              <a:xfrm>
                <a:off x="6619015" y="3683213"/>
                <a:ext cx="80827" cy="808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sz="1200">
                    <a:latin typeface="Arial" panose="020B0604020202020204" pitchFamily="34" charset="0"/>
                    <a:cs typeface="Arial" panose="020B0604020202020204" pitchFamily="34" charset="0"/>
                  </a:rPr>
                  <a:t> </a:t>
                </a:r>
              </a:p>
            </p:txBody>
          </p:sp>
          <p:cxnSp>
            <p:nvCxnSpPr>
              <p:cNvPr id="36" name="Straight Connector 35">
                <a:extLst>
                  <a:ext uri="{FF2B5EF4-FFF2-40B4-BE49-F238E27FC236}">
                    <a16:creationId xmlns:a16="http://schemas.microsoft.com/office/drawing/2014/main" id="{F81DAA68-0B85-0B4A-A6E8-79B856138D77}"/>
                  </a:ext>
                </a:extLst>
              </p:cNvPr>
              <p:cNvCxnSpPr>
                <a:cxnSpLocks/>
                <a:endCxn id="35" idx="6"/>
              </p:cNvCxnSpPr>
              <p:nvPr/>
            </p:nvCxnSpPr>
            <p:spPr>
              <a:xfrm flipH="1">
                <a:off x="6699842" y="3723627"/>
                <a:ext cx="750277" cy="0"/>
              </a:xfrm>
              <a:prstGeom prst="line">
                <a:avLst/>
              </a:prstGeom>
              <a:ln w="9525">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81" name="TextBox 80">
              <a:extLst>
                <a:ext uri="{FF2B5EF4-FFF2-40B4-BE49-F238E27FC236}">
                  <a16:creationId xmlns:a16="http://schemas.microsoft.com/office/drawing/2014/main" id="{4BC68822-9730-234B-A4A6-C09723DC597C}"/>
                </a:ext>
              </a:extLst>
            </p:cNvPr>
            <p:cNvSpPr txBox="1"/>
            <p:nvPr/>
          </p:nvSpPr>
          <p:spPr>
            <a:xfrm>
              <a:off x="9512855" y="2120247"/>
              <a:ext cx="2236700" cy="646331"/>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DanBred Duroc </a:t>
              </a:r>
              <a:r>
                <a:rPr lang="en-GB" sz="1200" dirty="0" err="1">
                  <a:latin typeface="Arial" panose="020B0604020202020204" pitchFamily="34" charset="0"/>
                  <a:cs typeface="Arial" panose="020B0604020202020204" pitchFamily="34" charset="0"/>
                </a:rPr>
                <a:t>afkom</a:t>
              </a:r>
              <a:r>
                <a:rPr lang="en-GB" sz="1200" dirty="0">
                  <a:latin typeface="Arial" panose="020B0604020202020204" pitchFamily="34" charset="0"/>
                  <a:cs typeface="Arial" panose="020B0604020202020204" pitchFamily="34" charset="0"/>
                </a:rPr>
                <a:t> er </a:t>
              </a:r>
              <a:r>
                <a:rPr lang="en-GB" sz="1200" dirty="0" err="1">
                  <a:latin typeface="Arial" panose="020B0604020202020204" pitchFamily="34" charset="0"/>
                  <a:cs typeface="Arial" panose="020B0604020202020204" pitchFamily="34" charset="0"/>
                </a:rPr>
                <a:t>robuste</a:t>
              </a:r>
              <a:r>
                <a:rPr lang="en-GB" sz="1200" dirty="0">
                  <a:latin typeface="Arial" panose="020B0604020202020204" pitchFamily="34" charset="0"/>
                  <a:cs typeface="Arial" panose="020B0604020202020204" pitchFamily="34" charset="0"/>
                </a:rPr>
                <a:t> med </a:t>
              </a:r>
              <a:r>
                <a:rPr lang="en-GB" sz="1200" dirty="0" err="1">
                  <a:latin typeface="Arial" panose="020B0604020202020204" pitchFamily="34" charset="0"/>
                  <a:cs typeface="Arial" panose="020B0604020202020204" pitchFamily="34" charset="0"/>
                </a:rPr>
                <a:t>ensartet</a:t>
              </a:r>
              <a:r>
                <a:rPr lang="en-GB" sz="1200"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tilvækst</a:t>
              </a:r>
              <a:r>
                <a:rPr lang="en-GB" sz="1200" dirty="0">
                  <a:latin typeface="Arial" panose="020B0604020202020204" pitchFamily="34" charset="0"/>
                  <a:cs typeface="Arial" panose="020B0604020202020204" pitchFamily="34" charset="0"/>
                </a:rPr>
                <a:t> fra </a:t>
              </a:r>
              <a:r>
                <a:rPr lang="en-GB" sz="1200" dirty="0" err="1">
                  <a:latin typeface="Arial" panose="020B0604020202020204" pitchFamily="34" charset="0"/>
                  <a:cs typeface="Arial" panose="020B0604020202020204" pitchFamily="34" charset="0"/>
                </a:rPr>
                <a:t>fødsel</a:t>
              </a:r>
              <a:r>
                <a:rPr lang="en-GB" sz="1200"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til</a:t>
              </a:r>
              <a:r>
                <a:rPr lang="en-GB" sz="1200"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slagt</a:t>
              </a:r>
              <a:endParaRPr lang="en-GB" sz="1200" dirty="0">
                <a:latin typeface="Arial" panose="020B0604020202020204" pitchFamily="34" charset="0"/>
                <a:cs typeface="Arial" panose="020B0604020202020204" pitchFamily="34" charset="0"/>
              </a:endParaRPr>
            </a:p>
          </p:txBody>
        </p:sp>
      </p:grpSp>
      <p:grpSp>
        <p:nvGrpSpPr>
          <p:cNvPr id="106" name="Group 105">
            <a:extLst>
              <a:ext uri="{FF2B5EF4-FFF2-40B4-BE49-F238E27FC236}">
                <a16:creationId xmlns:a16="http://schemas.microsoft.com/office/drawing/2014/main" id="{AB58E29D-B7E1-E14C-A1F3-07E605E7D742}"/>
              </a:ext>
            </a:extLst>
          </p:cNvPr>
          <p:cNvGrpSpPr/>
          <p:nvPr/>
        </p:nvGrpSpPr>
        <p:grpSpPr>
          <a:xfrm>
            <a:off x="7860268" y="4765049"/>
            <a:ext cx="2765260" cy="830997"/>
            <a:chOff x="8934059" y="4932955"/>
            <a:chExt cx="2765260" cy="830997"/>
          </a:xfrm>
        </p:grpSpPr>
        <p:sp>
          <p:nvSpPr>
            <p:cNvPr id="7" name="TextBox 6">
              <a:extLst>
                <a:ext uri="{FF2B5EF4-FFF2-40B4-BE49-F238E27FC236}">
                  <a16:creationId xmlns:a16="http://schemas.microsoft.com/office/drawing/2014/main" id="{DE85A6A5-9A51-9742-923C-C3809145FB2E}"/>
                </a:ext>
              </a:extLst>
            </p:cNvPr>
            <p:cNvSpPr txBox="1"/>
            <p:nvPr/>
          </p:nvSpPr>
          <p:spPr>
            <a:xfrm>
              <a:off x="9524770" y="4932955"/>
              <a:ext cx="2174549" cy="830997"/>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DanBred Duroc </a:t>
              </a:r>
              <a:r>
                <a:rPr lang="en-GB" sz="1200" dirty="0" err="1">
                  <a:latin typeface="Arial" panose="020B0604020202020204" pitchFamily="34" charset="0"/>
                  <a:cs typeface="Arial" panose="020B0604020202020204" pitchFamily="34" charset="0"/>
                </a:rPr>
                <a:t>producerer</a:t>
              </a:r>
              <a:r>
                <a:rPr lang="en-GB" sz="1200"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kuld</a:t>
              </a:r>
              <a:r>
                <a:rPr lang="en-GB" sz="1200" dirty="0">
                  <a:latin typeface="Arial" panose="020B0604020202020204" pitchFamily="34" charset="0"/>
                  <a:cs typeface="Arial" panose="020B0604020202020204" pitchFamily="34" charset="0"/>
                </a:rPr>
                <a:t> med </a:t>
              </a:r>
              <a:r>
                <a:rPr lang="en-GB" sz="1200" dirty="0" err="1">
                  <a:latin typeface="Arial" panose="020B0604020202020204" pitchFamily="34" charset="0"/>
                  <a:cs typeface="Arial" panose="020B0604020202020204" pitchFamily="34" charset="0"/>
                </a:rPr>
                <a:t>høje</a:t>
              </a:r>
              <a:r>
                <a:rPr lang="en-GB" sz="1200"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overlevelses</a:t>
              </a:r>
              <a:r>
                <a:rPr lang="en-GB" sz="1200" dirty="0">
                  <a:latin typeface="Arial" panose="020B0604020202020204" pitchFamily="34" charset="0"/>
                  <a:cs typeface="Arial" panose="020B0604020202020204" pitchFamily="34" charset="0"/>
                </a:rPr>
                <a:t>-rater og </a:t>
              </a:r>
              <a:r>
                <a:rPr lang="en-GB" sz="1200" dirty="0" err="1">
                  <a:latin typeface="Arial" panose="020B0604020202020204" pitchFamily="34" charset="0"/>
                  <a:cs typeface="Arial" panose="020B0604020202020204" pitchFamily="34" charset="0"/>
                </a:rPr>
                <a:t>vitale</a:t>
              </a:r>
              <a:r>
                <a:rPr lang="en-GB" sz="1200"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pattegrise</a:t>
              </a:r>
              <a:endParaRPr lang="en-GB" sz="1200" dirty="0">
                <a:latin typeface="Arial" panose="020B0604020202020204" pitchFamily="34" charset="0"/>
                <a:cs typeface="Arial" panose="020B0604020202020204" pitchFamily="34" charset="0"/>
              </a:endParaRPr>
            </a:p>
            <a:p>
              <a:endParaRPr lang="en-DK" sz="1200" dirty="0">
                <a:latin typeface="Arial" panose="020B0604020202020204" pitchFamily="34" charset="0"/>
                <a:cs typeface="Arial" panose="020B0604020202020204" pitchFamily="34" charset="0"/>
              </a:endParaRPr>
            </a:p>
          </p:txBody>
        </p:sp>
        <p:grpSp>
          <p:nvGrpSpPr>
            <p:cNvPr id="88" name="Group 87">
              <a:extLst>
                <a:ext uri="{FF2B5EF4-FFF2-40B4-BE49-F238E27FC236}">
                  <a16:creationId xmlns:a16="http://schemas.microsoft.com/office/drawing/2014/main" id="{ED0E1157-7B41-3B4F-BBAE-F28DED4408F9}"/>
                </a:ext>
              </a:extLst>
            </p:cNvPr>
            <p:cNvGrpSpPr/>
            <p:nvPr/>
          </p:nvGrpSpPr>
          <p:grpSpPr>
            <a:xfrm>
              <a:off x="8934059" y="5392630"/>
              <a:ext cx="590711" cy="80827"/>
              <a:chOff x="6619015" y="3683213"/>
              <a:chExt cx="590711" cy="80827"/>
            </a:xfrm>
          </p:grpSpPr>
          <p:sp>
            <p:nvSpPr>
              <p:cNvPr id="89" name="Oval 88">
                <a:extLst>
                  <a:ext uri="{FF2B5EF4-FFF2-40B4-BE49-F238E27FC236}">
                    <a16:creationId xmlns:a16="http://schemas.microsoft.com/office/drawing/2014/main" id="{17761E37-8F9E-4E49-8860-14AEDB5D8BAF}"/>
                  </a:ext>
                </a:extLst>
              </p:cNvPr>
              <p:cNvSpPr/>
              <p:nvPr/>
            </p:nvSpPr>
            <p:spPr>
              <a:xfrm>
                <a:off x="6619015" y="3683213"/>
                <a:ext cx="80827" cy="808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sz="1200">
                    <a:latin typeface="Arial" panose="020B0604020202020204" pitchFamily="34" charset="0"/>
                    <a:cs typeface="Arial" panose="020B0604020202020204" pitchFamily="34" charset="0"/>
                  </a:rPr>
                  <a:t> </a:t>
                </a:r>
              </a:p>
            </p:txBody>
          </p:sp>
          <p:cxnSp>
            <p:nvCxnSpPr>
              <p:cNvPr id="90" name="Straight Connector 89">
                <a:extLst>
                  <a:ext uri="{FF2B5EF4-FFF2-40B4-BE49-F238E27FC236}">
                    <a16:creationId xmlns:a16="http://schemas.microsoft.com/office/drawing/2014/main" id="{C1516038-5917-2940-9387-0E5050DB5413}"/>
                  </a:ext>
                </a:extLst>
              </p:cNvPr>
              <p:cNvCxnSpPr>
                <a:cxnSpLocks/>
                <a:endCxn id="89" idx="6"/>
              </p:cNvCxnSpPr>
              <p:nvPr/>
            </p:nvCxnSpPr>
            <p:spPr>
              <a:xfrm flipH="1">
                <a:off x="6699842" y="3723627"/>
                <a:ext cx="509884" cy="0"/>
              </a:xfrm>
              <a:prstGeom prst="line">
                <a:avLst/>
              </a:prstGeom>
              <a:ln w="9525">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60" name="Group 59">
            <a:extLst>
              <a:ext uri="{FF2B5EF4-FFF2-40B4-BE49-F238E27FC236}">
                <a16:creationId xmlns:a16="http://schemas.microsoft.com/office/drawing/2014/main" id="{F8E73845-6B6F-D441-82BE-43E709E695F2}"/>
              </a:ext>
            </a:extLst>
          </p:cNvPr>
          <p:cNvGrpSpPr/>
          <p:nvPr/>
        </p:nvGrpSpPr>
        <p:grpSpPr>
          <a:xfrm>
            <a:off x="8371394" y="3191783"/>
            <a:ext cx="2432571" cy="1015663"/>
            <a:chOff x="9445185" y="3359689"/>
            <a:chExt cx="2432571" cy="1015663"/>
          </a:xfrm>
        </p:grpSpPr>
        <p:sp>
          <p:nvSpPr>
            <p:cNvPr id="84" name="TextBox 83">
              <a:extLst>
                <a:ext uri="{FF2B5EF4-FFF2-40B4-BE49-F238E27FC236}">
                  <a16:creationId xmlns:a16="http://schemas.microsoft.com/office/drawing/2014/main" id="{22D78067-8809-BE4B-801C-2787672A62AE}"/>
                </a:ext>
              </a:extLst>
            </p:cNvPr>
            <p:cNvSpPr txBox="1"/>
            <p:nvPr/>
          </p:nvSpPr>
          <p:spPr>
            <a:xfrm>
              <a:off x="9786425" y="3359689"/>
              <a:ext cx="2091331" cy="1015663"/>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DanBred Duroc </a:t>
              </a:r>
              <a:r>
                <a:rPr lang="en-GB" sz="1200" dirty="0" err="1">
                  <a:latin typeface="Arial" panose="020B0604020202020204" pitchFamily="34" charset="0"/>
                  <a:cs typeface="Arial" panose="020B0604020202020204" pitchFamily="34" charset="0"/>
                </a:rPr>
                <a:t>afkom</a:t>
              </a:r>
              <a:r>
                <a:rPr lang="en-GB" sz="1200" dirty="0">
                  <a:latin typeface="Arial" panose="020B0604020202020204" pitchFamily="34" charset="0"/>
                  <a:cs typeface="Arial" panose="020B0604020202020204" pitchFamily="34" charset="0"/>
                </a:rPr>
                <a:t> er </a:t>
              </a:r>
              <a:r>
                <a:rPr lang="en-GB" sz="1200" dirty="0" err="1">
                  <a:latin typeface="Arial" panose="020B0604020202020204" pitchFamily="34" charset="0"/>
                  <a:cs typeface="Arial" panose="020B0604020202020204" pitchFamily="34" charset="0"/>
                </a:rPr>
                <a:t>nemme</a:t>
              </a:r>
              <a:r>
                <a:rPr lang="en-GB" sz="1200" dirty="0">
                  <a:latin typeface="Arial" panose="020B0604020202020204" pitchFamily="34" charset="0"/>
                  <a:cs typeface="Arial" panose="020B0604020202020204" pitchFamily="34" charset="0"/>
                </a:rPr>
                <a:t> at </a:t>
              </a:r>
              <a:r>
                <a:rPr lang="en-GB" sz="1200" dirty="0" err="1">
                  <a:latin typeface="Arial" panose="020B0604020202020204" pitchFamily="34" charset="0"/>
                  <a:cs typeface="Arial" panose="020B0604020202020204" pitchFamily="34" charset="0"/>
                </a:rPr>
                <a:t>håndtere</a:t>
              </a:r>
              <a:r>
                <a:rPr lang="en-GB" sz="1200" dirty="0">
                  <a:latin typeface="Arial" panose="020B0604020202020204" pitchFamily="34" charset="0"/>
                  <a:cs typeface="Arial" panose="020B0604020202020204" pitchFamily="34" charset="0"/>
                </a:rPr>
                <a:t> og </a:t>
              </a:r>
              <a:r>
                <a:rPr lang="en-GB" sz="1200" dirty="0" err="1">
                  <a:latin typeface="Arial" panose="020B0604020202020204" pitchFamily="34" charset="0"/>
                  <a:cs typeface="Arial" panose="020B0604020202020204" pitchFamily="34" charset="0"/>
                </a:rPr>
                <a:t>meget</a:t>
              </a:r>
              <a:r>
                <a:rPr lang="en-GB" sz="1200"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sociale</a:t>
              </a:r>
              <a:r>
                <a:rPr lang="en-GB" sz="1200"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hvilket</a:t>
              </a:r>
              <a:r>
                <a:rPr lang="en-GB" sz="1200"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bidrager</a:t>
              </a:r>
              <a:r>
                <a:rPr lang="en-GB" sz="1200"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til</a:t>
              </a:r>
              <a:r>
                <a:rPr lang="en-GB" sz="1200"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bedre</a:t>
              </a:r>
              <a:r>
                <a:rPr lang="en-GB" sz="1200"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dyrevelfærd</a:t>
              </a:r>
              <a:endParaRPr lang="en-GB" sz="1200" dirty="0">
                <a:latin typeface="Arial" panose="020B0604020202020204" pitchFamily="34" charset="0"/>
                <a:cs typeface="Arial" panose="020B0604020202020204" pitchFamily="34" charset="0"/>
              </a:endParaRPr>
            </a:p>
          </p:txBody>
        </p:sp>
        <p:grpSp>
          <p:nvGrpSpPr>
            <p:cNvPr id="91" name="Group 90">
              <a:extLst>
                <a:ext uri="{FF2B5EF4-FFF2-40B4-BE49-F238E27FC236}">
                  <a16:creationId xmlns:a16="http://schemas.microsoft.com/office/drawing/2014/main" id="{202964ED-1BF6-3B4D-8B8B-088CC4DEDDD7}"/>
                </a:ext>
              </a:extLst>
            </p:cNvPr>
            <p:cNvGrpSpPr/>
            <p:nvPr/>
          </p:nvGrpSpPr>
          <p:grpSpPr>
            <a:xfrm>
              <a:off x="9445185" y="3831116"/>
              <a:ext cx="341240" cy="80827"/>
              <a:chOff x="6619015" y="3683213"/>
              <a:chExt cx="341240" cy="80827"/>
            </a:xfrm>
          </p:grpSpPr>
          <p:sp>
            <p:nvSpPr>
              <p:cNvPr id="92" name="Oval 91">
                <a:extLst>
                  <a:ext uri="{FF2B5EF4-FFF2-40B4-BE49-F238E27FC236}">
                    <a16:creationId xmlns:a16="http://schemas.microsoft.com/office/drawing/2014/main" id="{9D5D6B14-02E9-DC4A-BB1B-F9847C1B6382}"/>
                  </a:ext>
                </a:extLst>
              </p:cNvPr>
              <p:cNvSpPr/>
              <p:nvPr/>
            </p:nvSpPr>
            <p:spPr>
              <a:xfrm>
                <a:off x="6619015" y="3683213"/>
                <a:ext cx="80827" cy="808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sz="1200">
                    <a:latin typeface="Arial" panose="020B0604020202020204" pitchFamily="34" charset="0"/>
                    <a:cs typeface="Arial" panose="020B0604020202020204" pitchFamily="34" charset="0"/>
                  </a:rPr>
                  <a:t> </a:t>
                </a:r>
              </a:p>
            </p:txBody>
          </p:sp>
          <p:cxnSp>
            <p:nvCxnSpPr>
              <p:cNvPr id="93" name="Straight Connector 92">
                <a:extLst>
                  <a:ext uri="{FF2B5EF4-FFF2-40B4-BE49-F238E27FC236}">
                    <a16:creationId xmlns:a16="http://schemas.microsoft.com/office/drawing/2014/main" id="{85772752-361B-1C43-A649-9409FF321F1F}"/>
                  </a:ext>
                </a:extLst>
              </p:cNvPr>
              <p:cNvCxnSpPr>
                <a:cxnSpLocks/>
                <a:endCxn id="92" idx="6"/>
              </p:cNvCxnSpPr>
              <p:nvPr/>
            </p:nvCxnSpPr>
            <p:spPr>
              <a:xfrm flipH="1">
                <a:off x="6699842" y="3723627"/>
                <a:ext cx="260413" cy="0"/>
              </a:xfrm>
              <a:prstGeom prst="line">
                <a:avLst/>
              </a:prstGeom>
              <a:ln w="9525">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10" name="Group 109">
            <a:extLst>
              <a:ext uri="{FF2B5EF4-FFF2-40B4-BE49-F238E27FC236}">
                <a16:creationId xmlns:a16="http://schemas.microsoft.com/office/drawing/2014/main" id="{3C047F14-755F-9248-B491-0550C14CAB5D}"/>
              </a:ext>
            </a:extLst>
          </p:cNvPr>
          <p:cNvGrpSpPr/>
          <p:nvPr/>
        </p:nvGrpSpPr>
        <p:grpSpPr>
          <a:xfrm>
            <a:off x="2078572" y="1968662"/>
            <a:ext cx="3124642" cy="646331"/>
            <a:chOff x="3152363" y="2136568"/>
            <a:chExt cx="3124642" cy="646331"/>
          </a:xfrm>
        </p:grpSpPr>
        <p:sp>
          <p:nvSpPr>
            <p:cNvPr id="86" name="TextBox 85">
              <a:extLst>
                <a:ext uri="{FF2B5EF4-FFF2-40B4-BE49-F238E27FC236}">
                  <a16:creationId xmlns:a16="http://schemas.microsoft.com/office/drawing/2014/main" id="{BBF394ED-F55D-EB49-99B3-C4D4FC4122D6}"/>
                </a:ext>
              </a:extLst>
            </p:cNvPr>
            <p:cNvSpPr txBox="1"/>
            <p:nvPr/>
          </p:nvSpPr>
          <p:spPr>
            <a:xfrm>
              <a:off x="3152363" y="2136568"/>
              <a:ext cx="2408788" cy="646331"/>
            </a:xfrm>
            <a:prstGeom prst="rect">
              <a:avLst/>
            </a:prstGeom>
            <a:noFill/>
          </p:spPr>
          <p:txBody>
            <a:bodyPr wrap="square" rtlCol="0">
              <a:spAutoFit/>
            </a:bodyPr>
            <a:lstStyle/>
            <a:p>
              <a:pPr algn="r"/>
              <a:r>
                <a:rPr lang="en-GB" sz="1200" dirty="0">
                  <a:latin typeface="Arial" panose="020B0604020202020204" pitchFamily="34" charset="0"/>
                  <a:cs typeface="Arial" panose="020B0604020202020204" pitchFamily="34" charset="0"/>
                </a:rPr>
                <a:t>DanBred Duroc </a:t>
              </a:r>
              <a:r>
                <a:rPr lang="en-GB" sz="1200" dirty="0" err="1">
                  <a:latin typeface="Arial" panose="020B0604020202020204" pitchFamily="34" charset="0"/>
                  <a:cs typeface="Arial" panose="020B0604020202020204" pitchFamily="34" charset="0"/>
                </a:rPr>
                <a:t>slagtegrise</a:t>
              </a:r>
              <a:r>
                <a:rPr lang="en-GB" sz="1200"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har</a:t>
              </a:r>
              <a:r>
                <a:rPr lang="en-GB" sz="1200"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ekseptionel</a:t>
              </a:r>
              <a:r>
                <a:rPr lang="en-GB" sz="1200"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kødkvalitet</a:t>
              </a:r>
              <a:r>
                <a:rPr lang="en-GB" sz="1200" dirty="0">
                  <a:latin typeface="Arial" panose="020B0604020202020204" pitchFamily="34" charset="0"/>
                  <a:cs typeface="Arial" panose="020B0604020202020204" pitchFamily="34" charset="0"/>
                </a:rPr>
                <a:t>, PH, </a:t>
              </a:r>
              <a:r>
                <a:rPr lang="en-GB" sz="1200" dirty="0" err="1">
                  <a:latin typeface="Arial" panose="020B0604020202020204" pitchFamily="34" charset="0"/>
                  <a:cs typeface="Arial" panose="020B0604020202020204" pitchFamily="34" charset="0"/>
                </a:rPr>
                <a:t>kødfarve</a:t>
              </a:r>
              <a:r>
                <a:rPr lang="en-GB" sz="1200" dirty="0">
                  <a:latin typeface="Arial" panose="020B0604020202020204" pitchFamily="34" charset="0"/>
                  <a:cs typeface="Arial" panose="020B0604020202020204" pitchFamily="34" charset="0"/>
                </a:rPr>
                <a:t> og IMF</a:t>
              </a:r>
            </a:p>
          </p:txBody>
        </p:sp>
        <p:grpSp>
          <p:nvGrpSpPr>
            <p:cNvPr id="94" name="Group 93">
              <a:extLst>
                <a:ext uri="{FF2B5EF4-FFF2-40B4-BE49-F238E27FC236}">
                  <a16:creationId xmlns:a16="http://schemas.microsoft.com/office/drawing/2014/main" id="{CA0ED3A2-2807-E64F-8C11-F07173F75A86}"/>
                </a:ext>
              </a:extLst>
            </p:cNvPr>
            <p:cNvGrpSpPr/>
            <p:nvPr/>
          </p:nvGrpSpPr>
          <p:grpSpPr>
            <a:xfrm flipH="1">
              <a:off x="5566049" y="2488290"/>
              <a:ext cx="710956" cy="80827"/>
              <a:chOff x="6619015" y="3683213"/>
              <a:chExt cx="710956" cy="80827"/>
            </a:xfrm>
          </p:grpSpPr>
          <p:sp>
            <p:nvSpPr>
              <p:cNvPr id="95" name="Oval 94">
                <a:extLst>
                  <a:ext uri="{FF2B5EF4-FFF2-40B4-BE49-F238E27FC236}">
                    <a16:creationId xmlns:a16="http://schemas.microsoft.com/office/drawing/2014/main" id="{F8E50851-0B3E-A54A-8220-4C134CBBD43C}"/>
                  </a:ext>
                </a:extLst>
              </p:cNvPr>
              <p:cNvSpPr/>
              <p:nvPr/>
            </p:nvSpPr>
            <p:spPr>
              <a:xfrm>
                <a:off x="6619015" y="3683213"/>
                <a:ext cx="80827" cy="808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sz="1200">
                    <a:latin typeface="Arial" panose="020B0604020202020204" pitchFamily="34" charset="0"/>
                    <a:cs typeface="Arial" panose="020B0604020202020204" pitchFamily="34" charset="0"/>
                  </a:rPr>
                  <a:t> </a:t>
                </a:r>
              </a:p>
            </p:txBody>
          </p:sp>
          <p:cxnSp>
            <p:nvCxnSpPr>
              <p:cNvPr id="96" name="Straight Connector 95">
                <a:extLst>
                  <a:ext uri="{FF2B5EF4-FFF2-40B4-BE49-F238E27FC236}">
                    <a16:creationId xmlns:a16="http://schemas.microsoft.com/office/drawing/2014/main" id="{28373907-A3B5-0F43-AF37-19179B2DB975}"/>
                  </a:ext>
                </a:extLst>
              </p:cNvPr>
              <p:cNvCxnSpPr>
                <a:cxnSpLocks/>
                <a:endCxn id="95" idx="6"/>
              </p:cNvCxnSpPr>
              <p:nvPr/>
            </p:nvCxnSpPr>
            <p:spPr>
              <a:xfrm flipH="1">
                <a:off x="6699842" y="3723627"/>
                <a:ext cx="630129" cy="0"/>
              </a:xfrm>
              <a:prstGeom prst="line">
                <a:avLst/>
              </a:prstGeom>
              <a:ln w="9525">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07" name="Group 106">
            <a:extLst>
              <a:ext uri="{FF2B5EF4-FFF2-40B4-BE49-F238E27FC236}">
                <a16:creationId xmlns:a16="http://schemas.microsoft.com/office/drawing/2014/main" id="{B7563462-0BD4-7A4F-8BB0-82F3EBFF1C8C}"/>
              </a:ext>
            </a:extLst>
          </p:cNvPr>
          <p:cNvGrpSpPr/>
          <p:nvPr/>
        </p:nvGrpSpPr>
        <p:grpSpPr>
          <a:xfrm>
            <a:off x="1033322" y="5322110"/>
            <a:ext cx="4185593" cy="646331"/>
            <a:chOff x="2107113" y="5490016"/>
            <a:chExt cx="4185593" cy="646331"/>
          </a:xfrm>
        </p:grpSpPr>
        <p:sp>
          <p:nvSpPr>
            <p:cNvPr id="82" name="TextBox 81">
              <a:extLst>
                <a:ext uri="{FF2B5EF4-FFF2-40B4-BE49-F238E27FC236}">
                  <a16:creationId xmlns:a16="http://schemas.microsoft.com/office/drawing/2014/main" id="{370B0F89-CBF1-E942-8883-489BBE738705}"/>
                </a:ext>
              </a:extLst>
            </p:cNvPr>
            <p:cNvSpPr txBox="1"/>
            <p:nvPr/>
          </p:nvSpPr>
          <p:spPr>
            <a:xfrm>
              <a:off x="2107113" y="5490016"/>
              <a:ext cx="3445128" cy="646331"/>
            </a:xfrm>
            <a:prstGeom prst="rect">
              <a:avLst/>
            </a:prstGeom>
            <a:noFill/>
          </p:spPr>
          <p:txBody>
            <a:bodyPr wrap="square" rtlCol="0">
              <a:spAutoFit/>
            </a:bodyPr>
            <a:lstStyle/>
            <a:p>
              <a:pPr algn="r"/>
              <a:r>
                <a:rPr lang="en-GB" sz="1200" dirty="0">
                  <a:latin typeface="Arial" panose="020B0604020202020204" pitchFamily="34" charset="0"/>
                  <a:cs typeface="Arial" panose="020B0604020202020204" pitchFamily="34" charset="0"/>
                </a:rPr>
                <a:t>DanBred Duroc </a:t>
              </a:r>
              <a:r>
                <a:rPr lang="en-GB" sz="1200" dirty="0" err="1">
                  <a:latin typeface="Arial" panose="020B0604020202020204" pitchFamily="34" charset="0"/>
                  <a:cs typeface="Arial" panose="020B0604020202020204" pitchFamily="34" charset="0"/>
                </a:rPr>
                <a:t>afkom</a:t>
              </a:r>
              <a:r>
                <a:rPr lang="en-GB" sz="1200"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har</a:t>
              </a:r>
              <a:r>
                <a:rPr lang="en-GB" sz="1200"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suveræn</a:t>
              </a:r>
              <a:r>
                <a:rPr lang="en-GB" sz="1200"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daglig</a:t>
              </a:r>
              <a:r>
                <a:rPr lang="en-GB" sz="1200"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tilvækst</a:t>
              </a:r>
              <a:r>
                <a:rPr lang="en-GB" sz="1200" dirty="0">
                  <a:latin typeface="Arial" panose="020B0604020202020204" pitchFamily="34" charset="0"/>
                  <a:cs typeface="Arial" panose="020B0604020202020204" pitchFamily="34" charset="0"/>
                </a:rPr>
                <a:t> fra </a:t>
              </a:r>
              <a:r>
                <a:rPr lang="en-GB" sz="1200" dirty="0" err="1">
                  <a:latin typeface="Arial" panose="020B0604020202020204" pitchFamily="34" charset="0"/>
                  <a:cs typeface="Arial" panose="020B0604020202020204" pitchFamily="34" charset="0"/>
                </a:rPr>
                <a:t>fødsel</a:t>
              </a:r>
              <a:r>
                <a:rPr lang="en-GB" sz="1200"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til</a:t>
              </a:r>
              <a:r>
                <a:rPr lang="en-GB" sz="1200"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slagt</a:t>
              </a:r>
              <a:r>
                <a:rPr lang="en-GB" sz="1200" dirty="0">
                  <a:latin typeface="Arial" panose="020B0604020202020204" pitchFamily="34" charset="0"/>
                  <a:cs typeface="Arial" panose="020B0604020202020204" pitchFamily="34" charset="0"/>
                </a:rPr>
                <a:t> og </a:t>
              </a:r>
              <a:r>
                <a:rPr lang="en-GB" sz="1200" dirty="0" err="1">
                  <a:latin typeface="Arial" panose="020B0604020202020204" pitchFamily="34" charset="0"/>
                  <a:cs typeface="Arial" panose="020B0604020202020204" pitchFamily="34" charset="0"/>
                </a:rPr>
                <a:t>samtidig</a:t>
              </a:r>
              <a:r>
                <a:rPr lang="en-GB" sz="1200" dirty="0">
                  <a:latin typeface="Arial" panose="020B0604020202020204" pitchFamily="34" charset="0"/>
                  <a:cs typeface="Arial" panose="020B0604020202020204" pitchFamily="34" charset="0"/>
                </a:rPr>
                <a:t> den </a:t>
              </a:r>
              <a:r>
                <a:rPr lang="en-GB" sz="1200" dirty="0" err="1">
                  <a:latin typeface="Arial" panose="020B0604020202020204" pitchFamily="34" charset="0"/>
                  <a:cs typeface="Arial" panose="020B0604020202020204" pitchFamily="34" charset="0"/>
                </a:rPr>
                <a:t>bedste</a:t>
              </a:r>
              <a:r>
                <a:rPr lang="en-GB" sz="1200"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fodereffektivitet</a:t>
              </a:r>
              <a:endParaRPr lang="en-GB" sz="1200" dirty="0">
                <a:latin typeface="Arial" panose="020B0604020202020204" pitchFamily="34" charset="0"/>
                <a:cs typeface="Arial" panose="020B0604020202020204" pitchFamily="34" charset="0"/>
              </a:endParaRPr>
            </a:p>
          </p:txBody>
        </p:sp>
        <p:grpSp>
          <p:nvGrpSpPr>
            <p:cNvPr id="97" name="Group 96">
              <a:extLst>
                <a:ext uri="{FF2B5EF4-FFF2-40B4-BE49-F238E27FC236}">
                  <a16:creationId xmlns:a16="http://schemas.microsoft.com/office/drawing/2014/main" id="{E7C4805E-1701-B741-9590-E1B461D117D8}"/>
                </a:ext>
              </a:extLst>
            </p:cNvPr>
            <p:cNvGrpSpPr/>
            <p:nvPr/>
          </p:nvGrpSpPr>
          <p:grpSpPr>
            <a:xfrm flipH="1">
              <a:off x="5566049" y="5597250"/>
              <a:ext cx="726657" cy="80827"/>
              <a:chOff x="6619015" y="3683213"/>
              <a:chExt cx="726657" cy="80827"/>
            </a:xfrm>
          </p:grpSpPr>
          <p:sp>
            <p:nvSpPr>
              <p:cNvPr id="98" name="Oval 97">
                <a:extLst>
                  <a:ext uri="{FF2B5EF4-FFF2-40B4-BE49-F238E27FC236}">
                    <a16:creationId xmlns:a16="http://schemas.microsoft.com/office/drawing/2014/main" id="{B89D3B52-046A-3B49-B7A7-71DA1E38EC66}"/>
                  </a:ext>
                </a:extLst>
              </p:cNvPr>
              <p:cNvSpPr/>
              <p:nvPr/>
            </p:nvSpPr>
            <p:spPr>
              <a:xfrm>
                <a:off x="6619015" y="3683213"/>
                <a:ext cx="80827" cy="808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sz="1200">
                    <a:latin typeface="Arial" panose="020B0604020202020204" pitchFamily="34" charset="0"/>
                    <a:cs typeface="Arial" panose="020B0604020202020204" pitchFamily="34" charset="0"/>
                  </a:rPr>
                  <a:t> </a:t>
                </a:r>
              </a:p>
            </p:txBody>
          </p:sp>
          <p:cxnSp>
            <p:nvCxnSpPr>
              <p:cNvPr id="99" name="Straight Connector 98">
                <a:extLst>
                  <a:ext uri="{FF2B5EF4-FFF2-40B4-BE49-F238E27FC236}">
                    <a16:creationId xmlns:a16="http://schemas.microsoft.com/office/drawing/2014/main" id="{E150701F-A9AB-7745-BF14-2E548CB6D3B9}"/>
                  </a:ext>
                </a:extLst>
              </p:cNvPr>
              <p:cNvCxnSpPr>
                <a:cxnSpLocks/>
                <a:endCxn id="98" idx="6"/>
              </p:cNvCxnSpPr>
              <p:nvPr/>
            </p:nvCxnSpPr>
            <p:spPr>
              <a:xfrm flipH="1">
                <a:off x="6699842" y="3723627"/>
                <a:ext cx="645830" cy="0"/>
              </a:xfrm>
              <a:prstGeom prst="line">
                <a:avLst/>
              </a:prstGeom>
              <a:ln w="9525">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08" name="Group 107">
            <a:extLst>
              <a:ext uri="{FF2B5EF4-FFF2-40B4-BE49-F238E27FC236}">
                <a16:creationId xmlns:a16="http://schemas.microsoft.com/office/drawing/2014/main" id="{B1C9D292-E617-734F-BEA6-83B7BFF6371B}"/>
              </a:ext>
            </a:extLst>
          </p:cNvPr>
          <p:cNvGrpSpPr/>
          <p:nvPr/>
        </p:nvGrpSpPr>
        <p:grpSpPr>
          <a:xfrm>
            <a:off x="793806" y="4283773"/>
            <a:ext cx="3801441" cy="461665"/>
            <a:chOff x="1867597" y="4451679"/>
            <a:chExt cx="3801441" cy="461665"/>
          </a:xfrm>
        </p:grpSpPr>
        <p:sp>
          <p:nvSpPr>
            <p:cNvPr id="83" name="TextBox 82">
              <a:extLst>
                <a:ext uri="{FF2B5EF4-FFF2-40B4-BE49-F238E27FC236}">
                  <a16:creationId xmlns:a16="http://schemas.microsoft.com/office/drawing/2014/main" id="{B972DC7C-9925-2A49-87B1-A4F652D0D24C}"/>
                </a:ext>
              </a:extLst>
            </p:cNvPr>
            <p:cNvSpPr txBox="1"/>
            <p:nvPr/>
          </p:nvSpPr>
          <p:spPr>
            <a:xfrm>
              <a:off x="1867597" y="4451679"/>
              <a:ext cx="3178015" cy="461665"/>
            </a:xfrm>
            <a:prstGeom prst="rect">
              <a:avLst/>
            </a:prstGeom>
            <a:noFill/>
          </p:spPr>
          <p:txBody>
            <a:bodyPr wrap="square" rtlCol="0">
              <a:spAutoFit/>
            </a:bodyPr>
            <a:lstStyle/>
            <a:p>
              <a:pPr algn="r"/>
              <a:r>
                <a:rPr lang="en-GB" sz="1200" dirty="0">
                  <a:latin typeface="Arial" panose="020B0604020202020204" pitchFamily="34" charset="0"/>
                  <a:cs typeface="Arial" panose="020B0604020202020204" pitchFamily="34" charset="0"/>
                </a:rPr>
                <a:t>DanBred Duroc er Verdens </a:t>
              </a:r>
              <a:r>
                <a:rPr lang="en-GB" sz="1200" dirty="0" err="1">
                  <a:latin typeface="Arial" panose="020B0604020202020204" pitchFamily="34" charset="0"/>
                  <a:cs typeface="Arial" panose="020B0604020202020204" pitchFamily="34" charset="0"/>
                </a:rPr>
                <a:t>mest</a:t>
              </a:r>
              <a:r>
                <a:rPr lang="en-GB" sz="1200" dirty="0">
                  <a:latin typeface="Arial" panose="020B0604020202020204" pitchFamily="34" charset="0"/>
                  <a:cs typeface="Arial" panose="020B0604020202020204" pitchFamily="34" charset="0"/>
                </a:rPr>
                <a:t> profitable og </a:t>
              </a:r>
              <a:r>
                <a:rPr lang="en-GB" sz="1200" dirty="0" err="1">
                  <a:latin typeface="Arial" panose="020B0604020202020204" pitchFamily="34" charset="0"/>
                  <a:cs typeface="Arial" panose="020B0604020202020204" pitchFamily="34" charset="0"/>
                </a:rPr>
                <a:t>miljø-effektive</a:t>
              </a:r>
              <a:r>
                <a:rPr lang="en-GB" sz="1200"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handyrlinje</a:t>
              </a:r>
              <a:endParaRPr lang="en-GB" sz="1200" dirty="0">
                <a:latin typeface="Arial" panose="020B0604020202020204" pitchFamily="34" charset="0"/>
                <a:cs typeface="Arial" panose="020B0604020202020204" pitchFamily="34" charset="0"/>
              </a:endParaRPr>
            </a:p>
          </p:txBody>
        </p:sp>
        <p:grpSp>
          <p:nvGrpSpPr>
            <p:cNvPr id="100" name="Group 99">
              <a:extLst>
                <a:ext uri="{FF2B5EF4-FFF2-40B4-BE49-F238E27FC236}">
                  <a16:creationId xmlns:a16="http://schemas.microsoft.com/office/drawing/2014/main" id="{7F7CD86F-505C-FB4F-8528-A264BE32F2DB}"/>
                </a:ext>
              </a:extLst>
            </p:cNvPr>
            <p:cNvGrpSpPr/>
            <p:nvPr/>
          </p:nvGrpSpPr>
          <p:grpSpPr>
            <a:xfrm flipH="1">
              <a:off x="5045612" y="4734432"/>
              <a:ext cx="623426" cy="80827"/>
              <a:chOff x="6619015" y="3683213"/>
              <a:chExt cx="623426" cy="80827"/>
            </a:xfrm>
          </p:grpSpPr>
          <p:sp>
            <p:nvSpPr>
              <p:cNvPr id="101" name="Oval 100">
                <a:extLst>
                  <a:ext uri="{FF2B5EF4-FFF2-40B4-BE49-F238E27FC236}">
                    <a16:creationId xmlns:a16="http://schemas.microsoft.com/office/drawing/2014/main" id="{DDC27368-5541-EE43-911B-0920B3C12CF9}"/>
                  </a:ext>
                </a:extLst>
              </p:cNvPr>
              <p:cNvSpPr/>
              <p:nvPr/>
            </p:nvSpPr>
            <p:spPr>
              <a:xfrm>
                <a:off x="6619015" y="3683213"/>
                <a:ext cx="80827" cy="808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sz="1200">
                    <a:latin typeface="Arial" panose="020B0604020202020204" pitchFamily="34" charset="0"/>
                    <a:cs typeface="Arial" panose="020B0604020202020204" pitchFamily="34" charset="0"/>
                  </a:rPr>
                  <a:t> </a:t>
                </a:r>
              </a:p>
            </p:txBody>
          </p:sp>
          <p:cxnSp>
            <p:nvCxnSpPr>
              <p:cNvPr id="102" name="Straight Connector 101">
                <a:extLst>
                  <a:ext uri="{FF2B5EF4-FFF2-40B4-BE49-F238E27FC236}">
                    <a16:creationId xmlns:a16="http://schemas.microsoft.com/office/drawing/2014/main" id="{84FEB5A8-964C-9D48-B404-F7466AB31229}"/>
                  </a:ext>
                </a:extLst>
              </p:cNvPr>
              <p:cNvCxnSpPr>
                <a:cxnSpLocks/>
                <a:endCxn id="101" idx="6"/>
              </p:cNvCxnSpPr>
              <p:nvPr/>
            </p:nvCxnSpPr>
            <p:spPr>
              <a:xfrm flipH="1">
                <a:off x="6699842" y="3723627"/>
                <a:ext cx="542599" cy="0"/>
              </a:xfrm>
              <a:prstGeom prst="line">
                <a:avLst/>
              </a:prstGeom>
              <a:ln w="9525">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09" name="Group 108">
            <a:extLst>
              <a:ext uri="{FF2B5EF4-FFF2-40B4-BE49-F238E27FC236}">
                <a16:creationId xmlns:a16="http://schemas.microsoft.com/office/drawing/2014/main" id="{2DCBF0F8-6D0E-3E43-AAC9-8B0A7855A35A}"/>
              </a:ext>
            </a:extLst>
          </p:cNvPr>
          <p:cNvGrpSpPr/>
          <p:nvPr/>
        </p:nvGrpSpPr>
        <p:grpSpPr>
          <a:xfrm>
            <a:off x="807481" y="3201815"/>
            <a:ext cx="3674832" cy="646331"/>
            <a:chOff x="1881272" y="3369721"/>
            <a:chExt cx="3674832" cy="646331"/>
          </a:xfrm>
        </p:grpSpPr>
        <p:sp>
          <p:nvSpPr>
            <p:cNvPr id="85" name="TextBox 84">
              <a:extLst>
                <a:ext uri="{FF2B5EF4-FFF2-40B4-BE49-F238E27FC236}">
                  <a16:creationId xmlns:a16="http://schemas.microsoft.com/office/drawing/2014/main" id="{35811F65-ADF8-E140-B63D-313BEE76D08B}"/>
                </a:ext>
              </a:extLst>
            </p:cNvPr>
            <p:cNvSpPr txBox="1"/>
            <p:nvPr/>
          </p:nvSpPr>
          <p:spPr>
            <a:xfrm>
              <a:off x="1881272" y="3369721"/>
              <a:ext cx="3178015" cy="646331"/>
            </a:xfrm>
            <a:prstGeom prst="rect">
              <a:avLst/>
            </a:prstGeom>
            <a:noFill/>
          </p:spPr>
          <p:txBody>
            <a:bodyPr wrap="square" rtlCol="0">
              <a:spAutoFit/>
            </a:bodyPr>
            <a:lstStyle/>
            <a:p>
              <a:pPr algn="r"/>
              <a:r>
                <a:rPr lang="en-GB" sz="1200" dirty="0">
                  <a:latin typeface="Arial" panose="020B0604020202020204" pitchFamily="34" charset="0"/>
                  <a:cs typeface="Arial" panose="020B0604020202020204" pitchFamily="34" charset="0"/>
                </a:rPr>
                <a:t>DanBred Duroc </a:t>
              </a:r>
              <a:r>
                <a:rPr lang="en-GB" sz="1200" dirty="0" err="1">
                  <a:latin typeface="Arial" panose="020B0604020202020204" pitchFamily="34" charset="0"/>
                  <a:cs typeface="Arial" panose="020B0604020202020204" pitchFamily="34" charset="0"/>
                </a:rPr>
                <a:t>selekteres</a:t>
              </a:r>
              <a:r>
                <a:rPr lang="en-GB" sz="1200" dirty="0">
                  <a:latin typeface="Arial" panose="020B0604020202020204" pitchFamily="34" charset="0"/>
                  <a:cs typeface="Arial" panose="020B0604020202020204" pitchFamily="34" charset="0"/>
                </a:rPr>
                <a:t> for </a:t>
              </a:r>
              <a:r>
                <a:rPr lang="en-GB" sz="1200" dirty="0" err="1">
                  <a:latin typeface="Arial" panose="020B0604020202020204" pitchFamily="34" charset="0"/>
                  <a:cs typeface="Arial" panose="020B0604020202020204" pitchFamily="34" charset="0"/>
                </a:rPr>
                <a:t>høj</a:t>
              </a:r>
              <a:r>
                <a:rPr lang="en-GB" sz="1200"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kødprocent</a:t>
              </a:r>
              <a:r>
                <a:rPr lang="en-GB" sz="1200" dirty="0">
                  <a:latin typeface="Arial" panose="020B0604020202020204" pitchFamily="34" charset="0"/>
                  <a:cs typeface="Arial" panose="020B0604020202020204" pitchFamily="34" charset="0"/>
                </a:rPr>
                <a:t>, der </a:t>
              </a:r>
              <a:r>
                <a:rPr lang="en-GB" sz="1200" dirty="0" err="1">
                  <a:latin typeface="Arial" panose="020B0604020202020204" pitchFamily="34" charset="0"/>
                  <a:cs typeface="Arial" panose="020B0604020202020204" pitchFamily="34" charset="0"/>
                </a:rPr>
                <a:t>går</a:t>
              </a:r>
              <a:r>
                <a:rPr lang="en-GB" sz="1200"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hånd</a:t>
              </a:r>
              <a:r>
                <a:rPr lang="en-GB" sz="1200" dirty="0">
                  <a:latin typeface="Arial" panose="020B0604020202020204" pitchFamily="34" charset="0"/>
                  <a:cs typeface="Arial" panose="020B0604020202020204" pitchFamily="34" charset="0"/>
                </a:rPr>
                <a:t> I </a:t>
              </a:r>
              <a:r>
                <a:rPr lang="en-GB" sz="1200" dirty="0" err="1">
                  <a:latin typeface="Arial" panose="020B0604020202020204" pitchFamily="34" charset="0"/>
                  <a:cs typeface="Arial" panose="020B0604020202020204" pitchFamily="34" charset="0"/>
                </a:rPr>
                <a:t>hånd</a:t>
              </a:r>
              <a:r>
                <a:rPr lang="en-GB" sz="1200" dirty="0">
                  <a:latin typeface="Arial" panose="020B0604020202020204" pitchFamily="34" charset="0"/>
                  <a:cs typeface="Arial" panose="020B0604020202020204" pitchFamily="34" charset="0"/>
                </a:rPr>
                <a:t> med </a:t>
              </a:r>
              <a:r>
                <a:rPr lang="en-GB" sz="1200" dirty="0" err="1">
                  <a:latin typeface="Arial" panose="020B0604020202020204" pitchFamily="34" charset="0"/>
                  <a:cs typeface="Arial" panose="020B0604020202020204" pitchFamily="34" charset="0"/>
                </a:rPr>
                <a:t>en</a:t>
              </a:r>
              <a:r>
                <a:rPr lang="en-GB" sz="1200"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stigende</a:t>
              </a:r>
              <a:r>
                <a:rPr lang="en-GB" sz="1200"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slagtevægt</a:t>
              </a:r>
              <a:endParaRPr lang="en-GB" sz="1200" dirty="0">
                <a:latin typeface="Arial" panose="020B0604020202020204" pitchFamily="34" charset="0"/>
                <a:cs typeface="Arial" panose="020B0604020202020204" pitchFamily="34" charset="0"/>
              </a:endParaRPr>
            </a:p>
          </p:txBody>
        </p:sp>
        <p:grpSp>
          <p:nvGrpSpPr>
            <p:cNvPr id="103" name="Group 102">
              <a:extLst>
                <a:ext uri="{FF2B5EF4-FFF2-40B4-BE49-F238E27FC236}">
                  <a16:creationId xmlns:a16="http://schemas.microsoft.com/office/drawing/2014/main" id="{6352EAC8-94E8-2F48-A483-1A7DBF4B7225}"/>
                </a:ext>
              </a:extLst>
            </p:cNvPr>
            <p:cNvGrpSpPr/>
            <p:nvPr/>
          </p:nvGrpSpPr>
          <p:grpSpPr>
            <a:xfrm flipH="1">
              <a:off x="5059287" y="3841105"/>
              <a:ext cx="496817" cy="80827"/>
              <a:chOff x="6605340" y="3488581"/>
              <a:chExt cx="496817" cy="80827"/>
            </a:xfrm>
          </p:grpSpPr>
          <p:sp>
            <p:nvSpPr>
              <p:cNvPr id="104" name="Oval 103">
                <a:extLst>
                  <a:ext uri="{FF2B5EF4-FFF2-40B4-BE49-F238E27FC236}">
                    <a16:creationId xmlns:a16="http://schemas.microsoft.com/office/drawing/2014/main" id="{BD82C0C3-3769-9A4F-B237-4DC0B1B02428}"/>
                  </a:ext>
                </a:extLst>
              </p:cNvPr>
              <p:cNvSpPr/>
              <p:nvPr/>
            </p:nvSpPr>
            <p:spPr>
              <a:xfrm>
                <a:off x="6605340" y="3488581"/>
                <a:ext cx="80827" cy="808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sz="1200">
                    <a:latin typeface="Arial" panose="020B0604020202020204" pitchFamily="34" charset="0"/>
                    <a:cs typeface="Arial" panose="020B0604020202020204" pitchFamily="34" charset="0"/>
                  </a:rPr>
                  <a:t> </a:t>
                </a:r>
              </a:p>
            </p:txBody>
          </p:sp>
          <p:cxnSp>
            <p:nvCxnSpPr>
              <p:cNvPr id="105" name="Straight Connector 104">
                <a:extLst>
                  <a:ext uri="{FF2B5EF4-FFF2-40B4-BE49-F238E27FC236}">
                    <a16:creationId xmlns:a16="http://schemas.microsoft.com/office/drawing/2014/main" id="{D1D9EE40-31A3-9542-B7AA-34DCD706F88E}"/>
                  </a:ext>
                </a:extLst>
              </p:cNvPr>
              <p:cNvCxnSpPr>
                <a:cxnSpLocks/>
                <a:endCxn id="104" idx="6"/>
              </p:cNvCxnSpPr>
              <p:nvPr/>
            </p:nvCxnSpPr>
            <p:spPr>
              <a:xfrm flipH="1">
                <a:off x="6686167" y="3528995"/>
                <a:ext cx="415990" cy="0"/>
              </a:xfrm>
              <a:prstGeom prst="line">
                <a:avLst/>
              </a:prstGeom>
              <a:ln w="9525">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grpSp>
      </p:grpSp>
      <p:sp>
        <p:nvSpPr>
          <p:cNvPr id="5" name="Titel 1">
            <a:extLst>
              <a:ext uri="{FF2B5EF4-FFF2-40B4-BE49-F238E27FC236}">
                <a16:creationId xmlns:a16="http://schemas.microsoft.com/office/drawing/2014/main" id="{A8E54265-5626-07A3-1A1B-656B1DA33F2B}"/>
              </a:ext>
            </a:extLst>
          </p:cNvPr>
          <p:cNvSpPr txBox="1">
            <a:spLocks/>
          </p:cNvSpPr>
          <p:nvPr/>
        </p:nvSpPr>
        <p:spPr>
          <a:xfrm>
            <a:off x="513235" y="534153"/>
            <a:ext cx="7954303" cy="145334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i="0" kern="1200">
                <a:solidFill>
                  <a:schemeClr val="tx1"/>
                </a:solidFill>
                <a:latin typeface="Arial" charset="0"/>
                <a:ea typeface="Arial" charset="0"/>
                <a:cs typeface="Arial" charset="0"/>
              </a:defRPr>
            </a:lvl1pPr>
          </a:lstStyle>
          <a:p>
            <a:pPr algn="l"/>
            <a:r>
              <a:rPr lang="en-US" sz="3000" b="0" dirty="0">
                <a:solidFill>
                  <a:srgbClr val="800020"/>
                </a:solidFill>
                <a:latin typeface="Arial" panose="020B0604020202020204" pitchFamily="34" charset="0"/>
                <a:cs typeface="Arial" panose="020B0604020202020204" pitchFamily="34" charset="0"/>
              </a:rPr>
              <a:t>DanBred Duroc.</a:t>
            </a:r>
          </a:p>
          <a:p>
            <a:pPr algn="l"/>
            <a:r>
              <a:rPr lang="en-US" sz="3000" b="0" dirty="0">
                <a:solidFill>
                  <a:srgbClr val="800020"/>
                </a:solidFill>
                <a:latin typeface="Arial" panose="020B0604020202020204" pitchFamily="34" charset="0"/>
                <a:cs typeface="Arial" panose="020B0604020202020204" pitchFamily="34" charset="0"/>
              </a:rPr>
              <a:t>Mere </a:t>
            </a:r>
            <a:r>
              <a:rPr lang="en-US" sz="3000" b="0" dirty="0" err="1">
                <a:solidFill>
                  <a:srgbClr val="800020"/>
                </a:solidFill>
                <a:latin typeface="Arial" panose="020B0604020202020204" pitchFamily="34" charset="0"/>
                <a:cs typeface="Arial" panose="020B0604020202020204" pitchFamily="34" charset="0"/>
              </a:rPr>
              <a:t>kød</a:t>
            </a:r>
            <a:r>
              <a:rPr lang="en-US" sz="3000" b="0" dirty="0">
                <a:solidFill>
                  <a:srgbClr val="800020"/>
                </a:solidFill>
                <a:latin typeface="Arial" panose="020B0604020202020204" pitchFamily="34" charset="0"/>
                <a:cs typeface="Arial" panose="020B0604020202020204" pitchFamily="34" charset="0"/>
              </a:rPr>
              <a:t> med </a:t>
            </a:r>
            <a:r>
              <a:rPr lang="en-US" sz="3000" b="0" dirty="0" err="1">
                <a:solidFill>
                  <a:srgbClr val="800020"/>
                </a:solidFill>
                <a:latin typeface="Arial" panose="020B0604020202020204" pitchFamily="34" charset="0"/>
                <a:cs typeface="Arial" panose="020B0604020202020204" pitchFamily="34" charset="0"/>
              </a:rPr>
              <a:t>færre</a:t>
            </a:r>
            <a:r>
              <a:rPr lang="en-US" sz="3000" b="0" dirty="0">
                <a:solidFill>
                  <a:srgbClr val="800020"/>
                </a:solidFill>
                <a:latin typeface="Arial" panose="020B0604020202020204" pitchFamily="34" charset="0"/>
                <a:cs typeface="Arial" panose="020B0604020202020204" pitchFamily="34" charset="0"/>
              </a:rPr>
              <a:t> </a:t>
            </a:r>
            <a:r>
              <a:rPr lang="en-US" sz="3000" b="0" dirty="0" err="1">
                <a:solidFill>
                  <a:srgbClr val="800020"/>
                </a:solidFill>
                <a:latin typeface="Arial" panose="020B0604020202020204" pitchFamily="34" charset="0"/>
                <a:cs typeface="Arial" panose="020B0604020202020204" pitchFamily="34" charset="0"/>
              </a:rPr>
              <a:t>omkostninger</a:t>
            </a:r>
            <a:r>
              <a:rPr lang="en-US" sz="3000" b="0" dirty="0">
                <a:solidFill>
                  <a:srgbClr val="800020"/>
                </a:solidFill>
                <a:latin typeface="Arial" panose="020B0604020202020204" pitchFamily="34" charset="0"/>
                <a:cs typeface="Arial" panose="020B0604020202020204" pitchFamily="34" charset="0"/>
              </a:rPr>
              <a:t>. </a:t>
            </a:r>
          </a:p>
        </p:txBody>
      </p:sp>
      <p:sp>
        <p:nvSpPr>
          <p:cNvPr id="2" name="Date Placeholder 1">
            <a:extLst>
              <a:ext uri="{FF2B5EF4-FFF2-40B4-BE49-F238E27FC236}">
                <a16:creationId xmlns:a16="http://schemas.microsoft.com/office/drawing/2014/main" id="{EE465D05-6AF4-F5F7-733A-8C1838F9EB62}"/>
              </a:ext>
            </a:extLst>
          </p:cNvPr>
          <p:cNvSpPr>
            <a:spLocks noGrp="1"/>
          </p:cNvSpPr>
          <p:nvPr>
            <p:ph type="dt" sz="half" idx="2"/>
          </p:nvPr>
        </p:nvSpPr>
        <p:spPr/>
        <p:txBody>
          <a:bodyPr/>
          <a:lstStyle/>
          <a:p>
            <a:fld id="{798A2F79-EC14-45BD-B683-9BB12039B2B6}" type="datetime1">
              <a:rPr lang="en-GB" smtClean="0"/>
              <a:t>30/07/2025</a:t>
            </a:fld>
            <a:endParaRPr lang="en-DK"/>
          </a:p>
        </p:txBody>
      </p:sp>
      <p:sp>
        <p:nvSpPr>
          <p:cNvPr id="3" name="Footer Placeholder 2">
            <a:extLst>
              <a:ext uri="{FF2B5EF4-FFF2-40B4-BE49-F238E27FC236}">
                <a16:creationId xmlns:a16="http://schemas.microsoft.com/office/drawing/2014/main" id="{1F09BB16-D1CC-171C-6BD9-0E2DFF77C9C5}"/>
              </a:ext>
            </a:extLst>
          </p:cNvPr>
          <p:cNvSpPr>
            <a:spLocks noGrp="1"/>
          </p:cNvSpPr>
          <p:nvPr>
            <p:ph type="ftr" sz="quarter" idx="3"/>
          </p:nvPr>
        </p:nvSpPr>
        <p:spPr/>
        <p:txBody>
          <a:bodyPr/>
          <a:lstStyle/>
          <a:p>
            <a:r>
              <a:rPr lang="en-US"/>
              <a:t>Your business. Our DNA.</a:t>
            </a:r>
            <a:endParaRPr lang="en-DK"/>
          </a:p>
        </p:txBody>
      </p:sp>
    </p:spTree>
    <p:extLst>
      <p:ext uri="{BB962C8B-B14F-4D97-AF65-F5344CB8AC3E}">
        <p14:creationId xmlns:p14="http://schemas.microsoft.com/office/powerpoint/2010/main" val="17750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21" presetClass="entr" presetSubtype="1" fill="hold" grpId="0" nodeType="with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wheel(1)">
                                      <p:cBhvr>
                                        <p:cTn id="12" dur="2000"/>
                                        <p:tgtEl>
                                          <p:spTgt spid="80"/>
                                        </p:tgtEl>
                                      </p:cBhvr>
                                    </p:animEffect>
                                  </p:childTnLst>
                                </p:cTn>
                              </p:par>
                              <p:par>
                                <p:cTn id="13" presetID="22" presetClass="entr" presetSubtype="8" fill="hold" nodeType="withEffect">
                                  <p:stCondLst>
                                    <p:cond delay="200"/>
                                  </p:stCondLst>
                                  <p:childTnLst>
                                    <p:set>
                                      <p:cBhvr>
                                        <p:cTn id="14" dur="1" fill="hold">
                                          <p:stCondLst>
                                            <p:cond delay="0"/>
                                          </p:stCondLst>
                                        </p:cTn>
                                        <p:tgtEl>
                                          <p:spTgt spid="38"/>
                                        </p:tgtEl>
                                        <p:attrNameLst>
                                          <p:attrName>style.visibility</p:attrName>
                                        </p:attrNameLst>
                                      </p:cBhvr>
                                      <p:to>
                                        <p:strVal val="visible"/>
                                      </p:to>
                                    </p:set>
                                    <p:animEffect transition="in" filter="wipe(left)">
                                      <p:cBhvr>
                                        <p:cTn id="15" dur="1000"/>
                                        <p:tgtEl>
                                          <p:spTgt spid="38"/>
                                        </p:tgtEl>
                                      </p:cBhvr>
                                    </p:animEffect>
                                  </p:childTnLst>
                                </p:cTn>
                              </p:par>
                              <p:par>
                                <p:cTn id="16" presetID="22" presetClass="entr" presetSubtype="8" fill="hold" nodeType="withEffect">
                                  <p:stCondLst>
                                    <p:cond delay="400"/>
                                  </p:stCondLst>
                                  <p:childTnLst>
                                    <p:set>
                                      <p:cBhvr>
                                        <p:cTn id="17" dur="1" fill="hold">
                                          <p:stCondLst>
                                            <p:cond delay="0"/>
                                          </p:stCondLst>
                                        </p:cTn>
                                        <p:tgtEl>
                                          <p:spTgt spid="60"/>
                                        </p:tgtEl>
                                        <p:attrNameLst>
                                          <p:attrName>style.visibility</p:attrName>
                                        </p:attrNameLst>
                                      </p:cBhvr>
                                      <p:to>
                                        <p:strVal val="visible"/>
                                      </p:to>
                                    </p:set>
                                    <p:animEffect transition="in" filter="wipe(left)">
                                      <p:cBhvr>
                                        <p:cTn id="18" dur="1000"/>
                                        <p:tgtEl>
                                          <p:spTgt spid="60"/>
                                        </p:tgtEl>
                                      </p:cBhvr>
                                    </p:animEffect>
                                  </p:childTnLst>
                                </p:cTn>
                              </p:par>
                              <p:par>
                                <p:cTn id="19" presetID="22" presetClass="entr" presetSubtype="8" fill="hold" nodeType="withEffect">
                                  <p:stCondLst>
                                    <p:cond delay="600"/>
                                  </p:stCondLst>
                                  <p:childTnLst>
                                    <p:set>
                                      <p:cBhvr>
                                        <p:cTn id="20" dur="1" fill="hold">
                                          <p:stCondLst>
                                            <p:cond delay="0"/>
                                          </p:stCondLst>
                                        </p:cTn>
                                        <p:tgtEl>
                                          <p:spTgt spid="106"/>
                                        </p:tgtEl>
                                        <p:attrNameLst>
                                          <p:attrName>style.visibility</p:attrName>
                                        </p:attrNameLst>
                                      </p:cBhvr>
                                      <p:to>
                                        <p:strVal val="visible"/>
                                      </p:to>
                                    </p:set>
                                    <p:animEffect transition="in" filter="wipe(left)">
                                      <p:cBhvr>
                                        <p:cTn id="21" dur="1000"/>
                                        <p:tgtEl>
                                          <p:spTgt spid="106"/>
                                        </p:tgtEl>
                                      </p:cBhvr>
                                    </p:animEffect>
                                  </p:childTnLst>
                                </p:cTn>
                              </p:par>
                              <p:par>
                                <p:cTn id="22" presetID="22" presetClass="entr" presetSubtype="2" fill="hold" nodeType="withEffect">
                                  <p:stCondLst>
                                    <p:cond delay="800"/>
                                  </p:stCondLst>
                                  <p:childTnLst>
                                    <p:set>
                                      <p:cBhvr>
                                        <p:cTn id="23" dur="1" fill="hold">
                                          <p:stCondLst>
                                            <p:cond delay="0"/>
                                          </p:stCondLst>
                                        </p:cTn>
                                        <p:tgtEl>
                                          <p:spTgt spid="107"/>
                                        </p:tgtEl>
                                        <p:attrNameLst>
                                          <p:attrName>style.visibility</p:attrName>
                                        </p:attrNameLst>
                                      </p:cBhvr>
                                      <p:to>
                                        <p:strVal val="visible"/>
                                      </p:to>
                                    </p:set>
                                    <p:animEffect transition="in" filter="wipe(right)">
                                      <p:cBhvr>
                                        <p:cTn id="24" dur="1000"/>
                                        <p:tgtEl>
                                          <p:spTgt spid="107"/>
                                        </p:tgtEl>
                                      </p:cBhvr>
                                    </p:animEffect>
                                  </p:childTnLst>
                                </p:cTn>
                              </p:par>
                              <p:par>
                                <p:cTn id="25" presetID="22" presetClass="entr" presetSubtype="2" fill="hold" nodeType="withEffect">
                                  <p:stCondLst>
                                    <p:cond delay="1000"/>
                                  </p:stCondLst>
                                  <p:childTnLst>
                                    <p:set>
                                      <p:cBhvr>
                                        <p:cTn id="26" dur="1" fill="hold">
                                          <p:stCondLst>
                                            <p:cond delay="0"/>
                                          </p:stCondLst>
                                        </p:cTn>
                                        <p:tgtEl>
                                          <p:spTgt spid="108"/>
                                        </p:tgtEl>
                                        <p:attrNameLst>
                                          <p:attrName>style.visibility</p:attrName>
                                        </p:attrNameLst>
                                      </p:cBhvr>
                                      <p:to>
                                        <p:strVal val="visible"/>
                                      </p:to>
                                    </p:set>
                                    <p:animEffect transition="in" filter="wipe(right)">
                                      <p:cBhvr>
                                        <p:cTn id="27" dur="1000"/>
                                        <p:tgtEl>
                                          <p:spTgt spid="108"/>
                                        </p:tgtEl>
                                      </p:cBhvr>
                                    </p:animEffect>
                                  </p:childTnLst>
                                </p:cTn>
                              </p:par>
                              <p:par>
                                <p:cTn id="28" presetID="22" presetClass="entr" presetSubtype="2" fill="hold" nodeType="withEffect">
                                  <p:stCondLst>
                                    <p:cond delay="1200"/>
                                  </p:stCondLst>
                                  <p:childTnLst>
                                    <p:set>
                                      <p:cBhvr>
                                        <p:cTn id="29" dur="1" fill="hold">
                                          <p:stCondLst>
                                            <p:cond delay="0"/>
                                          </p:stCondLst>
                                        </p:cTn>
                                        <p:tgtEl>
                                          <p:spTgt spid="109"/>
                                        </p:tgtEl>
                                        <p:attrNameLst>
                                          <p:attrName>style.visibility</p:attrName>
                                        </p:attrNameLst>
                                      </p:cBhvr>
                                      <p:to>
                                        <p:strVal val="visible"/>
                                      </p:to>
                                    </p:set>
                                    <p:animEffect transition="in" filter="wipe(right)">
                                      <p:cBhvr>
                                        <p:cTn id="30" dur="1000"/>
                                        <p:tgtEl>
                                          <p:spTgt spid="109"/>
                                        </p:tgtEl>
                                      </p:cBhvr>
                                    </p:animEffect>
                                  </p:childTnLst>
                                </p:cTn>
                              </p:par>
                              <p:par>
                                <p:cTn id="31" presetID="22" presetClass="entr" presetSubtype="2" fill="hold" nodeType="withEffect">
                                  <p:stCondLst>
                                    <p:cond delay="1400"/>
                                  </p:stCondLst>
                                  <p:childTnLst>
                                    <p:set>
                                      <p:cBhvr>
                                        <p:cTn id="32" dur="1" fill="hold">
                                          <p:stCondLst>
                                            <p:cond delay="0"/>
                                          </p:stCondLst>
                                        </p:cTn>
                                        <p:tgtEl>
                                          <p:spTgt spid="110"/>
                                        </p:tgtEl>
                                        <p:attrNameLst>
                                          <p:attrName>style.visibility</p:attrName>
                                        </p:attrNameLst>
                                      </p:cBhvr>
                                      <p:to>
                                        <p:strVal val="visible"/>
                                      </p:to>
                                    </p:set>
                                    <p:animEffect transition="in" filter="wipe(right)">
                                      <p:cBhvr>
                                        <p:cTn id="33" dur="10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felt 5">
            <a:extLst>
              <a:ext uri="{FF2B5EF4-FFF2-40B4-BE49-F238E27FC236}">
                <a16:creationId xmlns:a16="http://schemas.microsoft.com/office/drawing/2014/main" id="{4AF345D8-F2AB-4E3C-B8E3-FA602A3D6BA5}"/>
              </a:ext>
            </a:extLst>
          </p:cNvPr>
          <p:cNvSpPr txBox="1"/>
          <p:nvPr/>
        </p:nvSpPr>
        <p:spPr>
          <a:xfrm>
            <a:off x="1563123" y="1148987"/>
            <a:ext cx="47320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da-DK"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8222A6D6-FFBD-9890-3452-B2472F16D5A5}"/>
              </a:ext>
            </a:extLst>
          </p:cNvPr>
          <p:cNvGrpSpPr/>
          <p:nvPr/>
        </p:nvGrpSpPr>
        <p:grpSpPr>
          <a:xfrm>
            <a:off x="4564834" y="2470025"/>
            <a:ext cx="2662401" cy="2013619"/>
            <a:chOff x="4564834" y="2470025"/>
            <a:chExt cx="2662401" cy="2013619"/>
          </a:xfrm>
        </p:grpSpPr>
        <p:pic>
          <p:nvPicPr>
            <p:cNvPr id="40" name="Picture 2" descr="http://collaborator.danbred.com/wp-content/uploads/2018/06/Exposed-DanBred-Hybrid.jpg">
              <a:extLst>
                <a:ext uri="{FF2B5EF4-FFF2-40B4-BE49-F238E27FC236}">
                  <a16:creationId xmlns:a16="http://schemas.microsoft.com/office/drawing/2014/main" id="{FBEBDAB1-B2D6-44A7-899F-0E6EFBF4546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35634" y="2755644"/>
              <a:ext cx="2591601" cy="1728000"/>
            </a:xfrm>
            <a:prstGeom prst="rect">
              <a:avLst/>
            </a:prstGeom>
            <a:noFill/>
            <a:extLst>
              <a:ext uri="{909E8E84-426E-40DD-AFC4-6F175D3DCCD1}">
                <a14:hiddenFill xmlns:a14="http://schemas.microsoft.com/office/drawing/2010/main">
                  <a:solidFill>
                    <a:srgbClr val="FFFFFF"/>
                  </a:solidFill>
                </a14:hiddenFill>
              </a:ext>
            </a:extLst>
          </p:spPr>
        </p:pic>
        <p:sp>
          <p:nvSpPr>
            <p:cNvPr id="43" name="Text Box 12">
              <a:extLst>
                <a:ext uri="{FF2B5EF4-FFF2-40B4-BE49-F238E27FC236}">
                  <a16:creationId xmlns:a16="http://schemas.microsoft.com/office/drawing/2014/main" id="{39A99591-189B-4309-97D1-B1EF4F6C5BDF}"/>
                </a:ext>
              </a:extLst>
            </p:cNvPr>
            <p:cNvSpPr txBox="1">
              <a:spLocks noChangeArrowheads="1"/>
            </p:cNvSpPr>
            <p:nvPr/>
          </p:nvSpPr>
          <p:spPr bwMode="auto">
            <a:xfrm>
              <a:off x="5239049" y="2607909"/>
              <a:ext cx="121347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B81D2F"/>
                  </a:solidFill>
                  <a:effectLst/>
                  <a:uLnTx/>
                  <a:uFillTx/>
                  <a:latin typeface="Arial" charset="0"/>
                  <a:ea typeface="ＭＳ Ｐゴシック" charset="0"/>
                </a:rPr>
                <a:t>DanBred Hybrid </a:t>
              </a:r>
            </a:p>
          </p:txBody>
        </p:sp>
        <p:sp>
          <p:nvSpPr>
            <p:cNvPr id="38" name="Rounded Rectangle 37">
              <a:extLst>
                <a:ext uri="{FF2B5EF4-FFF2-40B4-BE49-F238E27FC236}">
                  <a16:creationId xmlns:a16="http://schemas.microsoft.com/office/drawing/2014/main" id="{7A6DB7F3-6599-4249-83E7-CFE0DEC60F82}"/>
                </a:ext>
              </a:extLst>
            </p:cNvPr>
            <p:cNvSpPr/>
            <p:nvPr/>
          </p:nvSpPr>
          <p:spPr>
            <a:xfrm>
              <a:off x="4564834" y="2470025"/>
              <a:ext cx="2564619" cy="1935943"/>
            </a:xfrm>
            <a:prstGeom prst="roundRect">
              <a:avLst>
                <a:gd name="adj" fmla="val 4214"/>
              </a:avLst>
            </a:prstGeom>
            <a:noFill/>
            <a:ln w="19050">
              <a:solidFill>
                <a:srgbClr val="A79C9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39" name="Rounded Rectangle 38">
            <a:extLst>
              <a:ext uri="{FF2B5EF4-FFF2-40B4-BE49-F238E27FC236}">
                <a16:creationId xmlns:a16="http://schemas.microsoft.com/office/drawing/2014/main" id="{84FFF95A-494C-2F40-AAB2-233F131DE88C}"/>
              </a:ext>
            </a:extLst>
          </p:cNvPr>
          <p:cNvSpPr/>
          <p:nvPr/>
        </p:nvSpPr>
        <p:spPr>
          <a:xfrm>
            <a:off x="678893" y="1927894"/>
            <a:ext cx="2123483" cy="1238556"/>
          </a:xfrm>
          <a:prstGeom prst="roundRect">
            <a:avLst>
              <a:gd name="adj" fmla="val 4214"/>
            </a:avLst>
          </a:prstGeom>
          <a:noFill/>
          <a:ln w="19050">
            <a:solidFill>
              <a:srgbClr val="A79C9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2" name="Rounded Rectangle 71">
            <a:extLst>
              <a:ext uri="{FF2B5EF4-FFF2-40B4-BE49-F238E27FC236}">
                <a16:creationId xmlns:a16="http://schemas.microsoft.com/office/drawing/2014/main" id="{A5B88BB9-4D7D-D74D-8993-E8BC944DF461}"/>
              </a:ext>
            </a:extLst>
          </p:cNvPr>
          <p:cNvSpPr/>
          <p:nvPr/>
        </p:nvSpPr>
        <p:spPr>
          <a:xfrm>
            <a:off x="678893" y="3983202"/>
            <a:ext cx="2123483" cy="1238556"/>
          </a:xfrm>
          <a:prstGeom prst="roundRect">
            <a:avLst>
              <a:gd name="adj" fmla="val 4214"/>
            </a:avLst>
          </a:prstGeom>
          <a:solidFill>
            <a:srgbClr val="FFFFFF">
              <a:alpha val="60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2" name="Group 21">
            <a:extLst>
              <a:ext uri="{FF2B5EF4-FFF2-40B4-BE49-F238E27FC236}">
                <a16:creationId xmlns:a16="http://schemas.microsoft.com/office/drawing/2014/main" id="{A6A949CC-DBB1-BE64-FFFA-3F1D16F32065}"/>
              </a:ext>
            </a:extLst>
          </p:cNvPr>
          <p:cNvGrpSpPr/>
          <p:nvPr/>
        </p:nvGrpSpPr>
        <p:grpSpPr>
          <a:xfrm>
            <a:off x="678893" y="3983202"/>
            <a:ext cx="2210342" cy="1339413"/>
            <a:chOff x="678893" y="3983202"/>
            <a:chExt cx="2210342" cy="1339413"/>
          </a:xfrm>
        </p:grpSpPr>
        <p:sp>
          <p:nvSpPr>
            <p:cNvPr id="42" name="Text Box 12">
              <a:extLst>
                <a:ext uri="{FF2B5EF4-FFF2-40B4-BE49-F238E27FC236}">
                  <a16:creationId xmlns:a16="http://schemas.microsoft.com/office/drawing/2014/main" id="{72652E2A-0CF8-4FA4-A6D9-E0C5C30CCAA2}"/>
                </a:ext>
              </a:extLst>
            </p:cNvPr>
            <p:cNvSpPr txBox="1">
              <a:spLocks noChangeArrowheads="1"/>
            </p:cNvSpPr>
            <p:nvPr/>
          </p:nvSpPr>
          <p:spPr bwMode="auto">
            <a:xfrm>
              <a:off x="1097830" y="4107592"/>
              <a:ext cx="136575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B81D2F"/>
                  </a:solidFill>
                  <a:effectLst/>
                  <a:uLnTx/>
                  <a:uFillTx/>
                  <a:latin typeface="Arial" charset="0"/>
                  <a:ea typeface="ＭＳ Ｐゴシック" charset="0"/>
                </a:rPr>
                <a:t>DanBred Landrace</a:t>
              </a:r>
            </a:p>
          </p:txBody>
        </p:sp>
        <p:pic>
          <p:nvPicPr>
            <p:cNvPr id="59" name="Picture 37">
              <a:extLst>
                <a:ext uri="{FF2B5EF4-FFF2-40B4-BE49-F238E27FC236}">
                  <a16:creationId xmlns:a16="http://schemas.microsoft.com/office/drawing/2014/main" id="{82D5F950-A291-4F1D-8E9D-DE17BA204AC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853705" y="4228051"/>
              <a:ext cx="2035530" cy="1094564"/>
            </a:xfrm>
            <a:prstGeom prst="rect">
              <a:avLst/>
            </a:prstGeom>
          </p:spPr>
        </p:pic>
        <p:sp>
          <p:nvSpPr>
            <p:cNvPr id="60" name="Rounded Rectangle 59">
              <a:extLst>
                <a:ext uri="{FF2B5EF4-FFF2-40B4-BE49-F238E27FC236}">
                  <a16:creationId xmlns:a16="http://schemas.microsoft.com/office/drawing/2014/main" id="{ED61BD2B-B0D9-034E-A1B0-F909E3D11A2A}"/>
                </a:ext>
              </a:extLst>
            </p:cNvPr>
            <p:cNvSpPr/>
            <p:nvPr/>
          </p:nvSpPr>
          <p:spPr>
            <a:xfrm>
              <a:off x="678893" y="3983202"/>
              <a:ext cx="2123483" cy="1330516"/>
            </a:xfrm>
            <a:prstGeom prst="roundRect">
              <a:avLst>
                <a:gd name="adj" fmla="val 4214"/>
              </a:avLst>
            </a:prstGeom>
            <a:noFill/>
            <a:ln w="19050">
              <a:solidFill>
                <a:srgbClr val="A79C9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7" name="Right Arrow 6">
            <a:extLst>
              <a:ext uri="{FF2B5EF4-FFF2-40B4-BE49-F238E27FC236}">
                <a16:creationId xmlns:a16="http://schemas.microsoft.com/office/drawing/2014/main" id="{3BE849C3-DAF5-B446-BCF3-39F2F959E0A2}"/>
              </a:ext>
            </a:extLst>
          </p:cNvPr>
          <p:cNvSpPr/>
          <p:nvPr/>
        </p:nvSpPr>
        <p:spPr>
          <a:xfrm>
            <a:off x="1913167" y="3438783"/>
            <a:ext cx="2611838" cy="274272"/>
          </a:xfrm>
          <a:prstGeom prst="rightArrow">
            <a:avLst/>
          </a:prstGeom>
          <a:solidFill>
            <a:srgbClr val="D9D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19A42A02-4D32-A550-7A0E-EAE851FE24BC}"/>
              </a:ext>
            </a:extLst>
          </p:cNvPr>
          <p:cNvGrpSpPr/>
          <p:nvPr/>
        </p:nvGrpSpPr>
        <p:grpSpPr>
          <a:xfrm>
            <a:off x="1409252" y="3335687"/>
            <a:ext cx="480464" cy="480464"/>
            <a:chOff x="1409252" y="3335687"/>
            <a:chExt cx="480464" cy="480464"/>
          </a:xfrm>
        </p:grpSpPr>
        <p:sp>
          <p:nvSpPr>
            <p:cNvPr id="10" name="Oval 9">
              <a:extLst>
                <a:ext uri="{FF2B5EF4-FFF2-40B4-BE49-F238E27FC236}">
                  <a16:creationId xmlns:a16="http://schemas.microsoft.com/office/drawing/2014/main" id="{AC1CA5AD-B1F3-604F-9B19-C212BC62622E}"/>
                </a:ext>
              </a:extLst>
            </p:cNvPr>
            <p:cNvSpPr/>
            <p:nvPr/>
          </p:nvSpPr>
          <p:spPr>
            <a:xfrm>
              <a:off x="1409252" y="3335687"/>
              <a:ext cx="480464" cy="480464"/>
            </a:xfrm>
            <a:prstGeom prst="ellipse">
              <a:avLst/>
            </a:prstGeom>
            <a:solidFill>
              <a:schemeClr val="bg1"/>
            </a:solidFill>
            <a:ln w="76200">
              <a:solidFill>
                <a:srgbClr val="D9D2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45" name="Group 11">
              <a:extLst>
                <a:ext uri="{FF2B5EF4-FFF2-40B4-BE49-F238E27FC236}">
                  <a16:creationId xmlns:a16="http://schemas.microsoft.com/office/drawing/2014/main" id="{08CE6BB6-1CE4-4DE3-81F7-6764284BC19D}"/>
                </a:ext>
              </a:extLst>
            </p:cNvPr>
            <p:cNvGrpSpPr/>
            <p:nvPr/>
          </p:nvGrpSpPr>
          <p:grpSpPr>
            <a:xfrm>
              <a:off x="1499245" y="3425679"/>
              <a:ext cx="300480" cy="300480"/>
              <a:chOff x="1592673" y="1774443"/>
              <a:chExt cx="853779" cy="853779"/>
            </a:xfrm>
            <a:solidFill>
              <a:srgbClr val="B81D2F"/>
            </a:solidFill>
          </p:grpSpPr>
          <p:sp>
            <p:nvSpPr>
              <p:cNvPr id="46" name="Plus 12">
                <a:extLst>
                  <a:ext uri="{FF2B5EF4-FFF2-40B4-BE49-F238E27FC236}">
                    <a16:creationId xmlns:a16="http://schemas.microsoft.com/office/drawing/2014/main" id="{288EB812-01E1-4072-9C4F-41BA943D3739}"/>
                  </a:ext>
                </a:extLst>
              </p:cNvPr>
              <p:cNvSpPr/>
              <p:nvPr/>
            </p:nvSpPr>
            <p:spPr>
              <a:xfrm>
                <a:off x="1592673" y="1774443"/>
                <a:ext cx="853779" cy="853779"/>
              </a:xfrm>
              <a:prstGeom prst="mathPlus">
                <a:avLst/>
              </a:prstGeom>
              <a:grpFill/>
              <a:ln>
                <a:solidFill>
                  <a:srgbClr val="B81D2F"/>
                </a:solidFill>
              </a:ln>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txBody>
              <a:bodyPr/>
              <a:lstStyle/>
              <a:p>
                <a:endParaRPr lang="en-GB"/>
              </a:p>
            </p:txBody>
          </p:sp>
          <p:sp>
            <p:nvSpPr>
              <p:cNvPr id="47" name="Plus 4">
                <a:extLst>
                  <a:ext uri="{FF2B5EF4-FFF2-40B4-BE49-F238E27FC236}">
                    <a16:creationId xmlns:a16="http://schemas.microsoft.com/office/drawing/2014/main" id="{FA7E69A9-DBE8-48ED-A059-585D58CC4006}"/>
                  </a:ext>
                </a:extLst>
              </p:cNvPr>
              <p:cNvSpPr/>
              <p:nvPr/>
            </p:nvSpPr>
            <p:spPr>
              <a:xfrm>
                <a:off x="1705841" y="2100928"/>
                <a:ext cx="627443" cy="200809"/>
              </a:xfrm>
              <a:prstGeom prst="rect">
                <a:avLst/>
              </a:prstGeom>
              <a:grpFill/>
              <a:ln>
                <a:solidFill>
                  <a:srgbClr val="B81D2F"/>
                </a:solidFill>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sp>
        <p:nvSpPr>
          <p:cNvPr id="15" name="AutoShape 4" descr="https://northeurope1-mediap.svc.ms/transform/thumbnail?provider=spo&amp;inputFormat=jpg&amp;cs=fFNQTw&amp;docid=https%3A%2F%2Fdanbred-my.sharepoint.com%3A443%2F_api%2Fv2.0%2Fdrives%2Fb!8v0rn8vPeUSqO7C-yyzGml_2JJJWYY9Iop84qUKQe529ptWfJUjdTbnlDGhvlnpw%2Fitems%2F01CAXMDDDIOT7SCDTMLBGJVOXAEQZPAAZ6%3Fversion%3DPublished&amp;encodeFailures=1&amp;ctag=%22c%3A%7B21FF7468-6C0E-4C58-9ABA-E02432F0033E%7D%2C2%22&amp;width=1269&amp;height=866&amp;srcWidth=4724&amp;srcHeight=3224">
            <a:extLst>
              <a:ext uri="{FF2B5EF4-FFF2-40B4-BE49-F238E27FC236}">
                <a16:creationId xmlns:a16="http://schemas.microsoft.com/office/drawing/2014/main" id="{CE3D58C9-DEC8-4F9C-82B5-B6FFC336DB81}"/>
              </a:ext>
            </a:extLst>
          </p:cNvPr>
          <p:cNvSpPr>
            <a:spLocks noChangeAspect="1" noChangeArrowheads="1"/>
          </p:cNvSpPr>
          <p:nvPr/>
        </p:nvSpPr>
        <p:spPr bwMode="auto">
          <a:xfrm>
            <a:off x="5943600" y="304822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8DBBCDB3-9D1A-3F39-310A-52EC35D336E8}"/>
              </a:ext>
            </a:extLst>
          </p:cNvPr>
          <p:cNvGrpSpPr/>
          <p:nvPr/>
        </p:nvGrpSpPr>
        <p:grpSpPr>
          <a:xfrm>
            <a:off x="678893" y="1927894"/>
            <a:ext cx="2123483" cy="1340659"/>
            <a:chOff x="678893" y="1927894"/>
            <a:chExt cx="2123483" cy="1340659"/>
          </a:xfrm>
        </p:grpSpPr>
        <p:sp>
          <p:nvSpPr>
            <p:cNvPr id="71" name="Rounded Rectangle 70">
              <a:extLst>
                <a:ext uri="{FF2B5EF4-FFF2-40B4-BE49-F238E27FC236}">
                  <a16:creationId xmlns:a16="http://schemas.microsoft.com/office/drawing/2014/main" id="{290FCB8D-27EC-F44A-9BAC-F83CAEBDB956}"/>
                </a:ext>
              </a:extLst>
            </p:cNvPr>
            <p:cNvSpPr/>
            <p:nvPr/>
          </p:nvSpPr>
          <p:spPr>
            <a:xfrm>
              <a:off x="678893" y="1927894"/>
              <a:ext cx="2123483" cy="1238556"/>
            </a:xfrm>
            <a:prstGeom prst="roundRect">
              <a:avLst>
                <a:gd name="adj" fmla="val 4214"/>
              </a:avLst>
            </a:prstGeom>
            <a:solidFill>
              <a:srgbClr val="FFFFFF">
                <a:alpha val="60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1" name="Text Box 12">
              <a:extLst>
                <a:ext uri="{FF2B5EF4-FFF2-40B4-BE49-F238E27FC236}">
                  <a16:creationId xmlns:a16="http://schemas.microsoft.com/office/drawing/2014/main" id="{CA1AD4C2-8FCC-485F-A5C7-FB6C508E2D78}"/>
                </a:ext>
              </a:extLst>
            </p:cNvPr>
            <p:cNvSpPr txBox="1">
              <a:spLocks noChangeArrowheads="1"/>
            </p:cNvSpPr>
            <p:nvPr/>
          </p:nvSpPr>
          <p:spPr bwMode="auto">
            <a:xfrm>
              <a:off x="1097830" y="2025692"/>
              <a:ext cx="13772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B81D2F"/>
                  </a:solidFill>
                  <a:effectLst/>
                  <a:uLnTx/>
                  <a:uFillTx/>
                  <a:latin typeface="Arial" charset="0"/>
                  <a:ea typeface="ＭＳ Ｐゴシック" charset="0"/>
                </a:rPr>
                <a:t>DanBred Yorkshire</a:t>
              </a:r>
            </a:p>
          </p:txBody>
        </p:sp>
        <p:pic>
          <p:nvPicPr>
            <p:cNvPr id="19" name="Billede 18">
              <a:extLst>
                <a:ext uri="{FF2B5EF4-FFF2-40B4-BE49-F238E27FC236}">
                  <a16:creationId xmlns:a16="http://schemas.microsoft.com/office/drawing/2014/main" id="{3B509FFF-742D-4930-ACDF-EE90780AE65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99268" y="2136946"/>
              <a:ext cx="1904365" cy="1131607"/>
            </a:xfrm>
            <a:prstGeom prst="rect">
              <a:avLst/>
            </a:prstGeom>
          </p:spPr>
        </p:pic>
      </p:grpSp>
      <p:grpSp>
        <p:nvGrpSpPr>
          <p:cNvPr id="25" name="Group 24">
            <a:extLst>
              <a:ext uri="{FF2B5EF4-FFF2-40B4-BE49-F238E27FC236}">
                <a16:creationId xmlns:a16="http://schemas.microsoft.com/office/drawing/2014/main" id="{0B76A76B-002A-F998-5BC1-5AE2AE972FC1}"/>
              </a:ext>
            </a:extLst>
          </p:cNvPr>
          <p:cNvGrpSpPr/>
          <p:nvPr/>
        </p:nvGrpSpPr>
        <p:grpSpPr>
          <a:xfrm>
            <a:off x="8111577" y="2470025"/>
            <a:ext cx="2746543" cy="1935943"/>
            <a:chOff x="8111577" y="2470025"/>
            <a:chExt cx="2746543" cy="1935943"/>
          </a:xfrm>
        </p:grpSpPr>
        <p:sp>
          <p:nvSpPr>
            <p:cNvPr id="64" name="Text Box 12">
              <a:extLst>
                <a:ext uri="{FF2B5EF4-FFF2-40B4-BE49-F238E27FC236}">
                  <a16:creationId xmlns:a16="http://schemas.microsoft.com/office/drawing/2014/main" id="{A0F72179-B33A-764B-841D-70A9F99734D6}"/>
                </a:ext>
              </a:extLst>
            </p:cNvPr>
            <p:cNvSpPr txBox="1">
              <a:spLocks noChangeArrowheads="1"/>
            </p:cNvSpPr>
            <p:nvPr/>
          </p:nvSpPr>
          <p:spPr bwMode="auto">
            <a:xfrm>
              <a:off x="8922378" y="2607909"/>
              <a:ext cx="112691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err="1">
                  <a:ln>
                    <a:noFill/>
                  </a:ln>
                  <a:solidFill>
                    <a:srgbClr val="B81D2F"/>
                  </a:solidFill>
                  <a:effectLst/>
                  <a:uLnTx/>
                  <a:uFillTx/>
                  <a:latin typeface="Arial" charset="0"/>
                  <a:ea typeface="ＭＳ Ｐゴシック" charset="0"/>
                </a:rPr>
                <a:t>DanBred</a:t>
              </a:r>
              <a:r>
                <a:rPr kumimoji="0" lang="da-DK" sz="1200" b="1" i="0" u="none" strike="noStrike" kern="1200" cap="none" spc="0" normalizeH="0" baseline="0" noProof="0" dirty="0">
                  <a:ln>
                    <a:noFill/>
                  </a:ln>
                  <a:solidFill>
                    <a:srgbClr val="B81D2F"/>
                  </a:solidFill>
                  <a:effectLst/>
                  <a:uLnTx/>
                  <a:uFillTx/>
                  <a:latin typeface="Arial" charset="0"/>
                  <a:ea typeface="ＭＳ Ｐゴシック" charset="0"/>
                </a:rPr>
                <a:t> </a:t>
              </a:r>
              <a:r>
                <a:rPr kumimoji="0" lang="da-DK" sz="1200" b="1" i="0" u="none" strike="noStrike" kern="1200" cap="none" spc="0" normalizeH="0" baseline="0" noProof="0" dirty="0" err="1">
                  <a:ln>
                    <a:noFill/>
                  </a:ln>
                  <a:solidFill>
                    <a:srgbClr val="B81D2F"/>
                  </a:solidFill>
                  <a:effectLst/>
                  <a:uLnTx/>
                  <a:uFillTx/>
                  <a:latin typeface="Arial" charset="0"/>
                  <a:ea typeface="ＭＳ Ｐゴシック" charset="0"/>
                </a:rPr>
                <a:t>Duroc</a:t>
              </a:r>
              <a:endParaRPr kumimoji="0" lang="da-DK" sz="1200" b="1" i="0" u="none" strike="noStrike" kern="1200" cap="none" spc="0" normalizeH="0" baseline="0" noProof="0" dirty="0">
                <a:ln>
                  <a:noFill/>
                </a:ln>
                <a:solidFill>
                  <a:srgbClr val="B81D2F"/>
                </a:solidFill>
                <a:effectLst/>
                <a:uLnTx/>
                <a:uFillTx/>
                <a:latin typeface="Arial" charset="0"/>
                <a:ea typeface="ＭＳ Ｐゴシック" charset="0"/>
              </a:endParaRPr>
            </a:p>
          </p:txBody>
        </p:sp>
        <p:sp>
          <p:nvSpPr>
            <p:cNvPr id="65" name="Rounded Rectangle 64">
              <a:extLst>
                <a:ext uri="{FF2B5EF4-FFF2-40B4-BE49-F238E27FC236}">
                  <a16:creationId xmlns:a16="http://schemas.microsoft.com/office/drawing/2014/main" id="{A4FCDE52-CADC-D045-AA00-B7032D218609}"/>
                </a:ext>
              </a:extLst>
            </p:cNvPr>
            <p:cNvSpPr/>
            <p:nvPr/>
          </p:nvSpPr>
          <p:spPr>
            <a:xfrm>
              <a:off x="8111577" y="2470025"/>
              <a:ext cx="2564619" cy="1935943"/>
            </a:xfrm>
            <a:prstGeom prst="roundRect">
              <a:avLst>
                <a:gd name="adj" fmla="val 4214"/>
              </a:avLst>
            </a:prstGeom>
            <a:noFill/>
            <a:ln w="19050">
              <a:solidFill>
                <a:srgbClr val="A79C9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21" name="Billede 20">
              <a:extLst>
                <a:ext uri="{FF2B5EF4-FFF2-40B4-BE49-F238E27FC236}">
                  <a16:creationId xmlns:a16="http://schemas.microsoft.com/office/drawing/2014/main" id="{21B1ADEF-51B4-4F00-B31D-478095EC385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255177" y="2859346"/>
              <a:ext cx="2602943" cy="1541028"/>
            </a:xfrm>
            <a:prstGeom prst="rect">
              <a:avLst/>
            </a:prstGeom>
          </p:spPr>
        </p:pic>
      </p:grpSp>
      <p:sp>
        <p:nvSpPr>
          <p:cNvPr id="51" name="Rektangel 50">
            <a:extLst>
              <a:ext uri="{FF2B5EF4-FFF2-40B4-BE49-F238E27FC236}">
                <a16:creationId xmlns:a16="http://schemas.microsoft.com/office/drawing/2014/main" id="{3E89865F-FE00-F943-944D-B4713C7464F3}"/>
              </a:ext>
            </a:extLst>
          </p:cNvPr>
          <p:cNvSpPr/>
          <p:nvPr/>
        </p:nvSpPr>
        <p:spPr>
          <a:xfrm>
            <a:off x="147814" y="394390"/>
            <a:ext cx="2317807" cy="356889"/>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BDED55B5-E684-A829-98ED-FC06F87D5ED9}"/>
              </a:ext>
            </a:extLst>
          </p:cNvPr>
          <p:cNvGrpSpPr/>
          <p:nvPr/>
        </p:nvGrpSpPr>
        <p:grpSpPr>
          <a:xfrm>
            <a:off x="6248401" y="4607941"/>
            <a:ext cx="2837708" cy="1501417"/>
            <a:chOff x="6248401" y="4607941"/>
            <a:chExt cx="2837708" cy="1501417"/>
          </a:xfrm>
        </p:grpSpPr>
        <p:pic>
          <p:nvPicPr>
            <p:cNvPr id="17" name="Billede 16">
              <a:extLst>
                <a:ext uri="{FF2B5EF4-FFF2-40B4-BE49-F238E27FC236}">
                  <a16:creationId xmlns:a16="http://schemas.microsoft.com/office/drawing/2014/main" id="{5E516BC3-3D13-49B2-BCC6-89E444BFBE8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383905" y="4607941"/>
              <a:ext cx="2702204" cy="1473659"/>
            </a:xfrm>
            <a:prstGeom prst="rect">
              <a:avLst/>
            </a:prstGeom>
          </p:spPr>
        </p:pic>
        <p:sp>
          <p:nvSpPr>
            <p:cNvPr id="67" name="Rounded Rectangle 66">
              <a:extLst>
                <a:ext uri="{FF2B5EF4-FFF2-40B4-BE49-F238E27FC236}">
                  <a16:creationId xmlns:a16="http://schemas.microsoft.com/office/drawing/2014/main" id="{0CB27203-C814-5540-B932-25A2FE08C257}"/>
                </a:ext>
              </a:extLst>
            </p:cNvPr>
            <p:cNvSpPr/>
            <p:nvPr/>
          </p:nvSpPr>
          <p:spPr>
            <a:xfrm>
              <a:off x="6248401" y="4730433"/>
              <a:ext cx="2768742" cy="1378925"/>
            </a:xfrm>
            <a:prstGeom prst="roundRect">
              <a:avLst>
                <a:gd name="adj" fmla="val 4214"/>
              </a:avLst>
            </a:prstGeom>
            <a:noFill/>
            <a:ln w="19050">
              <a:solidFill>
                <a:srgbClr val="A79C9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9" name="Text Box 12">
              <a:extLst>
                <a:ext uri="{FF2B5EF4-FFF2-40B4-BE49-F238E27FC236}">
                  <a16:creationId xmlns:a16="http://schemas.microsoft.com/office/drawing/2014/main" id="{5467F2DC-BACB-9C48-A4DB-64DC0736882E}"/>
                </a:ext>
              </a:extLst>
            </p:cNvPr>
            <p:cNvSpPr txBox="1">
              <a:spLocks noChangeArrowheads="1"/>
            </p:cNvSpPr>
            <p:nvPr/>
          </p:nvSpPr>
          <p:spPr bwMode="auto">
            <a:xfrm>
              <a:off x="7026035" y="4838625"/>
              <a:ext cx="15981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B81D2F"/>
                  </a:solidFill>
                  <a:effectLst/>
                  <a:uLnTx/>
                  <a:uFillTx/>
                  <a:latin typeface="Arial" charset="0"/>
                  <a:ea typeface="ＭＳ Ｐゴシック" charset="0"/>
                </a:rPr>
                <a:t>DanBred Slagtegrise  </a:t>
              </a:r>
            </a:p>
          </p:txBody>
        </p:sp>
      </p:grpSp>
      <p:sp>
        <p:nvSpPr>
          <p:cNvPr id="73" name="Right Arrow 72">
            <a:extLst>
              <a:ext uri="{FF2B5EF4-FFF2-40B4-BE49-F238E27FC236}">
                <a16:creationId xmlns:a16="http://schemas.microsoft.com/office/drawing/2014/main" id="{84BB5C2C-756F-7447-9F17-A3FCCBADDE11}"/>
              </a:ext>
            </a:extLst>
          </p:cNvPr>
          <p:cNvSpPr/>
          <p:nvPr/>
        </p:nvSpPr>
        <p:spPr>
          <a:xfrm rot="5400000">
            <a:off x="7147830" y="4027591"/>
            <a:ext cx="997870" cy="274272"/>
          </a:xfrm>
          <a:prstGeom prst="rightArrow">
            <a:avLst/>
          </a:prstGeom>
          <a:solidFill>
            <a:srgbClr val="D9D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AC787D50-B547-E36E-991F-6B96BE7E87E4}"/>
              </a:ext>
            </a:extLst>
          </p:cNvPr>
          <p:cNvGrpSpPr/>
          <p:nvPr/>
        </p:nvGrpSpPr>
        <p:grpSpPr>
          <a:xfrm>
            <a:off x="7407716" y="3335687"/>
            <a:ext cx="480464" cy="480464"/>
            <a:chOff x="7407716" y="3335687"/>
            <a:chExt cx="480464" cy="480464"/>
          </a:xfrm>
        </p:grpSpPr>
        <p:sp>
          <p:nvSpPr>
            <p:cNvPr id="75" name="Oval 74">
              <a:extLst>
                <a:ext uri="{FF2B5EF4-FFF2-40B4-BE49-F238E27FC236}">
                  <a16:creationId xmlns:a16="http://schemas.microsoft.com/office/drawing/2014/main" id="{B9FA3125-00BD-DA48-9D85-B5A5F117F062}"/>
                </a:ext>
              </a:extLst>
            </p:cNvPr>
            <p:cNvSpPr/>
            <p:nvPr/>
          </p:nvSpPr>
          <p:spPr>
            <a:xfrm>
              <a:off x="7407716" y="3335687"/>
              <a:ext cx="480464" cy="480464"/>
            </a:xfrm>
            <a:prstGeom prst="ellipse">
              <a:avLst/>
            </a:prstGeom>
            <a:solidFill>
              <a:schemeClr val="bg1"/>
            </a:solidFill>
            <a:ln w="76200">
              <a:solidFill>
                <a:srgbClr val="D9D2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76" name="Group 11">
              <a:extLst>
                <a:ext uri="{FF2B5EF4-FFF2-40B4-BE49-F238E27FC236}">
                  <a16:creationId xmlns:a16="http://schemas.microsoft.com/office/drawing/2014/main" id="{3DA1367E-22CE-B243-9D2A-6D5B3391161C}"/>
                </a:ext>
              </a:extLst>
            </p:cNvPr>
            <p:cNvGrpSpPr/>
            <p:nvPr/>
          </p:nvGrpSpPr>
          <p:grpSpPr>
            <a:xfrm>
              <a:off x="7497709" y="3425679"/>
              <a:ext cx="300480" cy="300480"/>
              <a:chOff x="1592673" y="1774443"/>
              <a:chExt cx="853779" cy="853779"/>
            </a:xfrm>
            <a:solidFill>
              <a:srgbClr val="B81D2F"/>
            </a:solidFill>
          </p:grpSpPr>
          <p:sp>
            <p:nvSpPr>
              <p:cNvPr id="77" name="Plus 12">
                <a:extLst>
                  <a:ext uri="{FF2B5EF4-FFF2-40B4-BE49-F238E27FC236}">
                    <a16:creationId xmlns:a16="http://schemas.microsoft.com/office/drawing/2014/main" id="{14A4883D-4CAB-BB40-99C3-F66B53C42460}"/>
                  </a:ext>
                </a:extLst>
              </p:cNvPr>
              <p:cNvSpPr/>
              <p:nvPr/>
            </p:nvSpPr>
            <p:spPr>
              <a:xfrm>
                <a:off x="1592673" y="1774443"/>
                <a:ext cx="853779" cy="853779"/>
              </a:xfrm>
              <a:prstGeom prst="mathPlus">
                <a:avLst/>
              </a:prstGeom>
              <a:grpFill/>
              <a:ln>
                <a:solidFill>
                  <a:srgbClr val="B81D2F"/>
                </a:solidFill>
              </a:ln>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txBody>
              <a:bodyPr/>
              <a:lstStyle/>
              <a:p>
                <a:endParaRPr lang="en-GB"/>
              </a:p>
            </p:txBody>
          </p:sp>
          <p:sp>
            <p:nvSpPr>
              <p:cNvPr id="78" name="Plus 4">
                <a:extLst>
                  <a:ext uri="{FF2B5EF4-FFF2-40B4-BE49-F238E27FC236}">
                    <a16:creationId xmlns:a16="http://schemas.microsoft.com/office/drawing/2014/main" id="{A2E1EEF8-F019-5449-995C-6A00B9B74677}"/>
                  </a:ext>
                </a:extLst>
              </p:cNvPr>
              <p:cNvSpPr/>
              <p:nvPr/>
            </p:nvSpPr>
            <p:spPr>
              <a:xfrm>
                <a:off x="1705841" y="2100928"/>
                <a:ext cx="627443" cy="200809"/>
              </a:xfrm>
              <a:prstGeom prst="rect">
                <a:avLst/>
              </a:prstGeom>
              <a:grpFill/>
              <a:ln>
                <a:solidFill>
                  <a:srgbClr val="B81D2F"/>
                </a:solidFill>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sp>
        <p:nvSpPr>
          <p:cNvPr id="18" name="Titel 1">
            <a:extLst>
              <a:ext uri="{FF2B5EF4-FFF2-40B4-BE49-F238E27FC236}">
                <a16:creationId xmlns:a16="http://schemas.microsoft.com/office/drawing/2014/main" id="{C8F2FD52-C1DA-CBCF-EF53-9EB2F49D2389}"/>
              </a:ext>
            </a:extLst>
          </p:cNvPr>
          <p:cNvSpPr txBox="1">
            <a:spLocks/>
          </p:cNvSpPr>
          <p:nvPr/>
        </p:nvSpPr>
        <p:spPr>
          <a:xfrm>
            <a:off x="527523" y="534153"/>
            <a:ext cx="7954303" cy="145334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i="0" kern="1200">
                <a:solidFill>
                  <a:schemeClr val="tx1"/>
                </a:solidFill>
                <a:latin typeface="Arial" charset="0"/>
                <a:ea typeface="Arial" charset="0"/>
                <a:cs typeface="Arial" charset="0"/>
              </a:defRPr>
            </a:lvl1pPr>
          </a:lstStyle>
          <a:p>
            <a:pPr algn="l"/>
            <a:r>
              <a:rPr lang="en-US" sz="3000" b="0" dirty="0">
                <a:solidFill>
                  <a:srgbClr val="800020"/>
                </a:solidFill>
                <a:latin typeface="Arial" panose="020B0604020202020204" pitchFamily="34" charset="0"/>
                <a:cs typeface="Arial" panose="020B0604020202020204" pitchFamily="34" charset="0"/>
              </a:rPr>
              <a:t>Tre-race </a:t>
            </a:r>
            <a:r>
              <a:rPr lang="en-US" sz="3000" b="0" dirty="0" err="1">
                <a:solidFill>
                  <a:srgbClr val="800020"/>
                </a:solidFill>
                <a:latin typeface="Arial" panose="020B0604020202020204" pitchFamily="34" charset="0"/>
                <a:cs typeface="Arial" panose="020B0604020202020204" pitchFamily="34" charset="0"/>
              </a:rPr>
              <a:t>krydsningsprogram</a:t>
            </a:r>
            <a:r>
              <a:rPr lang="en-US" sz="3000" b="0" dirty="0">
                <a:solidFill>
                  <a:srgbClr val="800020"/>
                </a:solidFill>
                <a:latin typeface="Arial" panose="020B0604020202020204" pitchFamily="34" charset="0"/>
                <a:cs typeface="Arial" panose="020B0604020202020204" pitchFamily="34" charset="0"/>
              </a:rPr>
              <a:t> </a:t>
            </a:r>
          </a:p>
        </p:txBody>
      </p:sp>
      <p:sp>
        <p:nvSpPr>
          <p:cNvPr id="2" name="Date Placeholder 1">
            <a:extLst>
              <a:ext uri="{FF2B5EF4-FFF2-40B4-BE49-F238E27FC236}">
                <a16:creationId xmlns:a16="http://schemas.microsoft.com/office/drawing/2014/main" id="{706F65C4-40B9-7A1D-7132-DB464DDAA872}"/>
              </a:ext>
            </a:extLst>
          </p:cNvPr>
          <p:cNvSpPr>
            <a:spLocks noGrp="1"/>
          </p:cNvSpPr>
          <p:nvPr>
            <p:ph type="dt" sz="half" idx="2"/>
          </p:nvPr>
        </p:nvSpPr>
        <p:spPr/>
        <p:txBody>
          <a:bodyPr/>
          <a:lstStyle/>
          <a:p>
            <a:fld id="{A5A08548-690A-4155-9938-3A996E080F4C}" type="datetime1">
              <a:rPr lang="en-GB" smtClean="0"/>
              <a:t>30/07/2025</a:t>
            </a:fld>
            <a:endParaRPr lang="en-DK" dirty="0"/>
          </a:p>
        </p:txBody>
      </p:sp>
      <p:sp>
        <p:nvSpPr>
          <p:cNvPr id="3" name="Footer Placeholder 2">
            <a:extLst>
              <a:ext uri="{FF2B5EF4-FFF2-40B4-BE49-F238E27FC236}">
                <a16:creationId xmlns:a16="http://schemas.microsoft.com/office/drawing/2014/main" id="{6BC9252A-16E8-1924-99F7-FDFAD1013BAE}"/>
              </a:ext>
            </a:extLst>
          </p:cNvPr>
          <p:cNvSpPr>
            <a:spLocks noGrp="1"/>
          </p:cNvSpPr>
          <p:nvPr>
            <p:ph type="ftr" sz="quarter" idx="3"/>
          </p:nvPr>
        </p:nvSpPr>
        <p:spPr/>
        <p:txBody>
          <a:bodyPr/>
          <a:lstStyle/>
          <a:p>
            <a:r>
              <a:rPr lang="en-US"/>
              <a:t>Your business. Our DNA.</a:t>
            </a:r>
            <a:endParaRPr lang="en-DK" dirty="0"/>
          </a:p>
        </p:txBody>
      </p:sp>
    </p:spTree>
    <p:extLst>
      <p:ext uri="{BB962C8B-B14F-4D97-AF65-F5344CB8AC3E}">
        <p14:creationId xmlns:p14="http://schemas.microsoft.com/office/powerpoint/2010/main" val="3266172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par>
                          <p:cTn id="28" fill="hold">
                            <p:stCondLst>
                              <p:cond delay="2500"/>
                            </p:stCondLst>
                            <p:childTnLst>
                              <p:par>
                                <p:cTn id="29" presetID="22" presetClass="entr" presetSubtype="1" fill="hold" grpId="0" nodeType="afterEffect">
                                  <p:stCondLst>
                                    <p:cond delay="0"/>
                                  </p:stCondLst>
                                  <p:childTnLst>
                                    <p:set>
                                      <p:cBhvr>
                                        <p:cTn id="30" dur="1" fill="hold">
                                          <p:stCondLst>
                                            <p:cond delay="0"/>
                                          </p:stCondLst>
                                        </p:cTn>
                                        <p:tgtEl>
                                          <p:spTgt spid="73"/>
                                        </p:tgtEl>
                                        <p:attrNameLst>
                                          <p:attrName>style.visibility</p:attrName>
                                        </p:attrNameLst>
                                      </p:cBhvr>
                                      <p:to>
                                        <p:strVal val="visible"/>
                                      </p:to>
                                    </p:set>
                                    <p:animEffect transition="in" filter="wipe(up)">
                                      <p:cBhvr>
                                        <p:cTn id="31" dur="500"/>
                                        <p:tgtEl>
                                          <p:spTgt spid="73"/>
                                        </p:tgtEl>
                                      </p:cBhvr>
                                    </p:animEffect>
                                  </p:childTnLst>
                                </p:cTn>
                              </p:par>
                            </p:childTnLst>
                          </p:cTn>
                        </p:par>
                        <p:par>
                          <p:cTn id="32" fill="hold">
                            <p:stCondLst>
                              <p:cond delay="3000"/>
                            </p:stCondLst>
                            <p:childTnLst>
                              <p:par>
                                <p:cTn id="33" presetID="10"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Oval 79">
            <a:extLst>
              <a:ext uri="{FF2B5EF4-FFF2-40B4-BE49-F238E27FC236}">
                <a16:creationId xmlns:a16="http://schemas.microsoft.com/office/drawing/2014/main" id="{4B06DAA6-3361-1F40-AA3E-27ABA0BB9C5E}"/>
              </a:ext>
            </a:extLst>
          </p:cNvPr>
          <p:cNvSpPr/>
          <p:nvPr/>
        </p:nvSpPr>
        <p:spPr>
          <a:xfrm>
            <a:off x="4098869" y="1889845"/>
            <a:ext cx="3994261" cy="3994261"/>
          </a:xfrm>
          <a:prstGeom prst="ellipse">
            <a:avLst/>
          </a:prstGeom>
          <a:noFill/>
          <a:ln w="9525">
            <a:solidFill>
              <a:schemeClr val="tx1">
                <a:lumMod val="75000"/>
                <a:lumOff val="2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a:t> </a:t>
            </a:r>
          </a:p>
        </p:txBody>
      </p:sp>
      <p:grpSp>
        <p:nvGrpSpPr>
          <p:cNvPr id="38" name="Group 37">
            <a:extLst>
              <a:ext uri="{FF2B5EF4-FFF2-40B4-BE49-F238E27FC236}">
                <a16:creationId xmlns:a16="http://schemas.microsoft.com/office/drawing/2014/main" id="{9AD1CC0D-08BE-B247-BD44-62311CA4B5A5}"/>
              </a:ext>
            </a:extLst>
          </p:cNvPr>
          <p:cNvGrpSpPr/>
          <p:nvPr/>
        </p:nvGrpSpPr>
        <p:grpSpPr>
          <a:xfrm>
            <a:off x="7570954" y="2444782"/>
            <a:ext cx="2809423" cy="646331"/>
            <a:chOff x="8694908" y="2371548"/>
            <a:chExt cx="2809423" cy="646331"/>
          </a:xfrm>
        </p:grpSpPr>
        <p:grpSp>
          <p:nvGrpSpPr>
            <p:cNvPr id="33" name="Group 32">
              <a:extLst>
                <a:ext uri="{FF2B5EF4-FFF2-40B4-BE49-F238E27FC236}">
                  <a16:creationId xmlns:a16="http://schemas.microsoft.com/office/drawing/2014/main" id="{2F466F25-BB15-A54F-A494-8D295FCDDD71}"/>
                </a:ext>
              </a:extLst>
            </p:cNvPr>
            <p:cNvGrpSpPr/>
            <p:nvPr/>
          </p:nvGrpSpPr>
          <p:grpSpPr>
            <a:xfrm>
              <a:off x="8694908" y="2471240"/>
              <a:ext cx="649783" cy="80827"/>
              <a:chOff x="6619015" y="3683213"/>
              <a:chExt cx="649783" cy="80827"/>
            </a:xfrm>
          </p:grpSpPr>
          <p:sp>
            <p:nvSpPr>
              <p:cNvPr id="35" name="Oval 34">
                <a:extLst>
                  <a:ext uri="{FF2B5EF4-FFF2-40B4-BE49-F238E27FC236}">
                    <a16:creationId xmlns:a16="http://schemas.microsoft.com/office/drawing/2014/main" id="{866A4B9C-32BB-1642-9ABA-0F15F0D78292}"/>
                  </a:ext>
                </a:extLst>
              </p:cNvPr>
              <p:cNvSpPr/>
              <p:nvPr/>
            </p:nvSpPr>
            <p:spPr>
              <a:xfrm>
                <a:off x="6619015" y="3683213"/>
                <a:ext cx="80827" cy="808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sz="1000">
                    <a:latin typeface="Arial" panose="020B0604020202020204" pitchFamily="34" charset="0"/>
                    <a:cs typeface="Arial" panose="020B0604020202020204" pitchFamily="34" charset="0"/>
                  </a:rPr>
                  <a:t> </a:t>
                </a:r>
              </a:p>
            </p:txBody>
          </p:sp>
          <p:cxnSp>
            <p:nvCxnSpPr>
              <p:cNvPr id="36" name="Straight Connector 35">
                <a:extLst>
                  <a:ext uri="{FF2B5EF4-FFF2-40B4-BE49-F238E27FC236}">
                    <a16:creationId xmlns:a16="http://schemas.microsoft.com/office/drawing/2014/main" id="{F81DAA68-0B85-0B4A-A6E8-79B856138D77}"/>
                  </a:ext>
                </a:extLst>
              </p:cNvPr>
              <p:cNvCxnSpPr>
                <a:cxnSpLocks/>
                <a:endCxn id="35" idx="6"/>
              </p:cNvCxnSpPr>
              <p:nvPr/>
            </p:nvCxnSpPr>
            <p:spPr>
              <a:xfrm flipH="1">
                <a:off x="6699842" y="3723627"/>
                <a:ext cx="568956" cy="0"/>
              </a:xfrm>
              <a:prstGeom prst="line">
                <a:avLst/>
              </a:prstGeom>
              <a:ln w="9525">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81" name="TextBox 80">
              <a:extLst>
                <a:ext uri="{FF2B5EF4-FFF2-40B4-BE49-F238E27FC236}">
                  <a16:creationId xmlns:a16="http://schemas.microsoft.com/office/drawing/2014/main" id="{4BC68822-9730-234B-A4A6-C09723DC597C}"/>
                </a:ext>
              </a:extLst>
            </p:cNvPr>
            <p:cNvSpPr txBox="1"/>
            <p:nvPr/>
          </p:nvSpPr>
          <p:spPr>
            <a:xfrm>
              <a:off x="9376588" y="2371548"/>
              <a:ext cx="2127743" cy="646331"/>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DanBred Hybrid </a:t>
              </a:r>
              <a:r>
                <a:rPr lang="en-GB" sz="1200" dirty="0" err="1">
                  <a:latin typeface="Arial" panose="020B0604020202020204" pitchFamily="34" charset="0"/>
                  <a:cs typeface="Arial" panose="020B0604020202020204" pitchFamily="34" charset="0"/>
                </a:rPr>
                <a:t>producerer</a:t>
              </a:r>
              <a:r>
                <a:rPr lang="en-GB" sz="1200" dirty="0">
                  <a:latin typeface="Arial" panose="020B0604020202020204" pitchFamily="34" charset="0"/>
                  <a:cs typeface="Arial" panose="020B0604020202020204" pitchFamily="34" charset="0"/>
                </a:rPr>
                <a:t> mange </a:t>
              </a:r>
              <a:r>
                <a:rPr lang="en-GB" sz="1200" dirty="0" err="1">
                  <a:latin typeface="Arial" panose="020B0604020202020204" pitchFamily="34" charset="0"/>
                  <a:cs typeface="Arial" panose="020B0604020202020204" pitchFamily="34" charset="0"/>
                </a:rPr>
                <a:t>robuste</a:t>
              </a:r>
              <a:r>
                <a:rPr lang="en-GB" sz="1200"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fuld</a:t>
              </a:r>
              <a:r>
                <a:rPr lang="en-GB" sz="1200"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værdi</a:t>
              </a:r>
              <a:r>
                <a:rPr lang="en-GB" sz="1200" dirty="0">
                  <a:latin typeface="Arial" panose="020B0604020202020204" pitchFamily="34" charset="0"/>
                  <a:cs typeface="Arial" panose="020B0604020202020204" pitchFamily="34" charset="0"/>
                </a:rPr>
                <a:t> grise’</a:t>
              </a:r>
            </a:p>
          </p:txBody>
        </p:sp>
      </p:grpSp>
      <p:grpSp>
        <p:nvGrpSpPr>
          <p:cNvPr id="106" name="Group 105">
            <a:extLst>
              <a:ext uri="{FF2B5EF4-FFF2-40B4-BE49-F238E27FC236}">
                <a16:creationId xmlns:a16="http://schemas.microsoft.com/office/drawing/2014/main" id="{AB58E29D-B7E1-E14C-A1F3-07E605E7D742}"/>
              </a:ext>
            </a:extLst>
          </p:cNvPr>
          <p:cNvGrpSpPr/>
          <p:nvPr/>
        </p:nvGrpSpPr>
        <p:grpSpPr>
          <a:xfrm>
            <a:off x="8069764" y="3520500"/>
            <a:ext cx="2684844" cy="646331"/>
            <a:chOff x="8934059" y="5108333"/>
            <a:chExt cx="2684844" cy="646331"/>
          </a:xfrm>
        </p:grpSpPr>
        <p:sp>
          <p:nvSpPr>
            <p:cNvPr id="7" name="TextBox 6">
              <a:extLst>
                <a:ext uri="{FF2B5EF4-FFF2-40B4-BE49-F238E27FC236}">
                  <a16:creationId xmlns:a16="http://schemas.microsoft.com/office/drawing/2014/main" id="{DE85A6A5-9A51-9742-923C-C3809145FB2E}"/>
                </a:ext>
              </a:extLst>
            </p:cNvPr>
            <p:cNvSpPr txBox="1"/>
            <p:nvPr/>
          </p:nvSpPr>
          <p:spPr>
            <a:xfrm>
              <a:off x="9571987" y="5108333"/>
              <a:ext cx="2046916" cy="646331"/>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DanBred Hybrid </a:t>
              </a:r>
              <a:r>
                <a:rPr lang="en-GB" sz="1200" dirty="0" err="1">
                  <a:latin typeface="Arial" panose="020B0604020202020204" pitchFamily="34" charset="0"/>
                  <a:cs typeface="Arial" panose="020B0604020202020204" pitchFamily="34" charset="0"/>
                </a:rPr>
                <a:t>producerer</a:t>
              </a:r>
              <a:r>
                <a:rPr lang="en-GB" sz="1200" dirty="0">
                  <a:latin typeface="Arial" panose="020B0604020202020204" pitchFamily="34" charset="0"/>
                  <a:cs typeface="Arial" panose="020B0604020202020204" pitchFamily="34" charset="0"/>
                </a:rPr>
                <a:t> store </a:t>
              </a:r>
              <a:r>
                <a:rPr lang="en-GB" sz="1200" dirty="0" err="1">
                  <a:latin typeface="Arial" panose="020B0604020202020204" pitchFamily="34" charset="0"/>
                  <a:cs typeface="Arial" panose="020B0604020202020204" pitchFamily="34" charset="0"/>
                </a:rPr>
                <a:t>kuld</a:t>
              </a:r>
              <a:r>
                <a:rPr lang="en-GB" sz="1200" dirty="0">
                  <a:latin typeface="Arial" panose="020B0604020202020204" pitchFamily="34" charset="0"/>
                  <a:cs typeface="Arial" panose="020B0604020202020204" pitchFamily="34" charset="0"/>
                </a:rPr>
                <a:t> med </a:t>
              </a:r>
              <a:r>
                <a:rPr lang="en-GB" sz="1200" dirty="0" err="1">
                  <a:latin typeface="Arial" panose="020B0604020202020204" pitchFamily="34" charset="0"/>
                  <a:cs typeface="Arial" panose="020B0604020202020204" pitchFamily="34" charset="0"/>
                </a:rPr>
                <a:t>høje</a:t>
              </a:r>
              <a:r>
                <a:rPr lang="en-GB" sz="1200"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overlevelsesrater</a:t>
              </a:r>
              <a:endParaRPr lang="en-DK" sz="1200" dirty="0">
                <a:latin typeface="Arial" panose="020B0604020202020204" pitchFamily="34" charset="0"/>
                <a:cs typeface="Arial" panose="020B0604020202020204" pitchFamily="34" charset="0"/>
              </a:endParaRPr>
            </a:p>
          </p:txBody>
        </p:sp>
        <p:grpSp>
          <p:nvGrpSpPr>
            <p:cNvPr id="88" name="Group 87">
              <a:extLst>
                <a:ext uri="{FF2B5EF4-FFF2-40B4-BE49-F238E27FC236}">
                  <a16:creationId xmlns:a16="http://schemas.microsoft.com/office/drawing/2014/main" id="{ED0E1157-7B41-3B4F-BBAE-F28DED4408F9}"/>
                </a:ext>
              </a:extLst>
            </p:cNvPr>
            <p:cNvGrpSpPr/>
            <p:nvPr/>
          </p:nvGrpSpPr>
          <p:grpSpPr>
            <a:xfrm>
              <a:off x="8934059" y="5392630"/>
              <a:ext cx="595396" cy="80827"/>
              <a:chOff x="6619015" y="3683213"/>
              <a:chExt cx="595396" cy="80827"/>
            </a:xfrm>
          </p:grpSpPr>
          <p:sp>
            <p:nvSpPr>
              <p:cNvPr id="89" name="Oval 88">
                <a:extLst>
                  <a:ext uri="{FF2B5EF4-FFF2-40B4-BE49-F238E27FC236}">
                    <a16:creationId xmlns:a16="http://schemas.microsoft.com/office/drawing/2014/main" id="{17761E37-8F9E-4E49-8860-14AEDB5D8BAF}"/>
                  </a:ext>
                </a:extLst>
              </p:cNvPr>
              <p:cNvSpPr/>
              <p:nvPr/>
            </p:nvSpPr>
            <p:spPr>
              <a:xfrm>
                <a:off x="6619015" y="3683213"/>
                <a:ext cx="80827" cy="808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sz="1000">
                    <a:latin typeface="Arial" panose="020B0604020202020204" pitchFamily="34" charset="0"/>
                    <a:cs typeface="Arial" panose="020B0604020202020204" pitchFamily="34" charset="0"/>
                  </a:rPr>
                  <a:t> </a:t>
                </a:r>
              </a:p>
            </p:txBody>
          </p:sp>
          <p:cxnSp>
            <p:nvCxnSpPr>
              <p:cNvPr id="90" name="Straight Connector 89">
                <a:extLst>
                  <a:ext uri="{FF2B5EF4-FFF2-40B4-BE49-F238E27FC236}">
                    <a16:creationId xmlns:a16="http://schemas.microsoft.com/office/drawing/2014/main" id="{C1516038-5917-2940-9387-0E5050DB5413}"/>
                  </a:ext>
                </a:extLst>
              </p:cNvPr>
              <p:cNvCxnSpPr>
                <a:cxnSpLocks/>
              </p:cNvCxnSpPr>
              <p:nvPr/>
            </p:nvCxnSpPr>
            <p:spPr>
              <a:xfrm flipH="1">
                <a:off x="6663266" y="3723627"/>
                <a:ext cx="551145" cy="0"/>
              </a:xfrm>
              <a:prstGeom prst="line">
                <a:avLst/>
              </a:prstGeom>
              <a:ln w="9525">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10" name="Group 109">
            <a:extLst>
              <a:ext uri="{FF2B5EF4-FFF2-40B4-BE49-F238E27FC236}">
                <a16:creationId xmlns:a16="http://schemas.microsoft.com/office/drawing/2014/main" id="{3C047F14-755F-9248-B491-0550C14CAB5D}"/>
              </a:ext>
            </a:extLst>
          </p:cNvPr>
          <p:cNvGrpSpPr/>
          <p:nvPr/>
        </p:nvGrpSpPr>
        <p:grpSpPr>
          <a:xfrm>
            <a:off x="1141949" y="2433495"/>
            <a:ext cx="3487430" cy="461665"/>
            <a:chOff x="2789575" y="2382181"/>
            <a:chExt cx="3487430" cy="461665"/>
          </a:xfrm>
        </p:grpSpPr>
        <p:sp>
          <p:nvSpPr>
            <p:cNvPr id="86" name="TextBox 85">
              <a:extLst>
                <a:ext uri="{FF2B5EF4-FFF2-40B4-BE49-F238E27FC236}">
                  <a16:creationId xmlns:a16="http://schemas.microsoft.com/office/drawing/2014/main" id="{BBF394ED-F55D-EB49-99B3-C4D4FC4122D6}"/>
                </a:ext>
              </a:extLst>
            </p:cNvPr>
            <p:cNvSpPr txBox="1"/>
            <p:nvPr/>
          </p:nvSpPr>
          <p:spPr>
            <a:xfrm>
              <a:off x="2789575" y="2382181"/>
              <a:ext cx="2755208" cy="461665"/>
            </a:xfrm>
            <a:prstGeom prst="rect">
              <a:avLst/>
            </a:prstGeom>
            <a:noFill/>
          </p:spPr>
          <p:txBody>
            <a:bodyPr wrap="square" rtlCol="0">
              <a:spAutoFit/>
            </a:bodyPr>
            <a:lstStyle/>
            <a:p>
              <a:pPr algn="r"/>
              <a:r>
                <a:rPr lang="en-GB" sz="1200" dirty="0">
                  <a:latin typeface="Arial" panose="020B0604020202020204" pitchFamily="34" charset="0"/>
                  <a:cs typeface="Arial" panose="020B0604020202020204" pitchFamily="34" charset="0"/>
                </a:rPr>
                <a:t>DanBred Hybrid </a:t>
              </a:r>
              <a:r>
                <a:rPr lang="en-GB" sz="1200" dirty="0" err="1">
                  <a:latin typeface="Arial" panose="020B0604020202020204" pitchFamily="34" charset="0"/>
                  <a:cs typeface="Arial" panose="020B0604020202020204" pitchFamily="34" charset="0"/>
                </a:rPr>
                <a:t>bidrager</a:t>
              </a:r>
              <a:r>
                <a:rPr lang="en-GB" sz="1200"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til</a:t>
              </a:r>
              <a:r>
                <a:rPr lang="en-GB" sz="1200"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en</a:t>
              </a:r>
              <a:r>
                <a:rPr lang="en-GB" sz="1200"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bæredygtig</a:t>
              </a:r>
              <a:r>
                <a:rPr lang="en-GB" sz="1200"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griseproduktion</a:t>
              </a:r>
              <a:r>
                <a:rPr lang="en-GB" sz="1200" dirty="0">
                  <a:latin typeface="Arial" panose="020B0604020202020204" pitchFamily="34" charset="0"/>
                  <a:cs typeface="Arial" panose="020B0604020202020204" pitchFamily="34" charset="0"/>
                </a:rPr>
                <a:t> </a:t>
              </a:r>
            </a:p>
          </p:txBody>
        </p:sp>
        <p:grpSp>
          <p:nvGrpSpPr>
            <p:cNvPr id="94" name="Group 93">
              <a:extLst>
                <a:ext uri="{FF2B5EF4-FFF2-40B4-BE49-F238E27FC236}">
                  <a16:creationId xmlns:a16="http://schemas.microsoft.com/office/drawing/2014/main" id="{CA0ED3A2-2807-E64F-8C11-F07173F75A86}"/>
                </a:ext>
              </a:extLst>
            </p:cNvPr>
            <p:cNvGrpSpPr/>
            <p:nvPr/>
          </p:nvGrpSpPr>
          <p:grpSpPr>
            <a:xfrm flipH="1">
              <a:off x="5566049" y="2488290"/>
              <a:ext cx="710956" cy="80827"/>
              <a:chOff x="6619015" y="3683213"/>
              <a:chExt cx="710956" cy="80827"/>
            </a:xfrm>
          </p:grpSpPr>
          <p:sp>
            <p:nvSpPr>
              <p:cNvPr id="95" name="Oval 94">
                <a:extLst>
                  <a:ext uri="{FF2B5EF4-FFF2-40B4-BE49-F238E27FC236}">
                    <a16:creationId xmlns:a16="http://schemas.microsoft.com/office/drawing/2014/main" id="{F8E50851-0B3E-A54A-8220-4C134CBBD43C}"/>
                  </a:ext>
                </a:extLst>
              </p:cNvPr>
              <p:cNvSpPr/>
              <p:nvPr/>
            </p:nvSpPr>
            <p:spPr>
              <a:xfrm>
                <a:off x="6619015" y="3683213"/>
                <a:ext cx="80827" cy="808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DK" sz="1200">
                    <a:latin typeface="Arial" panose="020B0604020202020204" pitchFamily="34" charset="0"/>
                    <a:cs typeface="Arial" panose="020B0604020202020204" pitchFamily="34" charset="0"/>
                  </a:rPr>
                  <a:t> </a:t>
                </a:r>
              </a:p>
            </p:txBody>
          </p:sp>
          <p:cxnSp>
            <p:nvCxnSpPr>
              <p:cNvPr id="96" name="Straight Connector 95">
                <a:extLst>
                  <a:ext uri="{FF2B5EF4-FFF2-40B4-BE49-F238E27FC236}">
                    <a16:creationId xmlns:a16="http://schemas.microsoft.com/office/drawing/2014/main" id="{28373907-A3B5-0F43-AF37-19179B2DB975}"/>
                  </a:ext>
                </a:extLst>
              </p:cNvPr>
              <p:cNvCxnSpPr>
                <a:cxnSpLocks/>
                <a:endCxn id="95" idx="6"/>
              </p:cNvCxnSpPr>
              <p:nvPr/>
            </p:nvCxnSpPr>
            <p:spPr>
              <a:xfrm flipH="1">
                <a:off x="6699842" y="3723627"/>
                <a:ext cx="630129" cy="0"/>
              </a:xfrm>
              <a:prstGeom prst="line">
                <a:avLst/>
              </a:prstGeom>
              <a:ln w="9525">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07" name="Group 106">
            <a:extLst>
              <a:ext uri="{FF2B5EF4-FFF2-40B4-BE49-F238E27FC236}">
                <a16:creationId xmlns:a16="http://schemas.microsoft.com/office/drawing/2014/main" id="{B7563462-0BD4-7A4F-8BB0-82F3EBFF1C8C}"/>
              </a:ext>
            </a:extLst>
          </p:cNvPr>
          <p:cNvGrpSpPr/>
          <p:nvPr/>
        </p:nvGrpSpPr>
        <p:grpSpPr>
          <a:xfrm>
            <a:off x="1432235" y="4842372"/>
            <a:ext cx="3175403" cy="646331"/>
            <a:chOff x="3117303" y="5296625"/>
            <a:chExt cx="3175403" cy="646331"/>
          </a:xfrm>
        </p:grpSpPr>
        <p:sp>
          <p:nvSpPr>
            <p:cNvPr id="82" name="TextBox 81">
              <a:extLst>
                <a:ext uri="{FF2B5EF4-FFF2-40B4-BE49-F238E27FC236}">
                  <a16:creationId xmlns:a16="http://schemas.microsoft.com/office/drawing/2014/main" id="{370B0F89-CBF1-E942-8883-489BBE738705}"/>
                </a:ext>
              </a:extLst>
            </p:cNvPr>
            <p:cNvSpPr txBox="1"/>
            <p:nvPr/>
          </p:nvSpPr>
          <p:spPr>
            <a:xfrm>
              <a:off x="3117303" y="5296625"/>
              <a:ext cx="2448745" cy="646331"/>
            </a:xfrm>
            <a:prstGeom prst="rect">
              <a:avLst/>
            </a:prstGeom>
            <a:noFill/>
          </p:spPr>
          <p:txBody>
            <a:bodyPr wrap="square" rtlCol="0">
              <a:spAutoFit/>
            </a:bodyPr>
            <a:lstStyle/>
            <a:p>
              <a:pPr algn="r"/>
              <a:r>
                <a:rPr lang="en-GB" sz="1200" dirty="0">
                  <a:latin typeface="Arial" panose="020B0604020202020204" pitchFamily="34" charset="0"/>
                  <a:cs typeface="Arial" panose="020B0604020202020204" pitchFamily="34" charset="0"/>
                </a:rPr>
                <a:t>DanBred Hybrid </a:t>
              </a:r>
              <a:r>
                <a:rPr lang="en-GB" sz="1200" dirty="0" err="1">
                  <a:latin typeface="Arial" panose="020B0604020202020204" pitchFamily="34" charset="0"/>
                  <a:cs typeface="Arial" panose="020B0604020202020204" pitchFamily="34" charset="0"/>
                </a:rPr>
                <a:t>har</a:t>
              </a:r>
              <a:r>
                <a:rPr lang="en-GB" sz="1200"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gode</a:t>
              </a:r>
              <a:r>
                <a:rPr lang="en-GB" sz="1200"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moderegenskaber</a:t>
              </a:r>
              <a:r>
                <a:rPr lang="en-GB" sz="1200" dirty="0">
                  <a:latin typeface="Arial" panose="020B0604020202020204" pitchFamily="34" charset="0"/>
                  <a:cs typeface="Arial" panose="020B0604020202020204" pitchFamily="34" charset="0"/>
                </a:rPr>
                <a:t> og god social </a:t>
              </a:r>
              <a:r>
                <a:rPr lang="en-GB" sz="1200" dirty="0" err="1">
                  <a:latin typeface="Arial" panose="020B0604020202020204" pitchFamily="34" charset="0"/>
                  <a:cs typeface="Arial" panose="020B0604020202020204" pitchFamily="34" charset="0"/>
                </a:rPr>
                <a:t>adfærd</a:t>
              </a:r>
              <a:endParaRPr lang="en-GB" sz="1200" dirty="0">
                <a:latin typeface="Arial" panose="020B0604020202020204" pitchFamily="34" charset="0"/>
                <a:cs typeface="Arial" panose="020B0604020202020204" pitchFamily="34" charset="0"/>
              </a:endParaRPr>
            </a:p>
          </p:txBody>
        </p:sp>
        <p:grpSp>
          <p:nvGrpSpPr>
            <p:cNvPr id="97" name="Group 96">
              <a:extLst>
                <a:ext uri="{FF2B5EF4-FFF2-40B4-BE49-F238E27FC236}">
                  <a16:creationId xmlns:a16="http://schemas.microsoft.com/office/drawing/2014/main" id="{E7C4805E-1701-B741-9590-E1B461D117D8}"/>
                </a:ext>
              </a:extLst>
            </p:cNvPr>
            <p:cNvGrpSpPr/>
            <p:nvPr/>
          </p:nvGrpSpPr>
          <p:grpSpPr>
            <a:xfrm flipH="1">
              <a:off x="5566049" y="5597250"/>
              <a:ext cx="726657" cy="80827"/>
              <a:chOff x="6619015" y="3683213"/>
              <a:chExt cx="726657" cy="80827"/>
            </a:xfrm>
          </p:grpSpPr>
          <p:sp>
            <p:nvSpPr>
              <p:cNvPr id="98" name="Oval 97">
                <a:extLst>
                  <a:ext uri="{FF2B5EF4-FFF2-40B4-BE49-F238E27FC236}">
                    <a16:creationId xmlns:a16="http://schemas.microsoft.com/office/drawing/2014/main" id="{B89D3B52-046A-3B49-B7A7-71DA1E38EC66}"/>
                  </a:ext>
                </a:extLst>
              </p:cNvPr>
              <p:cNvSpPr/>
              <p:nvPr/>
            </p:nvSpPr>
            <p:spPr>
              <a:xfrm>
                <a:off x="6619015" y="3683213"/>
                <a:ext cx="80827" cy="808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DK" sz="1200">
                    <a:latin typeface="Arial" panose="020B0604020202020204" pitchFamily="34" charset="0"/>
                    <a:cs typeface="Arial" panose="020B0604020202020204" pitchFamily="34" charset="0"/>
                  </a:rPr>
                  <a:t> </a:t>
                </a:r>
              </a:p>
            </p:txBody>
          </p:sp>
          <p:cxnSp>
            <p:nvCxnSpPr>
              <p:cNvPr id="99" name="Straight Connector 98">
                <a:extLst>
                  <a:ext uri="{FF2B5EF4-FFF2-40B4-BE49-F238E27FC236}">
                    <a16:creationId xmlns:a16="http://schemas.microsoft.com/office/drawing/2014/main" id="{E150701F-A9AB-7745-BF14-2E548CB6D3B9}"/>
                  </a:ext>
                </a:extLst>
              </p:cNvPr>
              <p:cNvCxnSpPr>
                <a:cxnSpLocks/>
                <a:endCxn id="98" idx="6"/>
              </p:cNvCxnSpPr>
              <p:nvPr/>
            </p:nvCxnSpPr>
            <p:spPr>
              <a:xfrm flipH="1">
                <a:off x="6699842" y="3723627"/>
                <a:ext cx="645830" cy="0"/>
              </a:xfrm>
              <a:prstGeom prst="line">
                <a:avLst/>
              </a:prstGeom>
              <a:ln w="9525">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09" name="Group 108">
            <a:extLst>
              <a:ext uri="{FF2B5EF4-FFF2-40B4-BE49-F238E27FC236}">
                <a16:creationId xmlns:a16="http://schemas.microsoft.com/office/drawing/2014/main" id="{2DCBF0F8-6D0E-3E43-AAC9-8B0A7855A35A}"/>
              </a:ext>
            </a:extLst>
          </p:cNvPr>
          <p:cNvGrpSpPr/>
          <p:nvPr/>
        </p:nvGrpSpPr>
        <p:grpSpPr>
          <a:xfrm>
            <a:off x="1162935" y="3534887"/>
            <a:ext cx="2976929" cy="646331"/>
            <a:chOff x="2579175" y="3567445"/>
            <a:chExt cx="2976929" cy="646331"/>
          </a:xfrm>
        </p:grpSpPr>
        <p:sp>
          <p:nvSpPr>
            <p:cNvPr id="85" name="TextBox 84">
              <a:extLst>
                <a:ext uri="{FF2B5EF4-FFF2-40B4-BE49-F238E27FC236}">
                  <a16:creationId xmlns:a16="http://schemas.microsoft.com/office/drawing/2014/main" id="{35811F65-ADF8-E140-B63D-313BEE76D08B}"/>
                </a:ext>
              </a:extLst>
            </p:cNvPr>
            <p:cNvSpPr txBox="1"/>
            <p:nvPr/>
          </p:nvSpPr>
          <p:spPr>
            <a:xfrm>
              <a:off x="2579175" y="3567445"/>
              <a:ext cx="2471294" cy="646331"/>
            </a:xfrm>
            <a:prstGeom prst="rect">
              <a:avLst/>
            </a:prstGeom>
            <a:noFill/>
          </p:spPr>
          <p:txBody>
            <a:bodyPr wrap="square" rtlCol="0">
              <a:spAutoFit/>
            </a:bodyPr>
            <a:lstStyle/>
            <a:p>
              <a:pPr algn="r"/>
              <a:r>
                <a:rPr lang="en-GB" sz="1200" dirty="0">
                  <a:latin typeface="Arial" panose="020B0604020202020204" pitchFamily="34" charset="0"/>
                  <a:cs typeface="Arial" panose="020B0604020202020204" pitchFamily="34" charset="0"/>
                </a:rPr>
                <a:t>DanBred Hybrid </a:t>
              </a:r>
              <a:r>
                <a:rPr lang="en-GB" sz="1200" dirty="0" err="1">
                  <a:latin typeface="Arial" panose="020B0604020202020204" pitchFamily="34" charset="0"/>
                  <a:cs typeface="Arial" panose="020B0604020202020204" pitchFamily="34" charset="0"/>
                </a:rPr>
                <a:t>har</a:t>
              </a:r>
              <a:r>
                <a:rPr lang="en-GB" sz="1200" dirty="0">
                  <a:latin typeface="Arial" panose="020B0604020202020204" pitchFamily="34" charset="0"/>
                  <a:cs typeface="Arial" panose="020B0604020202020204" pitchFamily="34" charset="0"/>
                </a:rPr>
                <a:t> god </a:t>
              </a:r>
              <a:r>
                <a:rPr lang="en-GB" sz="1200" dirty="0" err="1">
                  <a:latin typeface="Arial" panose="020B0604020202020204" pitchFamily="34" charset="0"/>
                  <a:cs typeface="Arial" panose="020B0604020202020204" pitchFamily="34" charset="0"/>
                </a:rPr>
                <a:t>holdbarhed</a:t>
              </a:r>
              <a:r>
                <a:rPr lang="en-GB" sz="1200" dirty="0">
                  <a:latin typeface="Arial" panose="020B0604020202020204" pitchFamily="34" charset="0"/>
                  <a:cs typeface="Arial" panose="020B0604020202020204" pitchFamily="34" charset="0"/>
                </a:rPr>
                <a:t> og et </a:t>
              </a:r>
              <a:r>
                <a:rPr lang="en-GB" sz="1200" dirty="0" err="1">
                  <a:latin typeface="Arial" panose="020B0604020202020204" pitchFamily="34" charset="0"/>
                  <a:cs typeface="Arial" panose="020B0604020202020204" pitchFamily="34" charset="0"/>
                </a:rPr>
                <a:t>højproduktivt</a:t>
              </a:r>
              <a:r>
                <a:rPr lang="en-GB" sz="1200"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soliv</a:t>
              </a:r>
              <a:r>
                <a:rPr lang="en-GB" sz="1200" dirty="0">
                  <a:latin typeface="Arial" panose="020B0604020202020204" pitchFamily="34" charset="0"/>
                  <a:cs typeface="Arial" panose="020B0604020202020204" pitchFamily="34" charset="0"/>
                </a:rPr>
                <a:t> </a:t>
              </a:r>
            </a:p>
          </p:txBody>
        </p:sp>
        <p:grpSp>
          <p:nvGrpSpPr>
            <p:cNvPr id="103" name="Group 102">
              <a:extLst>
                <a:ext uri="{FF2B5EF4-FFF2-40B4-BE49-F238E27FC236}">
                  <a16:creationId xmlns:a16="http://schemas.microsoft.com/office/drawing/2014/main" id="{6352EAC8-94E8-2F48-A483-1A7DBF4B7225}"/>
                </a:ext>
              </a:extLst>
            </p:cNvPr>
            <p:cNvGrpSpPr/>
            <p:nvPr/>
          </p:nvGrpSpPr>
          <p:grpSpPr>
            <a:xfrm flipH="1">
              <a:off x="5059287" y="3841105"/>
              <a:ext cx="496817" cy="80827"/>
              <a:chOff x="6605340" y="3488581"/>
              <a:chExt cx="496817" cy="80827"/>
            </a:xfrm>
          </p:grpSpPr>
          <p:sp>
            <p:nvSpPr>
              <p:cNvPr id="104" name="Oval 103">
                <a:extLst>
                  <a:ext uri="{FF2B5EF4-FFF2-40B4-BE49-F238E27FC236}">
                    <a16:creationId xmlns:a16="http://schemas.microsoft.com/office/drawing/2014/main" id="{BD82C0C3-3769-9A4F-B237-4DC0B1B02428}"/>
                  </a:ext>
                </a:extLst>
              </p:cNvPr>
              <p:cNvSpPr/>
              <p:nvPr/>
            </p:nvSpPr>
            <p:spPr>
              <a:xfrm>
                <a:off x="6605340" y="3488581"/>
                <a:ext cx="80827" cy="808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DK" sz="1200">
                    <a:latin typeface="Arial" panose="020B0604020202020204" pitchFamily="34" charset="0"/>
                    <a:cs typeface="Arial" panose="020B0604020202020204" pitchFamily="34" charset="0"/>
                  </a:rPr>
                  <a:t> </a:t>
                </a:r>
              </a:p>
            </p:txBody>
          </p:sp>
          <p:cxnSp>
            <p:nvCxnSpPr>
              <p:cNvPr id="105" name="Straight Connector 104">
                <a:extLst>
                  <a:ext uri="{FF2B5EF4-FFF2-40B4-BE49-F238E27FC236}">
                    <a16:creationId xmlns:a16="http://schemas.microsoft.com/office/drawing/2014/main" id="{D1D9EE40-31A3-9542-B7AA-34DCD706F88E}"/>
                  </a:ext>
                </a:extLst>
              </p:cNvPr>
              <p:cNvCxnSpPr>
                <a:cxnSpLocks/>
                <a:endCxn id="104" idx="6"/>
              </p:cNvCxnSpPr>
              <p:nvPr/>
            </p:nvCxnSpPr>
            <p:spPr>
              <a:xfrm flipH="1">
                <a:off x="6686167" y="3528995"/>
                <a:ext cx="415990" cy="0"/>
              </a:xfrm>
              <a:prstGeom prst="line">
                <a:avLst/>
              </a:prstGeom>
              <a:ln w="9525">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8" name="Group 17">
            <a:extLst>
              <a:ext uri="{FF2B5EF4-FFF2-40B4-BE49-F238E27FC236}">
                <a16:creationId xmlns:a16="http://schemas.microsoft.com/office/drawing/2014/main" id="{82867B6D-A11B-4B4A-9A52-4AEE5E50FA05}"/>
              </a:ext>
            </a:extLst>
          </p:cNvPr>
          <p:cNvGrpSpPr/>
          <p:nvPr/>
        </p:nvGrpSpPr>
        <p:grpSpPr>
          <a:xfrm>
            <a:off x="5487634" y="2198511"/>
            <a:ext cx="1199665" cy="1049913"/>
            <a:chOff x="1906660" y="2967218"/>
            <a:chExt cx="1199665" cy="1049913"/>
          </a:xfrm>
        </p:grpSpPr>
        <p:sp>
          <p:nvSpPr>
            <p:cNvPr id="19" name="Pentagon 18">
              <a:extLst>
                <a:ext uri="{FF2B5EF4-FFF2-40B4-BE49-F238E27FC236}">
                  <a16:creationId xmlns:a16="http://schemas.microsoft.com/office/drawing/2014/main" id="{80F49EF2-F05A-764B-AA4A-DDD469A1AA57}"/>
                </a:ext>
              </a:extLst>
            </p:cNvPr>
            <p:cNvSpPr/>
            <p:nvPr/>
          </p:nvSpPr>
          <p:spPr>
            <a:xfrm rot="5400000">
              <a:off x="1981536" y="2892342"/>
              <a:ext cx="1049913" cy="1199665"/>
            </a:xfrm>
            <a:prstGeom prst="homePlate">
              <a:avLst>
                <a:gd name="adj" fmla="val 27449"/>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Box 12">
              <a:extLst>
                <a:ext uri="{FF2B5EF4-FFF2-40B4-BE49-F238E27FC236}">
                  <a16:creationId xmlns:a16="http://schemas.microsoft.com/office/drawing/2014/main" id="{E79B72AB-DB5B-2949-BC71-7AEE0DFD143C}"/>
                </a:ext>
              </a:extLst>
            </p:cNvPr>
            <p:cNvSpPr txBox="1">
              <a:spLocks noChangeArrowheads="1"/>
            </p:cNvSpPr>
            <p:nvPr/>
          </p:nvSpPr>
          <p:spPr bwMode="auto">
            <a:xfrm>
              <a:off x="2141007" y="3095460"/>
              <a:ext cx="7309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da-DK" sz="1200" b="1" err="1">
                  <a:solidFill>
                    <a:schemeClr val="bg1"/>
                  </a:solidFill>
                </a:rPr>
                <a:t>DanBred</a:t>
              </a:r>
              <a:endParaRPr lang="da-DK" sz="1200" b="1">
                <a:solidFill>
                  <a:schemeClr val="bg1"/>
                </a:solidFill>
              </a:endParaRPr>
            </a:p>
            <a:p>
              <a:pPr algn="ctr" eaLnBrk="1" hangingPunct="1"/>
              <a:r>
                <a:rPr lang="da-DK" sz="1800" b="1">
                  <a:solidFill>
                    <a:schemeClr val="bg1"/>
                  </a:solidFill>
                </a:rPr>
                <a:t>Hybrid</a:t>
              </a:r>
            </a:p>
          </p:txBody>
        </p:sp>
      </p:grpSp>
      <p:pic>
        <p:nvPicPr>
          <p:cNvPr id="42" name="Picture 41" descr="A cow is standing in the dark&#10;&#10;Description automatically generated">
            <a:extLst>
              <a:ext uri="{FF2B5EF4-FFF2-40B4-BE49-F238E27FC236}">
                <a16:creationId xmlns:a16="http://schemas.microsoft.com/office/drawing/2014/main" id="{A30EDCC6-10C5-E14B-B18D-C199D8C5BAF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4098869" y="3006497"/>
            <a:ext cx="3801403" cy="2275733"/>
          </a:xfrm>
          <a:prstGeom prst="rect">
            <a:avLst/>
          </a:prstGeom>
        </p:spPr>
      </p:pic>
      <p:grpSp>
        <p:nvGrpSpPr>
          <p:cNvPr id="43" name="Group 42">
            <a:extLst>
              <a:ext uri="{FF2B5EF4-FFF2-40B4-BE49-F238E27FC236}">
                <a16:creationId xmlns:a16="http://schemas.microsoft.com/office/drawing/2014/main" id="{9D209905-2F89-0542-A0D0-BBB8C53FA301}"/>
              </a:ext>
            </a:extLst>
          </p:cNvPr>
          <p:cNvGrpSpPr/>
          <p:nvPr/>
        </p:nvGrpSpPr>
        <p:grpSpPr>
          <a:xfrm>
            <a:off x="7570954" y="4854147"/>
            <a:ext cx="3097307" cy="830997"/>
            <a:chOff x="8934059" y="5099623"/>
            <a:chExt cx="3097307" cy="830997"/>
          </a:xfrm>
        </p:grpSpPr>
        <p:sp>
          <p:nvSpPr>
            <p:cNvPr id="44" name="TextBox 43">
              <a:extLst>
                <a:ext uri="{FF2B5EF4-FFF2-40B4-BE49-F238E27FC236}">
                  <a16:creationId xmlns:a16="http://schemas.microsoft.com/office/drawing/2014/main" id="{BD5D7C97-67C3-4E40-ADBB-7407CC75EECB}"/>
                </a:ext>
              </a:extLst>
            </p:cNvPr>
            <p:cNvSpPr txBox="1"/>
            <p:nvPr/>
          </p:nvSpPr>
          <p:spPr>
            <a:xfrm>
              <a:off x="9566019" y="5099623"/>
              <a:ext cx="2465347" cy="830997"/>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DanBred Hybrid </a:t>
              </a:r>
              <a:r>
                <a:rPr lang="en-GB" sz="1200" dirty="0" err="1">
                  <a:latin typeface="Arial" panose="020B0604020202020204" pitchFamily="34" charset="0"/>
                  <a:cs typeface="Arial" panose="020B0604020202020204" pitchFamily="34" charset="0"/>
                </a:rPr>
                <a:t>får</a:t>
              </a:r>
              <a:r>
                <a:rPr lang="en-GB" sz="1200"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hurtigtvoksende</a:t>
              </a:r>
              <a:r>
                <a:rPr lang="en-GB" sz="1200" dirty="0">
                  <a:latin typeface="Arial" panose="020B0604020202020204" pitchFamily="34" charset="0"/>
                  <a:cs typeface="Arial" panose="020B0604020202020204" pitchFamily="34" charset="0"/>
                </a:rPr>
                <a:t> og </a:t>
              </a:r>
              <a:r>
                <a:rPr lang="en-GB" sz="1200" dirty="0" err="1">
                  <a:latin typeface="Arial" panose="020B0604020202020204" pitchFamily="34" charset="0"/>
                  <a:cs typeface="Arial" panose="020B0604020202020204" pitchFamily="34" charset="0"/>
                </a:rPr>
                <a:t>fodereffektivt</a:t>
              </a:r>
              <a:r>
                <a:rPr lang="en-GB" sz="1200"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afkom</a:t>
              </a:r>
              <a:r>
                <a:rPr lang="en-GB" sz="1200" dirty="0">
                  <a:latin typeface="Arial" panose="020B0604020202020204" pitchFamily="34" charset="0"/>
                  <a:cs typeface="Arial" panose="020B0604020202020204" pitchFamily="34" charset="0"/>
                </a:rPr>
                <a:t> </a:t>
              </a:r>
            </a:p>
            <a:p>
              <a:endParaRPr lang="en-DK" sz="1200" dirty="0">
                <a:latin typeface="Arial" panose="020B0604020202020204" pitchFamily="34" charset="0"/>
                <a:cs typeface="Arial" panose="020B0604020202020204" pitchFamily="34" charset="0"/>
              </a:endParaRPr>
            </a:p>
          </p:txBody>
        </p:sp>
        <p:grpSp>
          <p:nvGrpSpPr>
            <p:cNvPr id="45" name="Group 44">
              <a:extLst>
                <a:ext uri="{FF2B5EF4-FFF2-40B4-BE49-F238E27FC236}">
                  <a16:creationId xmlns:a16="http://schemas.microsoft.com/office/drawing/2014/main" id="{376F990F-3AB4-0746-96EF-5D000D7DABE1}"/>
                </a:ext>
              </a:extLst>
            </p:cNvPr>
            <p:cNvGrpSpPr/>
            <p:nvPr/>
          </p:nvGrpSpPr>
          <p:grpSpPr>
            <a:xfrm>
              <a:off x="8934059" y="5392630"/>
              <a:ext cx="595396" cy="80827"/>
              <a:chOff x="6619015" y="3683213"/>
              <a:chExt cx="595396" cy="80827"/>
            </a:xfrm>
          </p:grpSpPr>
          <p:sp>
            <p:nvSpPr>
              <p:cNvPr id="46" name="Oval 45">
                <a:extLst>
                  <a:ext uri="{FF2B5EF4-FFF2-40B4-BE49-F238E27FC236}">
                    <a16:creationId xmlns:a16="http://schemas.microsoft.com/office/drawing/2014/main" id="{2F09CFEB-CD43-4E4E-A339-64DC946E9EFC}"/>
                  </a:ext>
                </a:extLst>
              </p:cNvPr>
              <p:cNvSpPr/>
              <p:nvPr/>
            </p:nvSpPr>
            <p:spPr>
              <a:xfrm>
                <a:off x="6619015" y="3683213"/>
                <a:ext cx="80827" cy="808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sz="1000">
                    <a:latin typeface="Arial" panose="020B0604020202020204" pitchFamily="34" charset="0"/>
                    <a:cs typeface="Arial" panose="020B0604020202020204" pitchFamily="34" charset="0"/>
                  </a:rPr>
                  <a:t> </a:t>
                </a:r>
              </a:p>
            </p:txBody>
          </p:sp>
          <p:cxnSp>
            <p:nvCxnSpPr>
              <p:cNvPr id="48" name="Straight Connector 47">
                <a:extLst>
                  <a:ext uri="{FF2B5EF4-FFF2-40B4-BE49-F238E27FC236}">
                    <a16:creationId xmlns:a16="http://schemas.microsoft.com/office/drawing/2014/main" id="{53FABAA5-3C82-6042-BB23-292490F60D69}"/>
                  </a:ext>
                </a:extLst>
              </p:cNvPr>
              <p:cNvCxnSpPr>
                <a:cxnSpLocks/>
              </p:cNvCxnSpPr>
              <p:nvPr/>
            </p:nvCxnSpPr>
            <p:spPr>
              <a:xfrm flipH="1">
                <a:off x="6663266" y="3723627"/>
                <a:ext cx="551145" cy="0"/>
              </a:xfrm>
              <a:prstGeom prst="line">
                <a:avLst/>
              </a:prstGeom>
              <a:ln w="9525">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grpSp>
      </p:grpSp>
      <p:sp>
        <p:nvSpPr>
          <p:cNvPr id="5" name="Titel 1">
            <a:extLst>
              <a:ext uri="{FF2B5EF4-FFF2-40B4-BE49-F238E27FC236}">
                <a16:creationId xmlns:a16="http://schemas.microsoft.com/office/drawing/2014/main" id="{6C12CD14-F695-BF1C-B3C9-3173C9AEFE8A}"/>
              </a:ext>
            </a:extLst>
          </p:cNvPr>
          <p:cNvSpPr txBox="1">
            <a:spLocks/>
          </p:cNvSpPr>
          <p:nvPr/>
        </p:nvSpPr>
        <p:spPr>
          <a:xfrm>
            <a:off x="524707" y="534154"/>
            <a:ext cx="7954303" cy="75529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i="0" kern="1200">
                <a:solidFill>
                  <a:schemeClr val="tx1"/>
                </a:solidFill>
                <a:latin typeface="Arial" charset="0"/>
                <a:ea typeface="Arial" charset="0"/>
                <a:cs typeface="Arial" charset="0"/>
              </a:defRPr>
            </a:lvl1pPr>
          </a:lstStyle>
          <a:p>
            <a:pPr algn="l"/>
            <a:r>
              <a:rPr lang="en-US" sz="3000" b="0" dirty="0">
                <a:solidFill>
                  <a:srgbClr val="800020"/>
                </a:solidFill>
                <a:latin typeface="Arial" panose="020B0604020202020204" pitchFamily="34" charset="0"/>
                <a:cs typeface="Arial" panose="020B0604020202020204" pitchFamily="34" charset="0"/>
              </a:rPr>
              <a:t>DanBred Hybrid:</a:t>
            </a:r>
          </a:p>
          <a:p>
            <a:pPr algn="l"/>
            <a:r>
              <a:rPr lang="en-US" sz="3000" b="0" dirty="0" err="1">
                <a:solidFill>
                  <a:srgbClr val="800020"/>
                </a:solidFill>
                <a:latin typeface="Arial" panose="020B0604020202020204" pitchFamily="34" charset="0"/>
                <a:cs typeface="Arial" panose="020B0604020202020204" pitchFamily="34" charset="0"/>
              </a:rPr>
              <a:t>Højeffektive</a:t>
            </a:r>
            <a:r>
              <a:rPr lang="en-US" sz="3000" b="0" dirty="0">
                <a:solidFill>
                  <a:srgbClr val="800020"/>
                </a:solidFill>
                <a:latin typeface="Arial" panose="020B0604020202020204" pitchFamily="34" charset="0"/>
                <a:cs typeface="Arial" panose="020B0604020202020204" pitchFamily="34" charset="0"/>
              </a:rPr>
              <a:t> </a:t>
            </a:r>
            <a:r>
              <a:rPr lang="en-US" sz="3000" b="0" dirty="0" err="1">
                <a:solidFill>
                  <a:srgbClr val="800020"/>
                </a:solidFill>
                <a:latin typeface="Arial" panose="020B0604020202020204" pitchFamily="34" charset="0"/>
                <a:cs typeface="Arial" panose="020B0604020202020204" pitchFamily="34" charset="0"/>
              </a:rPr>
              <a:t>søer</a:t>
            </a:r>
            <a:r>
              <a:rPr lang="en-US" sz="3000" b="0" dirty="0">
                <a:solidFill>
                  <a:srgbClr val="800020"/>
                </a:solidFill>
                <a:latin typeface="Arial" panose="020B0604020202020204" pitchFamily="34" charset="0"/>
                <a:cs typeface="Arial" panose="020B0604020202020204" pitchFamily="34" charset="0"/>
              </a:rPr>
              <a:t> og </a:t>
            </a:r>
            <a:r>
              <a:rPr lang="en-US" sz="3000" b="0" dirty="0" err="1">
                <a:solidFill>
                  <a:srgbClr val="800020"/>
                </a:solidFill>
                <a:latin typeface="Arial" panose="020B0604020202020204" pitchFamily="34" charset="0"/>
                <a:cs typeface="Arial" panose="020B0604020202020204" pitchFamily="34" charset="0"/>
              </a:rPr>
              <a:t>produktive</a:t>
            </a:r>
            <a:r>
              <a:rPr lang="en-US" sz="3000" b="0" dirty="0">
                <a:solidFill>
                  <a:srgbClr val="800020"/>
                </a:solidFill>
                <a:latin typeface="Arial" panose="020B0604020202020204" pitchFamily="34" charset="0"/>
                <a:cs typeface="Arial" panose="020B0604020202020204" pitchFamily="34" charset="0"/>
              </a:rPr>
              <a:t> slagtegrise. </a:t>
            </a:r>
          </a:p>
        </p:txBody>
      </p:sp>
      <p:sp>
        <p:nvSpPr>
          <p:cNvPr id="2" name="Date Placeholder 1">
            <a:extLst>
              <a:ext uri="{FF2B5EF4-FFF2-40B4-BE49-F238E27FC236}">
                <a16:creationId xmlns:a16="http://schemas.microsoft.com/office/drawing/2014/main" id="{381F34ED-B2D6-FF2D-1A61-E383823CE6A9}"/>
              </a:ext>
            </a:extLst>
          </p:cNvPr>
          <p:cNvSpPr>
            <a:spLocks noGrp="1"/>
          </p:cNvSpPr>
          <p:nvPr>
            <p:ph type="dt" sz="half" idx="2"/>
          </p:nvPr>
        </p:nvSpPr>
        <p:spPr/>
        <p:txBody>
          <a:bodyPr/>
          <a:lstStyle/>
          <a:p>
            <a:fld id="{94F8D864-616F-4227-AE2A-71756FC4EF8D}" type="datetime1">
              <a:rPr lang="en-GB" smtClean="0"/>
              <a:t>30/07/2025</a:t>
            </a:fld>
            <a:endParaRPr lang="en-DK"/>
          </a:p>
        </p:txBody>
      </p:sp>
      <p:sp>
        <p:nvSpPr>
          <p:cNvPr id="3" name="Footer Placeholder 2">
            <a:extLst>
              <a:ext uri="{FF2B5EF4-FFF2-40B4-BE49-F238E27FC236}">
                <a16:creationId xmlns:a16="http://schemas.microsoft.com/office/drawing/2014/main" id="{D229ABC5-E1B1-CCC2-0FC9-6BDAC80D5A65}"/>
              </a:ext>
            </a:extLst>
          </p:cNvPr>
          <p:cNvSpPr>
            <a:spLocks noGrp="1"/>
          </p:cNvSpPr>
          <p:nvPr>
            <p:ph type="ftr" sz="quarter" idx="3"/>
          </p:nvPr>
        </p:nvSpPr>
        <p:spPr/>
        <p:txBody>
          <a:bodyPr/>
          <a:lstStyle/>
          <a:p>
            <a:r>
              <a:rPr lang="en-US"/>
              <a:t>Your business. Our DNA.</a:t>
            </a:r>
            <a:endParaRPr lang="en-DK"/>
          </a:p>
        </p:txBody>
      </p:sp>
    </p:spTree>
    <p:extLst>
      <p:ext uri="{BB962C8B-B14F-4D97-AF65-F5344CB8AC3E}">
        <p14:creationId xmlns:p14="http://schemas.microsoft.com/office/powerpoint/2010/main" val="305270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21" presetClass="entr" presetSubtype="1" fill="hold" grpId="0" nodeType="with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wheel(1)">
                                      <p:cBhvr>
                                        <p:cTn id="12" dur="2000"/>
                                        <p:tgtEl>
                                          <p:spTgt spid="80"/>
                                        </p:tgtEl>
                                      </p:cBhvr>
                                    </p:animEffect>
                                  </p:childTnLst>
                                </p:cTn>
                              </p:par>
                              <p:par>
                                <p:cTn id="13" presetID="22" presetClass="entr" presetSubtype="8" fill="hold" nodeType="withEffect">
                                  <p:stCondLst>
                                    <p:cond delay="200"/>
                                  </p:stCondLst>
                                  <p:childTnLst>
                                    <p:set>
                                      <p:cBhvr>
                                        <p:cTn id="14" dur="1" fill="hold">
                                          <p:stCondLst>
                                            <p:cond delay="0"/>
                                          </p:stCondLst>
                                        </p:cTn>
                                        <p:tgtEl>
                                          <p:spTgt spid="38"/>
                                        </p:tgtEl>
                                        <p:attrNameLst>
                                          <p:attrName>style.visibility</p:attrName>
                                        </p:attrNameLst>
                                      </p:cBhvr>
                                      <p:to>
                                        <p:strVal val="visible"/>
                                      </p:to>
                                    </p:set>
                                    <p:animEffect transition="in" filter="wipe(left)">
                                      <p:cBhvr>
                                        <p:cTn id="15" dur="1000"/>
                                        <p:tgtEl>
                                          <p:spTgt spid="38"/>
                                        </p:tgtEl>
                                      </p:cBhvr>
                                    </p:animEffect>
                                  </p:childTnLst>
                                </p:cTn>
                              </p:par>
                              <p:par>
                                <p:cTn id="16" presetID="22" presetClass="entr" presetSubtype="8" fill="hold" nodeType="withEffect">
                                  <p:stCondLst>
                                    <p:cond delay="400"/>
                                  </p:stCondLst>
                                  <p:childTnLst>
                                    <p:set>
                                      <p:cBhvr>
                                        <p:cTn id="17" dur="1" fill="hold">
                                          <p:stCondLst>
                                            <p:cond delay="0"/>
                                          </p:stCondLst>
                                        </p:cTn>
                                        <p:tgtEl>
                                          <p:spTgt spid="106"/>
                                        </p:tgtEl>
                                        <p:attrNameLst>
                                          <p:attrName>style.visibility</p:attrName>
                                        </p:attrNameLst>
                                      </p:cBhvr>
                                      <p:to>
                                        <p:strVal val="visible"/>
                                      </p:to>
                                    </p:set>
                                    <p:animEffect transition="in" filter="wipe(left)">
                                      <p:cBhvr>
                                        <p:cTn id="18" dur="1000"/>
                                        <p:tgtEl>
                                          <p:spTgt spid="106"/>
                                        </p:tgtEl>
                                      </p:cBhvr>
                                    </p:animEffect>
                                  </p:childTnLst>
                                </p:cTn>
                              </p:par>
                              <p:par>
                                <p:cTn id="19" presetID="22" presetClass="entr" presetSubtype="8" fill="hold" nodeType="withEffect">
                                  <p:stCondLst>
                                    <p:cond delay="600"/>
                                  </p:stCondLst>
                                  <p:childTnLst>
                                    <p:set>
                                      <p:cBhvr>
                                        <p:cTn id="20" dur="1" fill="hold">
                                          <p:stCondLst>
                                            <p:cond delay="0"/>
                                          </p:stCondLst>
                                        </p:cTn>
                                        <p:tgtEl>
                                          <p:spTgt spid="43"/>
                                        </p:tgtEl>
                                        <p:attrNameLst>
                                          <p:attrName>style.visibility</p:attrName>
                                        </p:attrNameLst>
                                      </p:cBhvr>
                                      <p:to>
                                        <p:strVal val="visible"/>
                                      </p:to>
                                    </p:set>
                                    <p:animEffect transition="in" filter="wipe(left)">
                                      <p:cBhvr>
                                        <p:cTn id="21" dur="1000"/>
                                        <p:tgtEl>
                                          <p:spTgt spid="43"/>
                                        </p:tgtEl>
                                      </p:cBhvr>
                                    </p:animEffect>
                                  </p:childTnLst>
                                </p:cTn>
                              </p:par>
                              <p:par>
                                <p:cTn id="22" presetID="22" presetClass="entr" presetSubtype="2" fill="hold" nodeType="withEffect">
                                  <p:stCondLst>
                                    <p:cond delay="800"/>
                                  </p:stCondLst>
                                  <p:childTnLst>
                                    <p:set>
                                      <p:cBhvr>
                                        <p:cTn id="23" dur="1" fill="hold">
                                          <p:stCondLst>
                                            <p:cond delay="0"/>
                                          </p:stCondLst>
                                        </p:cTn>
                                        <p:tgtEl>
                                          <p:spTgt spid="107"/>
                                        </p:tgtEl>
                                        <p:attrNameLst>
                                          <p:attrName>style.visibility</p:attrName>
                                        </p:attrNameLst>
                                      </p:cBhvr>
                                      <p:to>
                                        <p:strVal val="visible"/>
                                      </p:to>
                                    </p:set>
                                    <p:animEffect transition="in" filter="wipe(right)">
                                      <p:cBhvr>
                                        <p:cTn id="24" dur="1000"/>
                                        <p:tgtEl>
                                          <p:spTgt spid="107"/>
                                        </p:tgtEl>
                                      </p:cBhvr>
                                    </p:animEffect>
                                  </p:childTnLst>
                                </p:cTn>
                              </p:par>
                              <p:par>
                                <p:cTn id="25" presetID="22" presetClass="entr" presetSubtype="2" fill="hold" nodeType="withEffect">
                                  <p:stCondLst>
                                    <p:cond delay="1000"/>
                                  </p:stCondLst>
                                  <p:childTnLst>
                                    <p:set>
                                      <p:cBhvr>
                                        <p:cTn id="26" dur="1" fill="hold">
                                          <p:stCondLst>
                                            <p:cond delay="0"/>
                                          </p:stCondLst>
                                        </p:cTn>
                                        <p:tgtEl>
                                          <p:spTgt spid="109"/>
                                        </p:tgtEl>
                                        <p:attrNameLst>
                                          <p:attrName>style.visibility</p:attrName>
                                        </p:attrNameLst>
                                      </p:cBhvr>
                                      <p:to>
                                        <p:strVal val="visible"/>
                                      </p:to>
                                    </p:set>
                                    <p:animEffect transition="in" filter="wipe(right)">
                                      <p:cBhvr>
                                        <p:cTn id="27" dur="1000"/>
                                        <p:tgtEl>
                                          <p:spTgt spid="109"/>
                                        </p:tgtEl>
                                      </p:cBhvr>
                                    </p:animEffect>
                                  </p:childTnLst>
                                </p:cTn>
                              </p:par>
                              <p:par>
                                <p:cTn id="28" presetID="22" presetClass="entr" presetSubtype="2" fill="hold" nodeType="withEffect">
                                  <p:stCondLst>
                                    <p:cond delay="1200"/>
                                  </p:stCondLst>
                                  <p:childTnLst>
                                    <p:set>
                                      <p:cBhvr>
                                        <p:cTn id="29" dur="1" fill="hold">
                                          <p:stCondLst>
                                            <p:cond delay="0"/>
                                          </p:stCondLst>
                                        </p:cTn>
                                        <p:tgtEl>
                                          <p:spTgt spid="110"/>
                                        </p:tgtEl>
                                        <p:attrNameLst>
                                          <p:attrName>style.visibility</p:attrName>
                                        </p:attrNameLst>
                                      </p:cBhvr>
                                      <p:to>
                                        <p:strVal val="visible"/>
                                      </p:to>
                                    </p:set>
                                    <p:animEffect transition="in" filter="wipe(right)">
                                      <p:cBhvr>
                                        <p:cTn id="30" dur="10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2731A266-95BC-BE40-659F-B7756A89FF09}"/>
              </a:ext>
            </a:extLst>
          </p:cNvPr>
          <p:cNvSpPr>
            <a:spLocks noGrp="1"/>
          </p:cNvSpPr>
          <p:nvPr>
            <p:ph type="dt" sz="half" idx="2"/>
          </p:nvPr>
        </p:nvSpPr>
        <p:spPr/>
        <p:txBody>
          <a:bodyPr/>
          <a:lstStyle/>
          <a:p>
            <a:fld id="{A71643C1-8BFB-4891-9D70-F1251075D6A4}" type="datetime1">
              <a:rPr lang="en-GB" smtClean="0"/>
              <a:t>30/07/2025</a:t>
            </a:fld>
            <a:endParaRPr lang="en-DK" dirty="0"/>
          </a:p>
        </p:txBody>
      </p:sp>
      <p:sp>
        <p:nvSpPr>
          <p:cNvPr id="3" name="Pladsholder til sidefod 2">
            <a:extLst>
              <a:ext uri="{FF2B5EF4-FFF2-40B4-BE49-F238E27FC236}">
                <a16:creationId xmlns:a16="http://schemas.microsoft.com/office/drawing/2014/main" id="{819E16E8-3921-35F3-7D3D-467345956E36}"/>
              </a:ext>
            </a:extLst>
          </p:cNvPr>
          <p:cNvSpPr>
            <a:spLocks noGrp="1"/>
          </p:cNvSpPr>
          <p:nvPr>
            <p:ph type="ftr" sz="quarter" idx="3"/>
          </p:nvPr>
        </p:nvSpPr>
        <p:spPr/>
        <p:txBody>
          <a:bodyPr/>
          <a:lstStyle/>
          <a:p>
            <a:r>
              <a:rPr lang="en-US"/>
              <a:t>Your business. Our DNA.</a:t>
            </a:r>
            <a:endParaRPr lang="en-DK" dirty="0"/>
          </a:p>
        </p:txBody>
      </p:sp>
      <p:sp>
        <p:nvSpPr>
          <p:cNvPr id="4" name="Titel 3">
            <a:extLst>
              <a:ext uri="{FF2B5EF4-FFF2-40B4-BE49-F238E27FC236}">
                <a16:creationId xmlns:a16="http://schemas.microsoft.com/office/drawing/2014/main" id="{CDA99DB2-9D79-B855-94FC-369481FBF0CF}"/>
              </a:ext>
            </a:extLst>
          </p:cNvPr>
          <p:cNvSpPr>
            <a:spLocks noGrp="1"/>
          </p:cNvSpPr>
          <p:nvPr>
            <p:ph type="title"/>
          </p:nvPr>
        </p:nvSpPr>
        <p:spPr/>
        <p:txBody>
          <a:bodyPr/>
          <a:lstStyle/>
          <a:p>
            <a:r>
              <a:rPr lang="da-DK" dirty="0"/>
              <a:t>Krydsningsfrodighed </a:t>
            </a:r>
            <a:endParaRPr lang="LID4096" dirty="0"/>
          </a:p>
        </p:txBody>
      </p:sp>
      <p:pic>
        <p:nvPicPr>
          <p:cNvPr id="2054" name="Picture 6">
            <a:extLst>
              <a:ext uri="{FF2B5EF4-FFF2-40B4-BE49-F238E27FC236}">
                <a16:creationId xmlns:a16="http://schemas.microsoft.com/office/drawing/2014/main" id="{9002D7B8-711E-2EAB-CFF9-ED689E86D1D5}"/>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38200" y="1566133"/>
            <a:ext cx="5391315" cy="4917753"/>
          </a:xfrm>
          <a:prstGeom prst="rect">
            <a:avLst/>
          </a:prstGeom>
          <a:noFill/>
          <a:extLst>
            <a:ext uri="{909E8E84-426E-40DD-AFC4-6F175D3DCCD1}">
              <a14:hiddenFill xmlns:a14="http://schemas.microsoft.com/office/drawing/2010/main">
                <a:solidFill>
                  <a:srgbClr val="FFFFFF"/>
                </a:solidFill>
              </a14:hiddenFill>
            </a:ext>
          </a:extLst>
        </p:spPr>
      </p:pic>
      <p:sp>
        <p:nvSpPr>
          <p:cNvPr id="10" name="Tekstboks 6">
            <a:extLst>
              <a:ext uri="{FF2B5EF4-FFF2-40B4-BE49-F238E27FC236}">
                <a16:creationId xmlns:a16="http://schemas.microsoft.com/office/drawing/2014/main" id="{B9E5028E-5926-73D5-187D-6DCB27CA4B73}"/>
              </a:ext>
            </a:extLst>
          </p:cNvPr>
          <p:cNvSpPr txBox="1"/>
          <p:nvPr/>
        </p:nvSpPr>
        <p:spPr>
          <a:xfrm>
            <a:off x="6854675" y="2293613"/>
            <a:ext cx="3783806" cy="39703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da-DK" dirty="0"/>
              <a:t>Lav krydsningsfrodighed på høj arvelighed, f.eks. kødprocent. </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a:t>Høj krydsningsfrodighed på lav arvelighed, f.eks. kuldstørrelse.   </a:t>
            </a:r>
          </a:p>
          <a:p>
            <a:endParaRPr lang="da-DK" dirty="0"/>
          </a:p>
          <a:p>
            <a:r>
              <a:rPr lang="da-DK" dirty="0"/>
              <a:t>En so med fuld krydsningsfrodighed: </a:t>
            </a:r>
          </a:p>
          <a:p>
            <a:pPr marL="285750" indent="-285750">
              <a:buFont typeface="Arial" panose="020B0604020202020204" pitchFamily="34" charset="0"/>
              <a:buChar char="•"/>
            </a:pPr>
            <a:r>
              <a:rPr lang="da-DK" dirty="0"/>
              <a:t>Fravænner 15 % flere grise end en so uden krydsningsfrodighed. </a:t>
            </a:r>
          </a:p>
          <a:p>
            <a:pPr marL="742950" lvl="1" indent="-285750">
              <a:buFont typeface="Arial" panose="020B0604020202020204" pitchFamily="34" charset="0"/>
              <a:buChar char="•"/>
            </a:pPr>
            <a:r>
              <a:rPr lang="da-DK" dirty="0"/>
              <a:t>De 10-% som følge af flere fostre</a:t>
            </a:r>
          </a:p>
          <a:p>
            <a:pPr marL="742950" lvl="1" indent="-285750">
              <a:buFont typeface="Arial" panose="020B0604020202020204" pitchFamily="34" charset="0"/>
              <a:buChar char="•"/>
            </a:pPr>
            <a:r>
              <a:rPr lang="da-DK" dirty="0"/>
              <a:t>5-% som følge af flere kuld/år.</a:t>
            </a:r>
          </a:p>
          <a:p>
            <a:pPr marL="742950" lvl="1" indent="-285750">
              <a:buFont typeface="Arial" panose="020B0604020202020204" pitchFamily="34" charset="0"/>
              <a:buChar char="•"/>
            </a:pPr>
            <a:endParaRPr lang="da-DK" dirty="0"/>
          </a:p>
          <a:p>
            <a:pPr marL="742950" lvl="1" indent="-285750">
              <a:buFont typeface="Arial" panose="020B0604020202020204" pitchFamily="34" charset="0"/>
              <a:buChar char="•"/>
            </a:pPr>
            <a:endParaRPr lang="da-DK" dirty="0"/>
          </a:p>
        </p:txBody>
      </p:sp>
    </p:spTree>
    <p:extLst>
      <p:ext uri="{BB962C8B-B14F-4D97-AF65-F5344CB8AC3E}">
        <p14:creationId xmlns:p14="http://schemas.microsoft.com/office/powerpoint/2010/main" val="42760382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203442D7-AC30-0D12-32BF-250E81E7BD1A}"/>
              </a:ext>
            </a:extLst>
          </p:cNvPr>
          <p:cNvSpPr>
            <a:spLocks noGrp="1"/>
          </p:cNvSpPr>
          <p:nvPr>
            <p:ph type="dt" sz="half" idx="2"/>
          </p:nvPr>
        </p:nvSpPr>
        <p:spPr/>
        <p:txBody>
          <a:bodyPr/>
          <a:lstStyle/>
          <a:p>
            <a:fld id="{A71643C1-8BFB-4891-9D70-F1251075D6A4}" type="datetime1">
              <a:rPr lang="en-GB" smtClean="0"/>
              <a:t>30/07/2025</a:t>
            </a:fld>
            <a:endParaRPr lang="en-DK" dirty="0"/>
          </a:p>
        </p:txBody>
      </p:sp>
      <p:sp>
        <p:nvSpPr>
          <p:cNvPr id="3" name="Pladsholder til sidefod 2">
            <a:extLst>
              <a:ext uri="{FF2B5EF4-FFF2-40B4-BE49-F238E27FC236}">
                <a16:creationId xmlns:a16="http://schemas.microsoft.com/office/drawing/2014/main" id="{4070A1D4-785A-D0C1-E6CB-367B3D351D0F}"/>
              </a:ext>
            </a:extLst>
          </p:cNvPr>
          <p:cNvSpPr>
            <a:spLocks noGrp="1"/>
          </p:cNvSpPr>
          <p:nvPr>
            <p:ph type="ftr" sz="quarter" idx="3"/>
          </p:nvPr>
        </p:nvSpPr>
        <p:spPr/>
        <p:txBody>
          <a:bodyPr/>
          <a:lstStyle/>
          <a:p>
            <a:r>
              <a:rPr lang="en-US" dirty="0"/>
              <a:t>Your business. Our DNA.</a:t>
            </a:r>
            <a:endParaRPr lang="en-DK" dirty="0"/>
          </a:p>
        </p:txBody>
      </p:sp>
      <p:sp>
        <p:nvSpPr>
          <p:cNvPr id="4" name="Titel 3">
            <a:extLst>
              <a:ext uri="{FF2B5EF4-FFF2-40B4-BE49-F238E27FC236}">
                <a16:creationId xmlns:a16="http://schemas.microsoft.com/office/drawing/2014/main" id="{D777DD40-7871-611E-2597-1EB637B0D3FA}"/>
              </a:ext>
            </a:extLst>
          </p:cNvPr>
          <p:cNvSpPr>
            <a:spLocks noGrp="1"/>
          </p:cNvSpPr>
          <p:nvPr>
            <p:ph type="title"/>
          </p:nvPr>
        </p:nvSpPr>
        <p:spPr/>
        <p:txBody>
          <a:bodyPr/>
          <a:lstStyle/>
          <a:p>
            <a:r>
              <a:rPr lang="da-DK" dirty="0"/>
              <a:t>Avlssystemet – DanBred </a:t>
            </a:r>
            <a:endParaRPr lang="LID4096" dirty="0"/>
          </a:p>
        </p:txBody>
      </p:sp>
      <p:sp>
        <p:nvSpPr>
          <p:cNvPr id="7" name="Pladsholder til tekst 92">
            <a:extLst>
              <a:ext uri="{FF2B5EF4-FFF2-40B4-BE49-F238E27FC236}">
                <a16:creationId xmlns:a16="http://schemas.microsoft.com/office/drawing/2014/main" id="{320FEE90-6C1D-5C3A-59F2-4388A14CF2D1}"/>
              </a:ext>
            </a:extLst>
          </p:cNvPr>
          <p:cNvSpPr>
            <a:spLocks noGrp="1"/>
          </p:cNvSpPr>
          <p:nvPr>
            <p:ph sz="half" idx="10"/>
          </p:nvPr>
        </p:nvSpPr>
        <p:spPr>
          <a:xfrm>
            <a:off x="6441438" y="1798089"/>
            <a:ext cx="5181600" cy="4351338"/>
          </a:xfrm>
        </p:spPr>
        <p:txBody>
          <a:bodyPr>
            <a:normAutofit fontScale="92500" lnSpcReduction="20000"/>
          </a:bodyPr>
          <a:lstStyle/>
          <a:p>
            <a:pPr marL="127000" indent="-127000"/>
            <a:endParaRPr lang="en-US" b="1" dirty="0">
              <a:latin typeface="Arial" panose="020B0604020202020204" pitchFamily="34" charset="0"/>
              <a:cs typeface="Arial" panose="020B0604020202020204" pitchFamily="34" charset="0"/>
            </a:endParaRPr>
          </a:p>
          <a:p>
            <a:pPr marL="0" indent="0">
              <a:buNone/>
            </a:pPr>
            <a:r>
              <a:rPr lang="da-DK" sz="1600" b="1" dirty="0">
                <a:latin typeface="Arial" panose="020B0604020202020204" pitchFamily="34" charset="0"/>
                <a:cs typeface="Arial" panose="020B0604020202020204" pitchFamily="34" charset="0"/>
              </a:rPr>
              <a:t>Avlsbesætninger / </a:t>
            </a:r>
            <a:r>
              <a:rPr lang="da-DK" sz="1600" b="1" dirty="0" err="1">
                <a:latin typeface="Arial" panose="020B0604020202020204" pitchFamily="34" charset="0"/>
                <a:cs typeface="Arial" panose="020B0604020202020204" pitchFamily="34" charset="0"/>
              </a:rPr>
              <a:t>nucleus</a:t>
            </a:r>
            <a:r>
              <a:rPr lang="da-DK" sz="1600" b="1" dirty="0">
                <a:latin typeface="Arial" panose="020B0604020202020204" pitchFamily="34" charset="0"/>
                <a:cs typeface="Arial" panose="020B0604020202020204" pitchFamily="34" charset="0"/>
              </a:rPr>
              <a:t> herds</a:t>
            </a:r>
          </a:p>
          <a:p>
            <a:r>
              <a:rPr lang="da-DK" sz="1600" dirty="0">
                <a:latin typeface="Arial" panose="020B0604020202020204" pitchFamily="34" charset="0"/>
                <a:cs typeface="Arial" panose="020B0604020202020204" pitchFamily="34" charset="0"/>
              </a:rPr>
              <a:t>19 avlsbesætninger i Danmark </a:t>
            </a:r>
          </a:p>
          <a:p>
            <a:pPr marL="584200" lvl="1" indent="-127000">
              <a:buFont typeface="Arial" panose="020B0604020202020204" pitchFamily="34" charset="0"/>
              <a:buChar char="•"/>
            </a:pPr>
            <a:r>
              <a:rPr lang="da-DK" sz="1600" dirty="0">
                <a:latin typeface="Arial" panose="020B0604020202020204" pitchFamily="34" charset="0"/>
                <a:cs typeface="Arial" panose="020B0604020202020204" pitchFamily="34" charset="0"/>
              </a:rPr>
              <a:t>DanBred Landrace #2,200 søer</a:t>
            </a:r>
          </a:p>
          <a:p>
            <a:pPr marL="584200" lvl="1" indent="-127000">
              <a:buFont typeface="Arial" panose="020B0604020202020204" pitchFamily="34" charset="0"/>
              <a:buChar char="•"/>
            </a:pPr>
            <a:r>
              <a:rPr lang="da-DK" sz="1600" dirty="0">
                <a:latin typeface="Arial" panose="020B0604020202020204" pitchFamily="34" charset="0"/>
                <a:cs typeface="Arial" panose="020B0604020202020204" pitchFamily="34" charset="0"/>
              </a:rPr>
              <a:t>DanBred Yorkshire #2,200 søer</a:t>
            </a:r>
          </a:p>
          <a:p>
            <a:pPr marL="584200" lvl="1" indent="-127000">
              <a:buFont typeface="Arial" panose="020B0604020202020204" pitchFamily="34" charset="0"/>
              <a:buChar char="•"/>
            </a:pPr>
            <a:r>
              <a:rPr lang="da-DK" sz="1600" dirty="0">
                <a:latin typeface="Arial" panose="020B0604020202020204" pitchFamily="34" charset="0"/>
                <a:cs typeface="Arial" panose="020B0604020202020204" pitchFamily="34" charset="0"/>
              </a:rPr>
              <a:t>DanBred Duroc #1,800 søer</a:t>
            </a:r>
          </a:p>
          <a:p>
            <a:endParaRPr lang="da-DK" sz="1600" b="1" dirty="0">
              <a:latin typeface="Arial" panose="020B0604020202020204" pitchFamily="34" charset="0"/>
              <a:cs typeface="Arial" panose="020B0604020202020204" pitchFamily="34" charset="0"/>
            </a:endParaRPr>
          </a:p>
          <a:p>
            <a:pPr marL="0" indent="0">
              <a:buNone/>
            </a:pPr>
            <a:r>
              <a:rPr lang="da-DK" sz="1600" b="1" dirty="0">
                <a:latin typeface="Arial" panose="020B0604020202020204" pitchFamily="34" charset="0"/>
                <a:cs typeface="Arial" panose="020B0604020202020204" pitchFamily="34" charset="0"/>
              </a:rPr>
              <a:t>Opformeringsbesætninger / </a:t>
            </a:r>
            <a:r>
              <a:rPr lang="da-DK" sz="1600" b="1" dirty="0" err="1">
                <a:latin typeface="Arial" panose="020B0604020202020204" pitchFamily="34" charset="0"/>
                <a:cs typeface="Arial" panose="020B0604020202020204" pitchFamily="34" charset="0"/>
              </a:rPr>
              <a:t>multiplication</a:t>
            </a:r>
            <a:r>
              <a:rPr lang="da-DK" sz="1600" b="1" dirty="0">
                <a:latin typeface="Arial" panose="020B0604020202020204" pitchFamily="34" charset="0"/>
                <a:cs typeface="Arial" panose="020B0604020202020204" pitchFamily="34" charset="0"/>
              </a:rPr>
              <a:t> herds</a:t>
            </a:r>
          </a:p>
          <a:p>
            <a:r>
              <a:rPr lang="da-DK" sz="1600" dirty="0">
                <a:latin typeface="Arial" panose="020B0604020202020204" pitchFamily="34" charset="0"/>
                <a:cs typeface="Arial" panose="020B0604020202020204" pitchFamily="34" charset="0"/>
              </a:rPr>
              <a:t>60 opformeringsbesætninger i Danmark</a:t>
            </a:r>
          </a:p>
          <a:p>
            <a:r>
              <a:rPr lang="da-DK" sz="1600" dirty="0">
                <a:latin typeface="Arial" panose="020B0604020202020204" pitchFamily="34" charset="0"/>
                <a:cs typeface="Arial" panose="020B0604020202020204" pitchFamily="34" charset="0"/>
              </a:rPr>
              <a:t>35 opformeringsbesætninger udenfor Danmark </a:t>
            </a:r>
          </a:p>
          <a:p>
            <a:endParaRPr lang="da-DK" sz="1600" dirty="0">
              <a:latin typeface="Arial" panose="020B0604020202020204" pitchFamily="34" charset="0"/>
              <a:cs typeface="Arial" panose="020B0604020202020204" pitchFamily="34" charset="0"/>
            </a:endParaRPr>
          </a:p>
          <a:p>
            <a:pPr marL="0" indent="0">
              <a:buNone/>
            </a:pPr>
            <a:r>
              <a:rPr lang="da-DK" sz="1600" b="1" dirty="0">
                <a:latin typeface="Arial" panose="020B0604020202020204" pitchFamily="34" charset="0"/>
                <a:cs typeface="Arial" panose="020B0604020202020204" pitchFamily="34" charset="0"/>
              </a:rPr>
              <a:t>Produktionsbesætninger</a:t>
            </a:r>
          </a:p>
          <a:p>
            <a:r>
              <a:rPr lang="da-DK" sz="1600" dirty="0">
                <a:latin typeface="Arial" panose="020B0604020202020204" pitchFamily="34" charset="0"/>
                <a:cs typeface="Arial" panose="020B0604020202020204" pitchFamily="34" charset="0"/>
              </a:rPr>
              <a:t>≈ 850.000 søer </a:t>
            </a:r>
          </a:p>
          <a:p>
            <a:r>
              <a:rPr lang="da-DK" sz="1600" dirty="0">
                <a:latin typeface="Arial" panose="020B0604020202020204" pitchFamily="34" charset="0"/>
                <a:cs typeface="Arial" panose="020B0604020202020204" pitchFamily="34" charset="0"/>
              </a:rPr>
              <a:t>DanBred markedsandel på hundyrsiden – 82 % </a:t>
            </a:r>
          </a:p>
          <a:p>
            <a:r>
              <a:rPr lang="da-DK" sz="1600" dirty="0">
                <a:latin typeface="Arial" panose="020B0604020202020204" pitchFamily="34" charset="0"/>
                <a:cs typeface="Arial" panose="020B0604020202020204" pitchFamily="34" charset="0"/>
              </a:rPr>
              <a:t>DanBred markedsandel på handyrsiden – 89 % </a:t>
            </a:r>
          </a:p>
          <a:p>
            <a:endParaRPr lang="da-DK" sz="1600" dirty="0">
              <a:latin typeface="Arial" panose="020B0604020202020204" pitchFamily="34" charset="0"/>
              <a:cs typeface="Arial" panose="020B0604020202020204" pitchFamily="34" charset="0"/>
            </a:endParaRPr>
          </a:p>
        </p:txBody>
      </p:sp>
      <p:pic>
        <p:nvPicPr>
          <p:cNvPr id="8" name="Pladsholder til indhold 6" descr="Et billede, der indeholder tekst, gris, kvæg, svin&#10;&#10;Indhold genereret af kunstig intelligens kan være forkert.">
            <a:extLst>
              <a:ext uri="{FF2B5EF4-FFF2-40B4-BE49-F238E27FC236}">
                <a16:creationId xmlns:a16="http://schemas.microsoft.com/office/drawing/2014/main" id="{D6A72B95-3A91-9694-5101-9D09D3A9CAD1}"/>
              </a:ext>
            </a:extLst>
          </p:cNvPr>
          <p:cNvPicPr>
            <a:picLocks noGrp="1" noChangeAspect="1"/>
          </p:cNvPicPr>
          <p:nvPr>
            <p:ph sz="half" idx="1"/>
          </p:nvPr>
        </p:nvPicPr>
        <p:blipFill>
          <a:blip r:embed="rId3" cstate="email">
            <a:extLst>
              <a:ext uri="{28A0092B-C50C-407E-A947-70E740481C1C}">
                <a14:useLocalDpi xmlns:a14="http://schemas.microsoft.com/office/drawing/2010/main" val="0"/>
              </a:ext>
            </a:extLst>
          </a:blip>
          <a:srcRect/>
          <a:stretch/>
        </p:blipFill>
        <p:spPr>
          <a:xfrm>
            <a:off x="841188" y="1825625"/>
            <a:ext cx="5175623" cy="4351338"/>
          </a:xfrm>
          <a:noFill/>
        </p:spPr>
      </p:pic>
    </p:spTree>
    <p:extLst>
      <p:ext uri="{BB962C8B-B14F-4D97-AF65-F5344CB8AC3E}">
        <p14:creationId xmlns:p14="http://schemas.microsoft.com/office/powerpoint/2010/main" val="31037374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ladsholder til indhold 6" descr="Et billede, der indeholder tekst, gris, kvæg, svin&#10;&#10;Indhold genereret af kunstig intelligens kan være forkert.">
            <a:extLst>
              <a:ext uri="{FF2B5EF4-FFF2-40B4-BE49-F238E27FC236}">
                <a16:creationId xmlns:a16="http://schemas.microsoft.com/office/drawing/2014/main" id="{9381CCED-119B-8152-555B-274A70163650}"/>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1342961" y="2255881"/>
            <a:ext cx="5175623" cy="4351338"/>
          </a:xfrm>
          <a:prstGeom prst="rect">
            <a:avLst/>
          </a:prstGeom>
          <a:noFill/>
        </p:spPr>
      </p:pic>
      <p:pic>
        <p:nvPicPr>
          <p:cNvPr id="40" name="Graphic 50" descr="Home with solid fill">
            <a:extLst>
              <a:ext uri="{FF2B5EF4-FFF2-40B4-BE49-F238E27FC236}">
                <a16:creationId xmlns:a16="http://schemas.microsoft.com/office/drawing/2014/main" id="{0C96AFC8-A556-B123-F0EC-A63DB98FA8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82320" y="1512952"/>
            <a:ext cx="2134796" cy="2134796"/>
          </a:xfrm>
          <a:prstGeom prst="rect">
            <a:avLst/>
          </a:prstGeom>
        </p:spPr>
      </p:pic>
      <p:sp>
        <p:nvSpPr>
          <p:cNvPr id="5" name="Date Placeholder 3">
            <a:extLst>
              <a:ext uri="{FF2B5EF4-FFF2-40B4-BE49-F238E27FC236}">
                <a16:creationId xmlns:a16="http://schemas.microsoft.com/office/drawing/2014/main" id="{2166AD1C-B368-0229-B2A8-D8E1C60D8EBA}"/>
              </a:ext>
            </a:extLst>
          </p:cNvPr>
          <p:cNvSpPr>
            <a:spLocks noGrp="1"/>
          </p:cNvSpPr>
          <p:nvPr>
            <p:ph type="dt" sz="half" idx="2"/>
          </p:nvPr>
        </p:nvSpPr>
        <p:spPr/>
        <p:txBody>
          <a:bodyPr/>
          <a:lstStyle/>
          <a:p>
            <a:fld id="{1D4EA1FB-CEFE-40DB-8E45-7C0CD05E2E19}" type="datetime1">
              <a:rPr lang="en-GB" smtClean="0"/>
              <a:t>30/07/2025</a:t>
            </a:fld>
            <a:endParaRPr lang="en-US" dirty="0"/>
          </a:p>
        </p:txBody>
      </p:sp>
      <p:sp>
        <p:nvSpPr>
          <p:cNvPr id="3" name="Footer Placeholder 2">
            <a:extLst>
              <a:ext uri="{FF2B5EF4-FFF2-40B4-BE49-F238E27FC236}">
                <a16:creationId xmlns:a16="http://schemas.microsoft.com/office/drawing/2014/main" id="{8F106CAF-A2F6-BFF9-CA71-4C32997990D5}"/>
              </a:ext>
            </a:extLst>
          </p:cNvPr>
          <p:cNvSpPr>
            <a:spLocks noGrp="1"/>
          </p:cNvSpPr>
          <p:nvPr>
            <p:ph type="ftr" sz="quarter" idx="3"/>
          </p:nvPr>
        </p:nvSpPr>
        <p:spPr/>
        <p:txBody>
          <a:bodyPr/>
          <a:lstStyle/>
          <a:p>
            <a:r>
              <a:rPr lang="en-US"/>
              <a:t>Your business. Our DNA.</a:t>
            </a:r>
            <a:endParaRPr lang="en-DK" dirty="0"/>
          </a:p>
        </p:txBody>
      </p:sp>
      <p:sp>
        <p:nvSpPr>
          <p:cNvPr id="9" name="Titel 1">
            <a:extLst>
              <a:ext uri="{FF2B5EF4-FFF2-40B4-BE49-F238E27FC236}">
                <a16:creationId xmlns:a16="http://schemas.microsoft.com/office/drawing/2014/main" id="{7C18DF52-71C0-7433-5C08-07521573B188}"/>
              </a:ext>
            </a:extLst>
          </p:cNvPr>
          <p:cNvSpPr txBox="1">
            <a:spLocks/>
          </p:cNvSpPr>
          <p:nvPr/>
        </p:nvSpPr>
        <p:spPr>
          <a:xfrm>
            <a:off x="591818" y="906449"/>
            <a:ext cx="9566170" cy="119497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i="0" kern="1200">
                <a:solidFill>
                  <a:schemeClr val="tx1"/>
                </a:solidFill>
                <a:latin typeface="Arial" charset="0"/>
                <a:ea typeface="Arial" charset="0"/>
                <a:cs typeface="Arial" charset="0"/>
              </a:defRPr>
            </a:lvl1pPr>
          </a:lstStyle>
          <a:p>
            <a:pPr algn="l"/>
            <a:r>
              <a:rPr lang="en-US" sz="3000" b="0" dirty="0" err="1">
                <a:solidFill>
                  <a:srgbClr val="800020"/>
                </a:solidFill>
                <a:latin typeface="Arial" panose="020B0604020202020204" pitchFamily="34" charset="0"/>
                <a:cs typeface="Arial" panose="020B0604020202020204" pitchFamily="34" charset="0"/>
              </a:rPr>
              <a:t>Genflow</a:t>
            </a:r>
            <a:r>
              <a:rPr lang="en-US" sz="3000" b="0" dirty="0">
                <a:solidFill>
                  <a:srgbClr val="800020"/>
                </a:solidFill>
                <a:latin typeface="Arial" panose="020B0604020202020204" pitchFamily="34" charset="0"/>
                <a:cs typeface="Arial" panose="020B0604020202020204" pitchFamily="34" charset="0"/>
              </a:rPr>
              <a:t> i DanBred </a:t>
            </a:r>
            <a:r>
              <a:rPr lang="en-US" sz="3000" b="0" dirty="0" err="1">
                <a:solidFill>
                  <a:srgbClr val="800020"/>
                </a:solidFill>
                <a:latin typeface="Arial" panose="020B0604020202020204" pitchFamily="34" charset="0"/>
                <a:cs typeface="Arial" panose="020B0604020202020204" pitchFamily="34" charset="0"/>
              </a:rPr>
              <a:t>avlssystemet</a:t>
            </a:r>
            <a:r>
              <a:rPr lang="en-US" sz="3000" b="0" dirty="0">
                <a:solidFill>
                  <a:srgbClr val="800020"/>
                </a:solidFill>
                <a:latin typeface="Arial" panose="020B0604020202020204" pitchFamily="34" charset="0"/>
                <a:cs typeface="Arial" panose="020B0604020202020204" pitchFamily="34" charset="0"/>
              </a:rPr>
              <a:t> </a:t>
            </a:r>
          </a:p>
        </p:txBody>
      </p:sp>
      <p:sp>
        <p:nvSpPr>
          <p:cNvPr id="26" name="Tekstfelt 13">
            <a:extLst>
              <a:ext uri="{FF2B5EF4-FFF2-40B4-BE49-F238E27FC236}">
                <a16:creationId xmlns:a16="http://schemas.microsoft.com/office/drawing/2014/main" id="{016408AC-6AA3-5BFC-78B2-240F23999208}"/>
              </a:ext>
            </a:extLst>
          </p:cNvPr>
          <p:cNvSpPr txBox="1"/>
          <p:nvPr/>
        </p:nvSpPr>
        <p:spPr>
          <a:xfrm>
            <a:off x="10186592" y="2502687"/>
            <a:ext cx="1119217" cy="307777"/>
          </a:xfrm>
          <a:prstGeom prst="rect">
            <a:avLst/>
          </a:prstGeom>
          <a:noFill/>
        </p:spPr>
        <p:txBody>
          <a:bodyPr wrap="none" rtlCol="0">
            <a:spAutoFit/>
          </a:bodyPr>
          <a:lstStyle/>
          <a:p>
            <a:pPr algn="ctr"/>
            <a:r>
              <a:rPr lang="en-GB" sz="1400" b="1" dirty="0">
                <a:solidFill>
                  <a:schemeClr val="bg1"/>
                </a:solidFill>
                <a:latin typeface="Arial" panose="020B0604020202020204" pitchFamily="34" charset="0"/>
                <a:cs typeface="Arial" panose="020B0604020202020204" pitchFamily="34" charset="0"/>
              </a:rPr>
              <a:t>KS station </a:t>
            </a:r>
          </a:p>
        </p:txBody>
      </p:sp>
      <p:sp>
        <p:nvSpPr>
          <p:cNvPr id="28" name="Tekstfelt 13">
            <a:extLst>
              <a:ext uri="{FF2B5EF4-FFF2-40B4-BE49-F238E27FC236}">
                <a16:creationId xmlns:a16="http://schemas.microsoft.com/office/drawing/2014/main" id="{470C50AD-1537-297F-7F14-1D2AA5D01C40}"/>
              </a:ext>
            </a:extLst>
          </p:cNvPr>
          <p:cNvSpPr txBox="1"/>
          <p:nvPr/>
        </p:nvSpPr>
        <p:spPr>
          <a:xfrm>
            <a:off x="5504093" y="4214679"/>
            <a:ext cx="795589" cy="307777"/>
          </a:xfrm>
          <a:prstGeom prst="rect">
            <a:avLst/>
          </a:prstGeom>
          <a:noFill/>
        </p:spPr>
        <p:txBody>
          <a:bodyPr wrap="square" rtlCol="0">
            <a:spAutoFit/>
          </a:bodyPr>
          <a:lstStyle/>
          <a:p>
            <a:r>
              <a:rPr lang="en-GB" sz="1400" b="1" dirty="0" err="1">
                <a:latin typeface="Arial" panose="020B0604020202020204" pitchFamily="34" charset="0"/>
                <a:cs typeface="Arial" panose="020B0604020202020204" pitchFamily="34" charset="0"/>
              </a:rPr>
              <a:t>Polte</a:t>
            </a:r>
            <a:endParaRPr lang="en-GB" sz="1600" b="1" dirty="0">
              <a:latin typeface="Arial" panose="020B0604020202020204" pitchFamily="34" charset="0"/>
              <a:cs typeface="Arial" panose="020B0604020202020204" pitchFamily="34" charset="0"/>
            </a:endParaRPr>
          </a:p>
        </p:txBody>
      </p:sp>
      <p:grpSp>
        <p:nvGrpSpPr>
          <p:cNvPr id="17" name="Gruppe 16">
            <a:extLst>
              <a:ext uri="{FF2B5EF4-FFF2-40B4-BE49-F238E27FC236}">
                <a16:creationId xmlns:a16="http://schemas.microsoft.com/office/drawing/2014/main" id="{F0AE4B91-510C-4A40-9681-C46C26977D07}"/>
              </a:ext>
            </a:extLst>
          </p:cNvPr>
          <p:cNvGrpSpPr/>
          <p:nvPr/>
        </p:nvGrpSpPr>
        <p:grpSpPr>
          <a:xfrm>
            <a:off x="1304767" y="2255881"/>
            <a:ext cx="5283718" cy="3994548"/>
            <a:chOff x="1054660" y="1973287"/>
            <a:chExt cx="5283718" cy="3994548"/>
          </a:xfrm>
        </p:grpSpPr>
        <p:sp>
          <p:nvSpPr>
            <p:cNvPr id="25" name="Tekstfelt 13">
              <a:extLst>
                <a:ext uri="{FF2B5EF4-FFF2-40B4-BE49-F238E27FC236}">
                  <a16:creationId xmlns:a16="http://schemas.microsoft.com/office/drawing/2014/main" id="{C8089F01-255E-3AAA-37AD-963F5AAA3FC6}"/>
                </a:ext>
              </a:extLst>
            </p:cNvPr>
            <p:cNvSpPr txBox="1"/>
            <p:nvPr/>
          </p:nvSpPr>
          <p:spPr>
            <a:xfrm>
              <a:off x="1054660" y="2625118"/>
              <a:ext cx="1417376" cy="307777"/>
            </a:xfrm>
            <a:prstGeom prst="rect">
              <a:avLst/>
            </a:prstGeom>
            <a:noFill/>
          </p:spPr>
          <p:txBody>
            <a:bodyPr wrap="none" rtlCol="0">
              <a:spAutoFit/>
            </a:bodyPr>
            <a:lstStyle/>
            <a:p>
              <a:r>
                <a:rPr lang="en-GB" sz="1400" b="1" dirty="0">
                  <a:latin typeface="Arial" panose="020B0604020202020204" pitchFamily="34" charset="0"/>
                  <a:cs typeface="Arial" panose="020B0604020202020204" pitchFamily="34" charset="0"/>
                </a:rPr>
                <a:t>Orner og </a:t>
              </a:r>
              <a:r>
                <a:rPr lang="en-GB" sz="1400" b="1" dirty="0" err="1">
                  <a:latin typeface="Arial" panose="020B0604020202020204" pitchFamily="34" charset="0"/>
                  <a:cs typeface="Arial" panose="020B0604020202020204" pitchFamily="34" charset="0"/>
                </a:rPr>
                <a:t>polte</a:t>
              </a:r>
              <a:endParaRPr lang="en-GB" sz="1400" b="1" dirty="0">
                <a:latin typeface="Arial" panose="020B0604020202020204" pitchFamily="34" charset="0"/>
                <a:cs typeface="Arial" panose="020B0604020202020204" pitchFamily="34" charset="0"/>
              </a:endParaRPr>
            </a:p>
          </p:txBody>
        </p:sp>
        <p:sp>
          <p:nvSpPr>
            <p:cNvPr id="27" name="Tekstfelt 13">
              <a:extLst>
                <a:ext uri="{FF2B5EF4-FFF2-40B4-BE49-F238E27FC236}">
                  <a16:creationId xmlns:a16="http://schemas.microsoft.com/office/drawing/2014/main" id="{2EADC39F-1BB5-1476-FE0F-CDC1E6105709}"/>
                </a:ext>
              </a:extLst>
            </p:cNvPr>
            <p:cNvSpPr txBox="1"/>
            <p:nvPr/>
          </p:nvSpPr>
          <p:spPr>
            <a:xfrm>
              <a:off x="4447573" y="1973287"/>
              <a:ext cx="1306289" cy="523220"/>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Orner</a:t>
              </a:r>
              <a:r>
                <a:rPr lang="en-GB" sz="1400" dirty="0">
                  <a:latin typeface="Arial" panose="020B0604020202020204" pitchFamily="34" charset="0"/>
                  <a:cs typeface="Arial" panose="020B0604020202020204" pitchFamily="34" charset="0"/>
                </a:rPr>
                <a:t> </a:t>
              </a:r>
            </a:p>
            <a:p>
              <a:r>
                <a:rPr lang="en-GB" sz="1400" dirty="0">
                  <a:latin typeface="Arial" panose="020B0604020202020204" pitchFamily="34" charset="0"/>
                  <a:cs typeface="Arial" panose="020B0604020202020204" pitchFamily="34" charset="0"/>
                </a:rPr>
                <a:t>– Top-</a:t>
              </a:r>
              <a:r>
                <a:rPr lang="en-GB" sz="1400" dirty="0" err="1">
                  <a:latin typeface="Arial" panose="020B0604020202020204" pitchFamily="34" charset="0"/>
                  <a:cs typeface="Arial" panose="020B0604020202020204" pitchFamily="34" charset="0"/>
                </a:rPr>
                <a:t>indeks</a:t>
              </a:r>
              <a:endParaRPr lang="en-GB" sz="1400" dirty="0">
                <a:latin typeface="Arial" panose="020B0604020202020204" pitchFamily="34" charset="0"/>
                <a:cs typeface="Arial" panose="020B0604020202020204" pitchFamily="34" charset="0"/>
              </a:endParaRPr>
            </a:p>
          </p:txBody>
        </p:sp>
        <p:grpSp>
          <p:nvGrpSpPr>
            <p:cNvPr id="2" name="Gruppe 1">
              <a:extLst>
                <a:ext uri="{FF2B5EF4-FFF2-40B4-BE49-F238E27FC236}">
                  <a16:creationId xmlns:a16="http://schemas.microsoft.com/office/drawing/2014/main" id="{76185668-02AF-9B91-9FA2-7B9DF13932C2}"/>
                </a:ext>
              </a:extLst>
            </p:cNvPr>
            <p:cNvGrpSpPr/>
            <p:nvPr/>
          </p:nvGrpSpPr>
          <p:grpSpPr>
            <a:xfrm>
              <a:off x="1352289" y="2700564"/>
              <a:ext cx="4986089" cy="3267271"/>
              <a:chOff x="3760947" y="2684280"/>
              <a:chExt cx="4986089" cy="3267271"/>
            </a:xfrm>
          </p:grpSpPr>
          <p:sp>
            <p:nvSpPr>
              <p:cNvPr id="18" name="Arc 17">
                <a:extLst>
                  <a:ext uri="{FF2B5EF4-FFF2-40B4-BE49-F238E27FC236}">
                    <a16:creationId xmlns:a16="http://schemas.microsoft.com/office/drawing/2014/main" id="{6C3A4A84-7B2D-9E03-0912-E5D60BB59486}"/>
                  </a:ext>
                </a:extLst>
              </p:cNvPr>
              <p:cNvSpPr/>
              <p:nvPr/>
            </p:nvSpPr>
            <p:spPr>
              <a:xfrm flipH="1">
                <a:off x="3760947" y="2684280"/>
                <a:ext cx="3291840" cy="3267271"/>
              </a:xfrm>
              <a:prstGeom prst="arc">
                <a:avLst>
                  <a:gd name="adj1" fmla="val 16200000"/>
                  <a:gd name="adj2" fmla="val 2265232"/>
                </a:avLst>
              </a:prstGeom>
              <a:ln w="19050" cap="flat" cmpd="sng" algn="ctr">
                <a:solidFill>
                  <a:srgbClr val="B81D2F"/>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GB"/>
              </a:p>
            </p:txBody>
          </p:sp>
          <p:sp>
            <p:nvSpPr>
              <p:cNvPr id="29" name="Arc 28">
                <a:extLst>
                  <a:ext uri="{FF2B5EF4-FFF2-40B4-BE49-F238E27FC236}">
                    <a16:creationId xmlns:a16="http://schemas.microsoft.com/office/drawing/2014/main" id="{6FF9ACC0-4EB7-99CD-1428-B72017D3C0A6}"/>
                  </a:ext>
                </a:extLst>
              </p:cNvPr>
              <p:cNvSpPr/>
              <p:nvPr/>
            </p:nvSpPr>
            <p:spPr>
              <a:xfrm flipH="1">
                <a:off x="4687954" y="2685619"/>
                <a:ext cx="1474307" cy="1123720"/>
              </a:xfrm>
              <a:prstGeom prst="arc">
                <a:avLst>
                  <a:gd name="adj1" fmla="val 16200000"/>
                  <a:gd name="adj2" fmla="val 2265232"/>
                </a:avLst>
              </a:prstGeom>
              <a:ln w="19050" cap="flat" cmpd="sng" algn="ctr">
                <a:solidFill>
                  <a:srgbClr val="B81D2F"/>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GB"/>
              </a:p>
            </p:txBody>
          </p:sp>
          <p:sp>
            <p:nvSpPr>
              <p:cNvPr id="30" name="Arc 29">
                <a:extLst>
                  <a:ext uri="{FF2B5EF4-FFF2-40B4-BE49-F238E27FC236}">
                    <a16:creationId xmlns:a16="http://schemas.microsoft.com/office/drawing/2014/main" id="{945B3166-D8CF-7D8C-C28A-26397B05A62D}"/>
                  </a:ext>
                </a:extLst>
              </p:cNvPr>
              <p:cNvSpPr/>
              <p:nvPr/>
            </p:nvSpPr>
            <p:spPr>
              <a:xfrm flipH="1">
                <a:off x="4245324" y="2684280"/>
                <a:ext cx="2323086" cy="1950005"/>
              </a:xfrm>
              <a:prstGeom prst="arc">
                <a:avLst>
                  <a:gd name="adj1" fmla="val 16200000"/>
                  <a:gd name="adj2" fmla="val 2265232"/>
                </a:avLst>
              </a:prstGeom>
              <a:ln w="19050" cap="flat" cmpd="sng" algn="ctr">
                <a:solidFill>
                  <a:srgbClr val="B81D2F"/>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GB"/>
              </a:p>
            </p:txBody>
          </p:sp>
          <p:sp>
            <p:nvSpPr>
              <p:cNvPr id="32" name="Arc 31">
                <a:extLst>
                  <a:ext uri="{FF2B5EF4-FFF2-40B4-BE49-F238E27FC236}">
                    <a16:creationId xmlns:a16="http://schemas.microsoft.com/office/drawing/2014/main" id="{306D4642-756A-4B4F-90BA-82121ECD8497}"/>
                  </a:ext>
                </a:extLst>
              </p:cNvPr>
              <p:cNvSpPr/>
              <p:nvPr/>
            </p:nvSpPr>
            <p:spPr>
              <a:xfrm>
                <a:off x="7055014" y="4204125"/>
                <a:ext cx="1068089" cy="772202"/>
              </a:xfrm>
              <a:prstGeom prst="arc">
                <a:avLst>
                  <a:gd name="adj1" fmla="val 16200000"/>
                  <a:gd name="adj2" fmla="val 2265232"/>
                </a:avLst>
              </a:prstGeom>
              <a:ln w="19050" cap="flat" cmpd="sng" algn="ctr">
                <a:solidFill>
                  <a:srgbClr val="B81D2F"/>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GB"/>
              </a:p>
            </p:txBody>
          </p:sp>
          <p:sp>
            <p:nvSpPr>
              <p:cNvPr id="33" name="Arc 32">
                <a:extLst>
                  <a:ext uri="{FF2B5EF4-FFF2-40B4-BE49-F238E27FC236}">
                    <a16:creationId xmlns:a16="http://schemas.microsoft.com/office/drawing/2014/main" id="{DD37ED36-F78F-9F54-C6FE-172A1F098C7D}"/>
                  </a:ext>
                </a:extLst>
              </p:cNvPr>
              <p:cNvSpPr/>
              <p:nvPr/>
            </p:nvSpPr>
            <p:spPr>
              <a:xfrm>
                <a:off x="6394320" y="4204125"/>
                <a:ext cx="2352716" cy="1663079"/>
              </a:xfrm>
              <a:prstGeom prst="arc">
                <a:avLst>
                  <a:gd name="adj1" fmla="val 16200000"/>
                  <a:gd name="adj2" fmla="val 2265232"/>
                </a:avLst>
              </a:prstGeom>
              <a:ln w="19050" cap="flat" cmpd="sng" algn="ctr">
                <a:solidFill>
                  <a:srgbClr val="B81D2F"/>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GB"/>
              </a:p>
            </p:txBody>
          </p:sp>
        </p:grpSp>
      </p:grpSp>
      <p:grpSp>
        <p:nvGrpSpPr>
          <p:cNvPr id="16" name="Gruppe 15">
            <a:extLst>
              <a:ext uri="{FF2B5EF4-FFF2-40B4-BE49-F238E27FC236}">
                <a16:creationId xmlns:a16="http://schemas.microsoft.com/office/drawing/2014/main" id="{31304647-9861-52A7-21E1-21AA4D99FB47}"/>
              </a:ext>
            </a:extLst>
          </p:cNvPr>
          <p:cNvGrpSpPr/>
          <p:nvPr/>
        </p:nvGrpSpPr>
        <p:grpSpPr>
          <a:xfrm>
            <a:off x="6733857" y="1915124"/>
            <a:ext cx="1387870" cy="1276487"/>
            <a:chOff x="5266506" y="1446903"/>
            <a:chExt cx="1387870" cy="1276487"/>
          </a:xfrm>
        </p:grpSpPr>
        <p:pic>
          <p:nvPicPr>
            <p:cNvPr id="24" name="Picture 23" descr="A red outline of a house&#10;&#10;Description automatically generated">
              <a:extLst>
                <a:ext uri="{FF2B5EF4-FFF2-40B4-BE49-F238E27FC236}">
                  <a16:creationId xmlns:a16="http://schemas.microsoft.com/office/drawing/2014/main" id="{301BBD4F-5183-95D9-1C1F-4A6F6F09D29F}"/>
                </a:ext>
              </a:extLst>
            </p:cNvPr>
            <p:cNvPicPr>
              <a:picLocks noChangeAspect="1"/>
            </p:cNvPicPr>
            <p:nvPr/>
          </p:nvPicPr>
          <p:blipFill rotWithShape="1">
            <a:blip r:embed="rId6"/>
            <a:srcRect l="5054" t="8696" r="3932" b="7594"/>
            <a:stretch/>
          </p:blipFill>
          <p:spPr>
            <a:xfrm>
              <a:off x="5266506" y="1446903"/>
              <a:ext cx="1387870" cy="1276487"/>
            </a:xfrm>
            <a:prstGeom prst="rect">
              <a:avLst/>
            </a:prstGeom>
          </p:spPr>
        </p:pic>
        <p:sp>
          <p:nvSpPr>
            <p:cNvPr id="15" name="Tekstfelt 14">
              <a:extLst>
                <a:ext uri="{FF2B5EF4-FFF2-40B4-BE49-F238E27FC236}">
                  <a16:creationId xmlns:a16="http://schemas.microsoft.com/office/drawing/2014/main" id="{25B65FD8-AED1-F063-4468-9287ECB10C58}"/>
                </a:ext>
              </a:extLst>
            </p:cNvPr>
            <p:cNvSpPr txBox="1"/>
            <p:nvPr/>
          </p:nvSpPr>
          <p:spPr>
            <a:xfrm>
              <a:off x="5451668" y="1819930"/>
              <a:ext cx="1018137" cy="307777"/>
            </a:xfrm>
            <a:prstGeom prst="rect">
              <a:avLst/>
            </a:prstGeom>
            <a:noFill/>
          </p:spPr>
          <p:txBody>
            <a:bodyPr wrap="square" rtlCol="0">
              <a:spAutoFit/>
            </a:bodyPr>
            <a:lstStyle/>
            <a:p>
              <a:pPr algn="ctr"/>
              <a:r>
                <a:rPr lang="da-DK" sz="1400" b="1" dirty="0"/>
                <a:t>Bøgildgård </a:t>
              </a:r>
            </a:p>
          </p:txBody>
        </p:sp>
      </p:grpSp>
      <p:sp>
        <p:nvSpPr>
          <p:cNvPr id="19" name="Arc 33">
            <a:extLst>
              <a:ext uri="{FF2B5EF4-FFF2-40B4-BE49-F238E27FC236}">
                <a16:creationId xmlns:a16="http://schemas.microsoft.com/office/drawing/2014/main" id="{034DD3AB-B609-75E2-E383-D9AE7FEAE623}"/>
              </a:ext>
            </a:extLst>
          </p:cNvPr>
          <p:cNvSpPr/>
          <p:nvPr/>
        </p:nvSpPr>
        <p:spPr>
          <a:xfrm rot="15886996">
            <a:off x="6008277" y="1264840"/>
            <a:ext cx="472912" cy="3507295"/>
          </a:xfrm>
          <a:prstGeom prst="arc">
            <a:avLst>
              <a:gd name="adj1" fmla="val 16200000"/>
              <a:gd name="adj2" fmla="val 2265232"/>
            </a:avLst>
          </a:prstGeom>
          <a:ln w="19050" cap="flat" cmpd="sng" algn="ctr">
            <a:solidFill>
              <a:srgbClr val="B81D2F"/>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GB"/>
          </a:p>
        </p:txBody>
      </p:sp>
      <p:sp>
        <p:nvSpPr>
          <p:cNvPr id="23" name="Tekstfelt 13">
            <a:extLst>
              <a:ext uri="{FF2B5EF4-FFF2-40B4-BE49-F238E27FC236}">
                <a16:creationId xmlns:a16="http://schemas.microsoft.com/office/drawing/2014/main" id="{C9AE8441-312A-4F79-8D12-5D149D5F91C5}"/>
              </a:ext>
            </a:extLst>
          </p:cNvPr>
          <p:cNvSpPr txBox="1"/>
          <p:nvPr/>
        </p:nvSpPr>
        <p:spPr>
          <a:xfrm>
            <a:off x="8742504" y="2990922"/>
            <a:ext cx="1245149" cy="523220"/>
          </a:xfrm>
          <a:prstGeom prst="rect">
            <a:avLst/>
          </a:prstGeom>
          <a:noFill/>
        </p:spPr>
        <p:txBody>
          <a:bodyPr wrap="none" rtlCol="0">
            <a:spAutoFit/>
          </a:bodyPr>
          <a:lstStyle/>
          <a:p>
            <a:r>
              <a:rPr lang="en-GB" sz="1400" b="1" dirty="0">
                <a:latin typeface="Arial" panose="020B0604020202020204" pitchFamily="34" charset="0"/>
                <a:cs typeface="Arial" panose="020B0604020202020204" pitchFamily="34" charset="0"/>
              </a:rPr>
              <a:t>Orner </a:t>
            </a:r>
          </a:p>
          <a:p>
            <a:r>
              <a:rPr lang="en-GB" sz="1400" dirty="0">
                <a:latin typeface="Arial" panose="020B0604020202020204" pitchFamily="34" charset="0"/>
                <a:cs typeface="Arial" panose="020B0604020202020204" pitchFamily="34" charset="0"/>
              </a:rPr>
              <a:t> – Top-</a:t>
            </a:r>
            <a:r>
              <a:rPr lang="en-GB" sz="1400" dirty="0" err="1">
                <a:latin typeface="Arial" panose="020B0604020202020204" pitchFamily="34" charset="0"/>
                <a:cs typeface="Arial" panose="020B0604020202020204" pitchFamily="34" charset="0"/>
              </a:rPr>
              <a:t>indeks</a:t>
            </a:r>
            <a:endParaRPr lang="en-GB" sz="1400" dirty="0">
              <a:latin typeface="Arial" panose="020B0604020202020204" pitchFamily="34" charset="0"/>
              <a:cs typeface="Arial" panose="020B0604020202020204" pitchFamily="34" charset="0"/>
            </a:endParaRPr>
          </a:p>
        </p:txBody>
      </p:sp>
      <p:grpSp>
        <p:nvGrpSpPr>
          <p:cNvPr id="7" name="Gruppe 6">
            <a:extLst>
              <a:ext uri="{FF2B5EF4-FFF2-40B4-BE49-F238E27FC236}">
                <a16:creationId xmlns:a16="http://schemas.microsoft.com/office/drawing/2014/main" id="{3313176C-009A-06AB-475B-A66CEF4A2038}"/>
              </a:ext>
            </a:extLst>
          </p:cNvPr>
          <p:cNvGrpSpPr/>
          <p:nvPr/>
        </p:nvGrpSpPr>
        <p:grpSpPr>
          <a:xfrm>
            <a:off x="4799736" y="5107837"/>
            <a:ext cx="714367" cy="334735"/>
            <a:chOff x="5603450" y="4297327"/>
            <a:chExt cx="714367" cy="334735"/>
          </a:xfrm>
        </p:grpSpPr>
        <p:pic>
          <p:nvPicPr>
            <p:cNvPr id="4" name="Picture 63" descr="A red and white flag&#10;&#10;Description automatically generated">
              <a:extLst>
                <a:ext uri="{FF2B5EF4-FFF2-40B4-BE49-F238E27FC236}">
                  <a16:creationId xmlns:a16="http://schemas.microsoft.com/office/drawing/2014/main" id="{42011FA2-4789-75E8-C50F-1D3084C68F5F}"/>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603450" y="4297327"/>
              <a:ext cx="324000" cy="324000"/>
            </a:xfrm>
            <a:prstGeom prst="rect">
              <a:avLst/>
            </a:prstGeom>
          </p:spPr>
        </p:pic>
        <p:pic>
          <p:nvPicPr>
            <p:cNvPr id="6" name="Picture 64" descr="A green and blue planet&#10;&#10;Description automatically generated">
              <a:extLst>
                <a:ext uri="{FF2B5EF4-FFF2-40B4-BE49-F238E27FC236}">
                  <a16:creationId xmlns:a16="http://schemas.microsoft.com/office/drawing/2014/main" id="{0D365A47-18A2-9C9B-C627-D8238F4F6BE5}"/>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993817" y="4308062"/>
              <a:ext cx="324000" cy="324000"/>
            </a:xfrm>
            <a:prstGeom prst="rect">
              <a:avLst/>
            </a:prstGeom>
          </p:spPr>
        </p:pic>
      </p:grpSp>
      <p:pic>
        <p:nvPicPr>
          <p:cNvPr id="8" name="Picture 69" descr="A red and white flag&#10;&#10;Description automatically generated">
            <a:extLst>
              <a:ext uri="{FF2B5EF4-FFF2-40B4-BE49-F238E27FC236}">
                <a16:creationId xmlns:a16="http://schemas.microsoft.com/office/drawing/2014/main" id="{2663D37F-B5EC-926F-CC8F-EFEC118B5A57}"/>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781081" y="2626979"/>
            <a:ext cx="324000" cy="324000"/>
          </a:xfrm>
          <a:prstGeom prst="rect">
            <a:avLst/>
          </a:prstGeom>
        </p:spPr>
      </p:pic>
      <p:grpSp>
        <p:nvGrpSpPr>
          <p:cNvPr id="10" name="Gruppe 9">
            <a:extLst>
              <a:ext uri="{FF2B5EF4-FFF2-40B4-BE49-F238E27FC236}">
                <a16:creationId xmlns:a16="http://schemas.microsoft.com/office/drawing/2014/main" id="{C1244AE1-7BBA-500D-68FA-4FDB0C905A9A}"/>
              </a:ext>
            </a:extLst>
          </p:cNvPr>
          <p:cNvGrpSpPr/>
          <p:nvPr/>
        </p:nvGrpSpPr>
        <p:grpSpPr>
          <a:xfrm>
            <a:off x="2141910" y="5546022"/>
            <a:ext cx="714367" cy="334735"/>
            <a:chOff x="5603450" y="4297327"/>
            <a:chExt cx="714367" cy="334735"/>
          </a:xfrm>
        </p:grpSpPr>
        <p:pic>
          <p:nvPicPr>
            <p:cNvPr id="11" name="Picture 63" descr="A red and white flag&#10;&#10;Description automatically generated">
              <a:extLst>
                <a:ext uri="{FF2B5EF4-FFF2-40B4-BE49-F238E27FC236}">
                  <a16:creationId xmlns:a16="http://schemas.microsoft.com/office/drawing/2014/main" id="{EAF5FFDC-EC9E-EFE3-F504-363688A08BE4}"/>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603450" y="4297327"/>
              <a:ext cx="324000" cy="324000"/>
            </a:xfrm>
            <a:prstGeom prst="rect">
              <a:avLst/>
            </a:prstGeom>
          </p:spPr>
        </p:pic>
        <p:pic>
          <p:nvPicPr>
            <p:cNvPr id="12" name="Picture 64" descr="A green and blue planet&#10;&#10;Description automatically generated">
              <a:extLst>
                <a:ext uri="{FF2B5EF4-FFF2-40B4-BE49-F238E27FC236}">
                  <a16:creationId xmlns:a16="http://schemas.microsoft.com/office/drawing/2014/main" id="{5E94F723-FDEE-E528-8186-EBD3604F6AAC}"/>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993817" y="4308062"/>
              <a:ext cx="324000" cy="324000"/>
            </a:xfrm>
            <a:prstGeom prst="rect">
              <a:avLst/>
            </a:prstGeom>
          </p:spPr>
        </p:pic>
      </p:grpSp>
      <p:pic>
        <p:nvPicPr>
          <p:cNvPr id="20" name="Picture 2">
            <a:extLst>
              <a:ext uri="{FF2B5EF4-FFF2-40B4-BE49-F238E27FC236}">
                <a16:creationId xmlns:a16="http://schemas.microsoft.com/office/drawing/2014/main" id="{6BFA88F4-E414-DDA2-B748-B74B756DBFB7}"/>
              </a:ext>
            </a:extLst>
          </p:cNvPr>
          <p:cNvPicPr>
            <a:picLocks noChangeAspect="1" noChangeArrowheads="1"/>
          </p:cNvPicPr>
          <p:nvPr/>
        </p:nvPicPr>
        <p:blipFill rotWithShape="1">
          <a:blip r:embed="rId9" cstate="email">
            <a:extLst>
              <a:ext uri="{28A0092B-C50C-407E-A947-70E740481C1C}">
                <a14:useLocalDpi xmlns:a14="http://schemas.microsoft.com/office/drawing/2010/main" val="0"/>
              </a:ext>
            </a:extLst>
          </a:blip>
          <a:srcRect/>
          <a:stretch/>
        </p:blipFill>
        <p:spPr bwMode="auto">
          <a:xfrm>
            <a:off x="5534234" y="1865677"/>
            <a:ext cx="1104139" cy="6659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7BDCA34-563D-6E85-7088-F0CE1D2D5761}"/>
              </a:ext>
            </a:extLst>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374884" y="3215489"/>
            <a:ext cx="1644400" cy="6739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26F12C4-2720-8CC8-9A9A-8C1684F112AA}"/>
              </a:ext>
            </a:extLst>
          </p:cNvPr>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9988098" y="4825985"/>
            <a:ext cx="1111115" cy="73077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a:extLst>
              <a:ext uri="{FF2B5EF4-FFF2-40B4-BE49-F238E27FC236}">
                <a16:creationId xmlns:a16="http://schemas.microsoft.com/office/drawing/2014/main" id="{C103AAE6-EE35-6BD7-B1E7-874B52A5EF91}"/>
              </a:ext>
            </a:extLst>
          </p:cNvPr>
          <p:cNvPicPr>
            <a:picLocks noChangeAspect="1" noChangeArrowheads="1"/>
          </p:cNvPicPr>
          <p:nvPr/>
        </p:nvPicPr>
        <p:blipFill rotWithShape="1">
          <a:blip r:embed="rId12" cstate="email">
            <a:extLst>
              <a:ext uri="{28A0092B-C50C-407E-A947-70E740481C1C}">
                <a14:useLocalDpi xmlns:a14="http://schemas.microsoft.com/office/drawing/2010/main" val="0"/>
              </a:ext>
            </a:extLst>
          </a:blip>
          <a:srcRect l="-824" t="-2"/>
          <a:stretch/>
        </p:blipFill>
        <p:spPr bwMode="auto">
          <a:xfrm>
            <a:off x="6043883" y="4878298"/>
            <a:ext cx="795589" cy="400202"/>
          </a:xfrm>
          <a:prstGeom prst="rect">
            <a:avLst/>
          </a:prstGeom>
          <a:noFill/>
          <a:extLst>
            <a:ext uri="{909E8E84-426E-40DD-AFC4-6F175D3DCCD1}">
              <a14:hiddenFill xmlns:a14="http://schemas.microsoft.com/office/drawing/2010/main">
                <a:solidFill>
                  <a:srgbClr val="FFFFFF"/>
                </a:solidFill>
              </a14:hiddenFill>
            </a:ext>
          </a:extLst>
        </p:spPr>
      </p:pic>
      <p:cxnSp>
        <p:nvCxnSpPr>
          <p:cNvPr id="36" name="Lige pilforbindelse 35">
            <a:extLst>
              <a:ext uri="{FF2B5EF4-FFF2-40B4-BE49-F238E27FC236}">
                <a16:creationId xmlns:a16="http://schemas.microsoft.com/office/drawing/2014/main" id="{497F6474-DDE1-4642-81A6-0CE792901F64}"/>
              </a:ext>
            </a:extLst>
          </p:cNvPr>
          <p:cNvCxnSpPr>
            <a:cxnSpLocks/>
          </p:cNvCxnSpPr>
          <p:nvPr/>
        </p:nvCxnSpPr>
        <p:spPr>
          <a:xfrm>
            <a:off x="5050615" y="3701143"/>
            <a:ext cx="4877156"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8" name="Lige pilforbindelse 37">
            <a:extLst>
              <a:ext uri="{FF2B5EF4-FFF2-40B4-BE49-F238E27FC236}">
                <a16:creationId xmlns:a16="http://schemas.microsoft.com/office/drawing/2014/main" id="{79ACA2AA-F241-0994-79E8-6A07EA809C4E}"/>
              </a:ext>
            </a:extLst>
          </p:cNvPr>
          <p:cNvCxnSpPr>
            <a:cxnSpLocks/>
          </p:cNvCxnSpPr>
          <p:nvPr/>
        </p:nvCxnSpPr>
        <p:spPr>
          <a:xfrm flipV="1">
            <a:off x="8147742" y="2663201"/>
            <a:ext cx="1396997" cy="435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pic>
        <p:nvPicPr>
          <p:cNvPr id="41" name="Picture 2">
            <a:extLst>
              <a:ext uri="{FF2B5EF4-FFF2-40B4-BE49-F238E27FC236}">
                <a16:creationId xmlns:a16="http://schemas.microsoft.com/office/drawing/2014/main" id="{1A3AAC4A-2F83-B759-754A-CDF96621178B}"/>
              </a:ext>
            </a:extLst>
          </p:cNvPr>
          <p:cNvPicPr>
            <a:picLocks noChangeAspect="1" noChangeArrowheads="1"/>
          </p:cNvPicPr>
          <p:nvPr/>
        </p:nvPicPr>
        <p:blipFill rotWithShape="1">
          <a:blip r:embed="rId9" cstate="email">
            <a:extLst>
              <a:ext uri="{28A0092B-C50C-407E-A947-70E740481C1C}">
                <a14:useLocalDpi xmlns:a14="http://schemas.microsoft.com/office/drawing/2010/main" val="0"/>
              </a:ext>
            </a:extLst>
          </a:blip>
          <a:srcRect/>
          <a:stretch/>
        </p:blipFill>
        <p:spPr bwMode="auto">
          <a:xfrm>
            <a:off x="8440600" y="1898437"/>
            <a:ext cx="1104139" cy="66599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a:extLst>
              <a:ext uri="{FF2B5EF4-FFF2-40B4-BE49-F238E27FC236}">
                <a16:creationId xmlns:a16="http://schemas.microsoft.com/office/drawing/2014/main" id="{555B3676-B9E0-B3CD-F16C-25CDE8335D0A}"/>
              </a:ext>
            </a:extLst>
          </p:cNvPr>
          <p:cNvPicPr>
            <a:picLocks noChangeAspect="1" noChangeArrowheads="1"/>
          </p:cNvPicPr>
          <p:nvPr/>
        </p:nvPicPr>
        <p:blipFill rotWithShape="1">
          <a:blip r:embed="rId9" cstate="email">
            <a:extLst>
              <a:ext uri="{28A0092B-C50C-407E-A947-70E740481C1C}">
                <a14:useLocalDpi xmlns:a14="http://schemas.microsoft.com/office/drawing/2010/main" val="0"/>
              </a:ext>
            </a:extLst>
          </a:blip>
          <a:srcRect/>
          <a:stretch/>
        </p:blipFill>
        <p:spPr bwMode="auto">
          <a:xfrm>
            <a:off x="7722741" y="3331669"/>
            <a:ext cx="1104139" cy="665990"/>
          </a:xfrm>
          <a:prstGeom prst="rect">
            <a:avLst/>
          </a:prstGeom>
          <a:noFill/>
          <a:extLst>
            <a:ext uri="{909E8E84-426E-40DD-AFC4-6F175D3DCCD1}">
              <a14:hiddenFill xmlns:a14="http://schemas.microsoft.com/office/drawing/2010/main">
                <a:solidFill>
                  <a:srgbClr val="FFFFFF"/>
                </a:solidFill>
              </a14:hiddenFill>
            </a:ext>
          </a:extLst>
        </p:spPr>
      </p:pic>
      <p:cxnSp>
        <p:nvCxnSpPr>
          <p:cNvPr id="45" name="Lige pilforbindelse 44">
            <a:extLst>
              <a:ext uri="{FF2B5EF4-FFF2-40B4-BE49-F238E27FC236}">
                <a16:creationId xmlns:a16="http://schemas.microsoft.com/office/drawing/2014/main" id="{588EC711-5C9C-A4B7-853E-27CAD3EEA0DF}"/>
              </a:ext>
            </a:extLst>
          </p:cNvPr>
          <p:cNvCxnSpPr>
            <a:cxnSpLocks/>
          </p:cNvCxnSpPr>
          <p:nvPr/>
        </p:nvCxnSpPr>
        <p:spPr>
          <a:xfrm>
            <a:off x="10772145" y="3647748"/>
            <a:ext cx="0" cy="103133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51" name="Tekstfelt 13">
            <a:extLst>
              <a:ext uri="{FF2B5EF4-FFF2-40B4-BE49-F238E27FC236}">
                <a16:creationId xmlns:a16="http://schemas.microsoft.com/office/drawing/2014/main" id="{C85FD1B2-1079-C657-6C76-20377F8A8D00}"/>
              </a:ext>
            </a:extLst>
          </p:cNvPr>
          <p:cNvSpPr txBox="1"/>
          <p:nvPr/>
        </p:nvSpPr>
        <p:spPr>
          <a:xfrm>
            <a:off x="9988098" y="5606211"/>
            <a:ext cx="2605894" cy="738664"/>
          </a:xfrm>
          <a:prstGeom prst="rect">
            <a:avLst/>
          </a:prstGeom>
          <a:noFill/>
        </p:spPr>
        <p:txBody>
          <a:bodyPr wrap="square" rtlCol="0">
            <a:spAutoFit/>
          </a:bodyPr>
          <a:lstStyle/>
          <a:p>
            <a:r>
              <a:rPr lang="en-GB" sz="1400" b="1" dirty="0" err="1">
                <a:latin typeface="Arial" panose="020B0604020202020204" pitchFamily="34" charset="0"/>
                <a:cs typeface="Arial" panose="020B0604020202020204" pitchFamily="34" charset="0"/>
              </a:rPr>
              <a:t>Sæd</a:t>
            </a:r>
            <a:endParaRPr lang="en-GB" sz="1400" b="1"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 </a:t>
            </a:r>
            <a:r>
              <a:rPr lang="en-GB" sz="1400" dirty="0" err="1">
                <a:latin typeface="Arial" panose="020B0604020202020204" pitchFamily="34" charset="0"/>
                <a:cs typeface="Arial" panose="020B0604020202020204" pitchFamily="34" charset="0"/>
              </a:rPr>
              <a:t>Til</a:t>
            </a:r>
            <a:r>
              <a:rPr lang="en-GB" sz="1400" dirty="0">
                <a:latin typeface="Arial" panose="020B0604020202020204" pitchFamily="34" charset="0"/>
                <a:cs typeface="Arial" panose="020B0604020202020204" pitchFamily="34" charset="0"/>
              </a:rPr>
              <a:t> alle </a:t>
            </a:r>
            <a:r>
              <a:rPr lang="en-GB" sz="1400" dirty="0" err="1">
                <a:latin typeface="Arial" panose="020B0604020202020204" pitchFamily="34" charset="0"/>
                <a:cs typeface="Arial" panose="020B0604020202020204" pitchFamily="34" charset="0"/>
              </a:rPr>
              <a:t>produktionstyper</a:t>
            </a:r>
            <a:r>
              <a:rPr lang="en-GB" sz="1400" dirty="0">
                <a:latin typeface="Arial" panose="020B0604020202020204" pitchFamily="34" charset="0"/>
                <a:cs typeface="Arial" panose="020B0604020202020204" pitchFamily="34" charset="0"/>
              </a:rPr>
              <a:t> </a:t>
            </a:r>
          </a:p>
          <a:p>
            <a:endParaRPr lang="en-GB" sz="1400" dirty="0">
              <a:latin typeface="Arial" panose="020B0604020202020204" pitchFamily="34" charset="0"/>
              <a:cs typeface="Arial" panose="020B0604020202020204" pitchFamily="34" charset="0"/>
            </a:endParaRPr>
          </a:p>
        </p:txBody>
      </p:sp>
      <p:cxnSp>
        <p:nvCxnSpPr>
          <p:cNvPr id="56" name="Lige pilforbindelse 55">
            <a:extLst>
              <a:ext uri="{FF2B5EF4-FFF2-40B4-BE49-F238E27FC236}">
                <a16:creationId xmlns:a16="http://schemas.microsoft.com/office/drawing/2014/main" id="{C57A5151-0C05-3ECF-D470-59A175C078F0}"/>
              </a:ext>
            </a:extLst>
          </p:cNvPr>
          <p:cNvCxnSpPr>
            <a:cxnSpLocks/>
          </p:cNvCxnSpPr>
          <p:nvPr/>
        </p:nvCxnSpPr>
        <p:spPr>
          <a:xfrm flipH="1" flipV="1">
            <a:off x="7014328" y="5118572"/>
            <a:ext cx="2784171" cy="15992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nvGrpSpPr>
          <p:cNvPr id="1025" name="Gruppe 1024">
            <a:extLst>
              <a:ext uri="{FF2B5EF4-FFF2-40B4-BE49-F238E27FC236}">
                <a16:creationId xmlns:a16="http://schemas.microsoft.com/office/drawing/2014/main" id="{E8E58D98-D37E-B51B-1E6A-0C586808123A}"/>
              </a:ext>
            </a:extLst>
          </p:cNvPr>
          <p:cNvGrpSpPr/>
          <p:nvPr/>
        </p:nvGrpSpPr>
        <p:grpSpPr>
          <a:xfrm>
            <a:off x="6556457" y="4143715"/>
            <a:ext cx="3240643" cy="1726307"/>
            <a:chOff x="6457120" y="4143715"/>
            <a:chExt cx="3240643" cy="1726307"/>
          </a:xfrm>
        </p:grpSpPr>
        <p:cxnSp>
          <p:nvCxnSpPr>
            <p:cNvPr id="53" name="Lige pilforbindelse 52">
              <a:extLst>
                <a:ext uri="{FF2B5EF4-FFF2-40B4-BE49-F238E27FC236}">
                  <a16:creationId xmlns:a16="http://schemas.microsoft.com/office/drawing/2014/main" id="{B46EA606-ACBC-3C98-2313-07B297E95D0F}"/>
                </a:ext>
              </a:extLst>
            </p:cNvPr>
            <p:cNvCxnSpPr>
              <a:cxnSpLocks/>
            </p:cNvCxnSpPr>
            <p:nvPr/>
          </p:nvCxnSpPr>
          <p:spPr>
            <a:xfrm flipH="1" flipV="1">
              <a:off x="6457120" y="4143715"/>
              <a:ext cx="3240643" cy="113478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61" name="Lige pilforbindelse 60">
              <a:extLst>
                <a:ext uri="{FF2B5EF4-FFF2-40B4-BE49-F238E27FC236}">
                  <a16:creationId xmlns:a16="http://schemas.microsoft.com/office/drawing/2014/main" id="{782BA41A-E6DC-8FBD-FAB2-5209E63A17DB}"/>
                </a:ext>
              </a:extLst>
            </p:cNvPr>
            <p:cNvCxnSpPr>
              <a:cxnSpLocks/>
            </p:cNvCxnSpPr>
            <p:nvPr/>
          </p:nvCxnSpPr>
          <p:spPr>
            <a:xfrm flipH="1">
              <a:off x="6664984" y="5271277"/>
              <a:ext cx="3017948" cy="59874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22280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EE1463E1-6829-93DA-048B-606A3CD96063}"/>
              </a:ext>
            </a:extLst>
          </p:cNvPr>
          <p:cNvSpPr>
            <a:spLocks noGrp="1"/>
          </p:cNvSpPr>
          <p:nvPr>
            <p:ph type="dt" sz="half" idx="2"/>
          </p:nvPr>
        </p:nvSpPr>
        <p:spPr/>
        <p:txBody>
          <a:bodyPr/>
          <a:lstStyle/>
          <a:p>
            <a:fld id="{A71643C1-8BFB-4891-9D70-F1251075D6A4}" type="datetime1">
              <a:rPr lang="en-GB" smtClean="0"/>
              <a:t>30/07/2025</a:t>
            </a:fld>
            <a:endParaRPr lang="en-DK" dirty="0"/>
          </a:p>
        </p:txBody>
      </p:sp>
      <p:sp>
        <p:nvSpPr>
          <p:cNvPr id="3" name="Pladsholder til sidefod 2">
            <a:extLst>
              <a:ext uri="{FF2B5EF4-FFF2-40B4-BE49-F238E27FC236}">
                <a16:creationId xmlns:a16="http://schemas.microsoft.com/office/drawing/2014/main" id="{3099915B-64F2-2A52-58B6-A9434EEAD94C}"/>
              </a:ext>
            </a:extLst>
          </p:cNvPr>
          <p:cNvSpPr>
            <a:spLocks noGrp="1"/>
          </p:cNvSpPr>
          <p:nvPr>
            <p:ph type="ftr" sz="quarter" idx="3"/>
          </p:nvPr>
        </p:nvSpPr>
        <p:spPr/>
        <p:txBody>
          <a:bodyPr/>
          <a:lstStyle/>
          <a:p>
            <a:r>
              <a:rPr lang="en-US"/>
              <a:t>Your business. Our DNA.</a:t>
            </a:r>
            <a:endParaRPr lang="en-DK" dirty="0"/>
          </a:p>
        </p:txBody>
      </p:sp>
      <p:sp>
        <p:nvSpPr>
          <p:cNvPr id="4" name="Titel 3">
            <a:extLst>
              <a:ext uri="{FF2B5EF4-FFF2-40B4-BE49-F238E27FC236}">
                <a16:creationId xmlns:a16="http://schemas.microsoft.com/office/drawing/2014/main" id="{6872ECF8-E154-DE70-E180-66B5193563BE}"/>
              </a:ext>
            </a:extLst>
          </p:cNvPr>
          <p:cNvSpPr>
            <a:spLocks noGrp="1"/>
          </p:cNvSpPr>
          <p:nvPr>
            <p:ph type="title"/>
          </p:nvPr>
        </p:nvSpPr>
        <p:spPr/>
        <p:txBody>
          <a:bodyPr/>
          <a:lstStyle/>
          <a:p>
            <a:r>
              <a:rPr lang="da-DK" dirty="0"/>
              <a:t>Grundstenen i avlsarbejdet</a:t>
            </a:r>
            <a:endParaRPr lang="LID4096" dirty="0"/>
          </a:p>
        </p:txBody>
      </p:sp>
      <p:grpSp>
        <p:nvGrpSpPr>
          <p:cNvPr id="7" name="Gruppe 6">
            <a:extLst>
              <a:ext uri="{FF2B5EF4-FFF2-40B4-BE49-F238E27FC236}">
                <a16:creationId xmlns:a16="http://schemas.microsoft.com/office/drawing/2014/main" id="{497AD99D-AACE-8228-044B-C526AF7BA4A0}"/>
              </a:ext>
            </a:extLst>
          </p:cNvPr>
          <p:cNvGrpSpPr/>
          <p:nvPr/>
        </p:nvGrpSpPr>
        <p:grpSpPr>
          <a:xfrm>
            <a:off x="2159166" y="1695182"/>
            <a:ext cx="7721268" cy="3929797"/>
            <a:chOff x="2231363" y="1324007"/>
            <a:chExt cx="7721268" cy="4344434"/>
          </a:xfrm>
        </p:grpSpPr>
        <p:grpSp>
          <p:nvGrpSpPr>
            <p:cNvPr id="8" name="Group 7">
              <a:extLst>
                <a:ext uri="{FF2B5EF4-FFF2-40B4-BE49-F238E27FC236}">
                  <a16:creationId xmlns:a16="http://schemas.microsoft.com/office/drawing/2014/main" id="{A25A1EEE-89EA-2826-D676-76807AABC5EE}"/>
                </a:ext>
              </a:extLst>
            </p:cNvPr>
            <p:cNvGrpSpPr/>
            <p:nvPr/>
          </p:nvGrpSpPr>
          <p:grpSpPr>
            <a:xfrm>
              <a:off x="8253304" y="4149495"/>
              <a:ext cx="1440083" cy="1518946"/>
              <a:chOff x="810574" y="2114161"/>
              <a:chExt cx="1440083" cy="1518946"/>
            </a:xfrm>
          </p:grpSpPr>
          <p:pic>
            <p:nvPicPr>
              <p:cNvPr id="22" name="Graphic 8">
                <a:extLst>
                  <a:ext uri="{FF2B5EF4-FFF2-40B4-BE49-F238E27FC236}">
                    <a16:creationId xmlns:a16="http://schemas.microsoft.com/office/drawing/2014/main" id="{DD4B57D8-06B1-C1BD-7B60-BA1C03BABB4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3359" y="2114161"/>
                <a:ext cx="1074514" cy="582981"/>
              </a:xfrm>
              <a:prstGeom prst="rect">
                <a:avLst/>
              </a:prstGeom>
            </p:spPr>
          </p:pic>
          <p:sp>
            <p:nvSpPr>
              <p:cNvPr id="23" name="TextBox 9">
                <a:extLst>
                  <a:ext uri="{FF2B5EF4-FFF2-40B4-BE49-F238E27FC236}">
                    <a16:creationId xmlns:a16="http://schemas.microsoft.com/office/drawing/2014/main" id="{C8E30A91-4027-7EEA-C811-75ABCDDBB987}"/>
                  </a:ext>
                </a:extLst>
              </p:cNvPr>
              <p:cNvSpPr txBox="1"/>
              <p:nvPr/>
            </p:nvSpPr>
            <p:spPr>
              <a:xfrm>
                <a:off x="810574" y="2695250"/>
                <a:ext cx="1440083" cy="937857"/>
              </a:xfrm>
              <a:prstGeom prst="rect">
                <a:avLst/>
              </a:prstGeom>
              <a:noFill/>
            </p:spPr>
            <p:txBody>
              <a:bodyPr wrap="square" rtlCol="0">
                <a:spAutoFit/>
              </a:bodyPr>
              <a:lstStyle/>
              <a:p>
                <a:pPr algn="ctr"/>
                <a:r>
                  <a:rPr lang="en-US" sz="1400" b="1" dirty="0" err="1">
                    <a:solidFill>
                      <a:srgbClr val="801323"/>
                    </a:solidFill>
                    <a:latin typeface="Lato" panose="020F0502020204030203" pitchFamily="34" charset="0"/>
                    <a:ea typeface="Lato" panose="020F0502020204030203" pitchFamily="34" charset="0"/>
                    <a:cs typeface="Lato" panose="020F0502020204030203" pitchFamily="34" charset="0"/>
                  </a:rPr>
                  <a:t>Robuste</a:t>
                </a:r>
                <a:r>
                  <a:rPr lang="en-US" sz="1400" b="1" dirty="0">
                    <a:solidFill>
                      <a:srgbClr val="801323"/>
                    </a:solidFill>
                    <a:latin typeface="Lato" panose="020F0502020204030203" pitchFamily="34" charset="0"/>
                    <a:ea typeface="Lato" panose="020F0502020204030203" pitchFamily="34" charset="0"/>
                    <a:cs typeface="Lato" panose="020F0502020204030203" pitchFamily="34" charset="0"/>
                  </a:rPr>
                  <a:t> og </a:t>
                </a:r>
                <a:r>
                  <a:rPr lang="en-US" sz="1400" b="1" dirty="0" err="1">
                    <a:solidFill>
                      <a:srgbClr val="801323"/>
                    </a:solidFill>
                    <a:latin typeface="Lato" panose="020F0502020204030203" pitchFamily="34" charset="0"/>
                    <a:ea typeface="Lato" panose="020F0502020204030203" pitchFamily="34" charset="0"/>
                    <a:cs typeface="Lato" panose="020F0502020204030203" pitchFamily="34" charset="0"/>
                  </a:rPr>
                  <a:t>holdbare</a:t>
                </a:r>
                <a:r>
                  <a:rPr lang="en-US" sz="1400" b="1" dirty="0">
                    <a:solidFill>
                      <a:srgbClr val="801323"/>
                    </a:solidFill>
                    <a:latin typeface="Lato" panose="020F0502020204030203" pitchFamily="34" charset="0"/>
                    <a:ea typeface="Lato" panose="020F0502020204030203" pitchFamily="34" charset="0"/>
                    <a:cs typeface="Lato" panose="020F0502020204030203" pitchFamily="34" charset="0"/>
                  </a:rPr>
                  <a:t> grise</a:t>
                </a:r>
                <a:endParaRPr lang="da-DK" sz="1400" b="1" dirty="0">
                  <a:solidFill>
                    <a:srgbClr val="801323"/>
                  </a:solidFill>
                  <a:latin typeface="Lato" panose="020F0502020204030203" pitchFamily="34" charset="0"/>
                  <a:ea typeface="Lato" panose="020F0502020204030203" pitchFamily="34" charset="0"/>
                  <a:cs typeface="Lato" panose="020F0502020204030203" pitchFamily="34" charset="0"/>
                </a:endParaRPr>
              </a:p>
            </p:txBody>
          </p:sp>
        </p:grpSp>
        <p:grpSp>
          <p:nvGrpSpPr>
            <p:cNvPr id="9" name="Group 10">
              <a:extLst>
                <a:ext uri="{FF2B5EF4-FFF2-40B4-BE49-F238E27FC236}">
                  <a16:creationId xmlns:a16="http://schemas.microsoft.com/office/drawing/2014/main" id="{7ACB75AF-4F6F-98DF-4FFA-7BDC05E43444}"/>
                </a:ext>
              </a:extLst>
            </p:cNvPr>
            <p:cNvGrpSpPr/>
            <p:nvPr/>
          </p:nvGrpSpPr>
          <p:grpSpPr>
            <a:xfrm>
              <a:off x="4803980" y="1324007"/>
              <a:ext cx="2584040" cy="964547"/>
              <a:chOff x="316235" y="4011340"/>
              <a:chExt cx="2584040" cy="964547"/>
            </a:xfrm>
          </p:grpSpPr>
          <p:pic>
            <p:nvPicPr>
              <p:cNvPr id="20" name="Graphic 11">
                <a:extLst>
                  <a:ext uri="{FF2B5EF4-FFF2-40B4-BE49-F238E27FC236}">
                    <a16:creationId xmlns:a16="http://schemas.microsoft.com/office/drawing/2014/main" id="{407FA370-4C4D-0D57-6330-A1F7AEACD0B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85761" y="4011340"/>
                <a:ext cx="844989" cy="634836"/>
              </a:xfrm>
              <a:prstGeom prst="rect">
                <a:avLst/>
              </a:prstGeom>
            </p:spPr>
          </p:pic>
          <p:sp>
            <p:nvSpPr>
              <p:cNvPr id="21" name="TextBox 12">
                <a:extLst>
                  <a:ext uri="{FF2B5EF4-FFF2-40B4-BE49-F238E27FC236}">
                    <a16:creationId xmlns:a16="http://schemas.microsoft.com/office/drawing/2014/main" id="{560623A3-1BB4-4670-3005-C496C45CF957}"/>
                  </a:ext>
                </a:extLst>
              </p:cNvPr>
              <p:cNvSpPr txBox="1"/>
              <p:nvPr/>
            </p:nvSpPr>
            <p:spPr>
              <a:xfrm>
                <a:off x="316235" y="4668110"/>
                <a:ext cx="2584040" cy="307777"/>
              </a:xfrm>
              <a:prstGeom prst="rect">
                <a:avLst/>
              </a:prstGeom>
              <a:noFill/>
            </p:spPr>
            <p:txBody>
              <a:bodyPr wrap="square" rtlCol="0">
                <a:spAutoFit/>
              </a:bodyPr>
              <a:lstStyle/>
              <a:p>
                <a:pPr algn="ctr"/>
                <a:r>
                  <a:rPr lang="en-US" sz="1400" b="1" dirty="0">
                    <a:solidFill>
                      <a:srgbClr val="801323"/>
                    </a:solidFill>
                    <a:latin typeface="Lato" panose="020F0502020204030203" pitchFamily="34" charset="0"/>
                    <a:ea typeface="Lato" panose="020F0502020204030203" pitchFamily="34" charset="0"/>
                    <a:cs typeface="Lato" panose="020F0502020204030203" pitchFamily="34" charset="0"/>
                  </a:rPr>
                  <a:t>Vitale og </a:t>
                </a:r>
                <a:r>
                  <a:rPr lang="en-US" sz="1400" b="1" dirty="0" err="1">
                    <a:solidFill>
                      <a:srgbClr val="801323"/>
                    </a:solidFill>
                    <a:latin typeface="Lato" panose="020F0502020204030203" pitchFamily="34" charset="0"/>
                    <a:ea typeface="Lato" panose="020F0502020204030203" pitchFamily="34" charset="0"/>
                    <a:cs typeface="Lato" panose="020F0502020204030203" pitchFamily="34" charset="0"/>
                  </a:rPr>
                  <a:t>stærke</a:t>
                </a:r>
                <a:r>
                  <a:rPr lang="en-US" sz="1400" b="1" dirty="0">
                    <a:solidFill>
                      <a:srgbClr val="801323"/>
                    </a:solidFill>
                    <a:latin typeface="Lato" panose="020F0502020204030203" pitchFamily="34" charset="0"/>
                    <a:ea typeface="Lato" panose="020F0502020204030203" pitchFamily="34" charset="0"/>
                    <a:cs typeface="Lato" panose="020F0502020204030203" pitchFamily="34" charset="0"/>
                  </a:rPr>
                  <a:t> </a:t>
                </a:r>
                <a:r>
                  <a:rPr lang="en-US" sz="1400" b="1" dirty="0" err="1">
                    <a:solidFill>
                      <a:srgbClr val="801323"/>
                    </a:solidFill>
                    <a:latin typeface="Lato" panose="020F0502020204030203" pitchFamily="34" charset="0"/>
                    <a:ea typeface="Lato" panose="020F0502020204030203" pitchFamily="34" charset="0"/>
                    <a:cs typeface="Lato" panose="020F0502020204030203" pitchFamily="34" charset="0"/>
                  </a:rPr>
                  <a:t>smågrise</a:t>
                </a:r>
                <a:endParaRPr lang="da-DK" sz="1400" b="1" dirty="0">
                  <a:solidFill>
                    <a:srgbClr val="801323"/>
                  </a:solidFill>
                  <a:latin typeface="Lato" panose="020F0502020204030203" pitchFamily="34" charset="0"/>
                  <a:ea typeface="Lato" panose="020F0502020204030203" pitchFamily="34" charset="0"/>
                  <a:cs typeface="Lato" panose="020F0502020204030203" pitchFamily="34" charset="0"/>
                </a:endParaRPr>
              </a:p>
            </p:txBody>
          </p:sp>
        </p:grpSp>
        <p:grpSp>
          <p:nvGrpSpPr>
            <p:cNvPr id="10" name="Group 13">
              <a:extLst>
                <a:ext uri="{FF2B5EF4-FFF2-40B4-BE49-F238E27FC236}">
                  <a16:creationId xmlns:a16="http://schemas.microsoft.com/office/drawing/2014/main" id="{05C22A17-6C01-3E9D-23E2-D89632779B93}"/>
                </a:ext>
              </a:extLst>
            </p:cNvPr>
            <p:cNvGrpSpPr/>
            <p:nvPr/>
          </p:nvGrpSpPr>
          <p:grpSpPr>
            <a:xfrm>
              <a:off x="2297855" y="4155772"/>
              <a:ext cx="1807580" cy="1469539"/>
              <a:chOff x="2555918" y="2197615"/>
              <a:chExt cx="1807580" cy="1469539"/>
            </a:xfrm>
          </p:grpSpPr>
          <p:pic>
            <p:nvPicPr>
              <p:cNvPr id="18" name="Graphic 14">
                <a:extLst>
                  <a:ext uri="{FF2B5EF4-FFF2-40B4-BE49-F238E27FC236}">
                    <a16:creationId xmlns:a16="http://schemas.microsoft.com/office/drawing/2014/main" id="{F9544977-565D-0A1E-B5B1-83ABE8E52F8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88605" y="2197615"/>
                <a:ext cx="764326" cy="505804"/>
              </a:xfrm>
              <a:prstGeom prst="rect">
                <a:avLst/>
              </a:prstGeom>
            </p:spPr>
          </p:pic>
          <p:sp>
            <p:nvSpPr>
              <p:cNvPr id="19" name="TextBox 15">
                <a:extLst>
                  <a:ext uri="{FF2B5EF4-FFF2-40B4-BE49-F238E27FC236}">
                    <a16:creationId xmlns:a16="http://schemas.microsoft.com/office/drawing/2014/main" id="{388D2BD7-27C9-A0BC-8052-F37E6E084DD2}"/>
                  </a:ext>
                </a:extLst>
              </p:cNvPr>
              <p:cNvSpPr txBox="1">
                <a:spLocks/>
              </p:cNvSpPr>
              <p:nvPr/>
            </p:nvSpPr>
            <p:spPr>
              <a:xfrm>
                <a:off x="2555918" y="2729297"/>
                <a:ext cx="1807580" cy="937857"/>
              </a:xfrm>
              <a:prstGeom prst="rect">
                <a:avLst/>
              </a:prstGeom>
              <a:noFill/>
            </p:spPr>
            <p:txBody>
              <a:bodyPr wrap="square" rtlCol="0">
                <a:spAutoFit/>
              </a:bodyPr>
              <a:lstStyle/>
              <a:p>
                <a:pPr algn="ctr"/>
                <a:r>
                  <a:rPr lang="en-US" sz="1400" b="1" dirty="0" err="1">
                    <a:solidFill>
                      <a:srgbClr val="801323"/>
                    </a:solidFill>
                    <a:latin typeface="Lato" panose="020F0502020204030203" pitchFamily="34" charset="0"/>
                    <a:ea typeface="Lato" panose="020F0502020204030203" pitchFamily="34" charset="0"/>
                    <a:cs typeface="Lato" panose="020F0502020204030203" pitchFamily="34" charset="0"/>
                  </a:rPr>
                  <a:t>Fremragende</a:t>
                </a:r>
                <a:r>
                  <a:rPr lang="en-US" sz="1400" b="1" dirty="0">
                    <a:solidFill>
                      <a:srgbClr val="801323"/>
                    </a:solidFill>
                    <a:latin typeface="Lato" panose="020F0502020204030203" pitchFamily="34" charset="0"/>
                    <a:ea typeface="Lato" panose="020F0502020204030203" pitchFamily="34" charset="0"/>
                    <a:cs typeface="Lato" panose="020F0502020204030203" pitchFamily="34" charset="0"/>
                  </a:rPr>
                  <a:t> </a:t>
                </a:r>
                <a:r>
                  <a:rPr lang="en-US" sz="1400" b="1" dirty="0" err="1">
                    <a:solidFill>
                      <a:srgbClr val="801323"/>
                    </a:solidFill>
                    <a:latin typeface="Lato" panose="020F0502020204030203" pitchFamily="34" charset="0"/>
                    <a:ea typeface="Lato" panose="020F0502020204030203" pitchFamily="34" charset="0"/>
                    <a:cs typeface="Lato" panose="020F0502020204030203" pitchFamily="34" charset="0"/>
                  </a:rPr>
                  <a:t>fodereffektivitet</a:t>
                </a:r>
                <a:endParaRPr lang="da-DK" sz="1400" b="1" dirty="0">
                  <a:solidFill>
                    <a:srgbClr val="801323"/>
                  </a:solidFill>
                  <a:latin typeface="Lato" panose="020F0502020204030203" pitchFamily="34" charset="0"/>
                  <a:ea typeface="Lato" panose="020F0502020204030203" pitchFamily="34" charset="0"/>
                  <a:cs typeface="Lato" panose="020F0502020204030203" pitchFamily="34" charset="0"/>
                </a:endParaRPr>
              </a:p>
            </p:txBody>
          </p:sp>
        </p:grpSp>
        <p:pic>
          <p:nvPicPr>
            <p:cNvPr id="11" name="Picture 16" descr="A picture containing mammal, bovine&#10;&#10;Description automatically generated">
              <a:extLst>
                <a:ext uri="{FF2B5EF4-FFF2-40B4-BE49-F238E27FC236}">
                  <a16:creationId xmlns:a16="http://schemas.microsoft.com/office/drawing/2014/main" id="{C5965C17-B0B6-BF9F-C402-97A325076885}"/>
                </a:ext>
              </a:extLst>
            </p:cNvPr>
            <p:cNvPicPr>
              <a:picLocks noChangeAspect="1"/>
            </p:cNvPicPr>
            <p:nvPr/>
          </p:nvPicPr>
          <p:blipFill rotWithShape="1">
            <a:blip r:embed="rId8"/>
            <a:srcRect r="6526"/>
            <a:stretch/>
          </p:blipFill>
          <p:spPr>
            <a:xfrm>
              <a:off x="4312541" y="2642191"/>
              <a:ext cx="3566918" cy="2432414"/>
            </a:xfrm>
            <a:prstGeom prst="rect">
              <a:avLst/>
            </a:prstGeom>
          </p:spPr>
        </p:pic>
        <p:grpSp>
          <p:nvGrpSpPr>
            <p:cNvPr id="12" name="Group 17">
              <a:extLst>
                <a:ext uri="{FF2B5EF4-FFF2-40B4-BE49-F238E27FC236}">
                  <a16:creationId xmlns:a16="http://schemas.microsoft.com/office/drawing/2014/main" id="{F7DDBAE1-D967-814B-CE95-CF2222E3EEFB}"/>
                </a:ext>
              </a:extLst>
            </p:cNvPr>
            <p:cNvGrpSpPr/>
            <p:nvPr/>
          </p:nvGrpSpPr>
          <p:grpSpPr>
            <a:xfrm>
              <a:off x="7994061" y="2322673"/>
              <a:ext cx="1958570" cy="1240443"/>
              <a:chOff x="8632439" y="3429000"/>
              <a:chExt cx="1958570" cy="1240443"/>
            </a:xfrm>
          </p:grpSpPr>
          <p:sp>
            <p:nvSpPr>
              <p:cNvPr id="16" name="TextBox 18">
                <a:extLst>
                  <a:ext uri="{FF2B5EF4-FFF2-40B4-BE49-F238E27FC236}">
                    <a16:creationId xmlns:a16="http://schemas.microsoft.com/office/drawing/2014/main" id="{86FA17A8-194D-1420-91B1-9095A58DD6C0}"/>
                  </a:ext>
                </a:extLst>
              </p:cNvPr>
              <p:cNvSpPr txBox="1"/>
              <p:nvPr/>
            </p:nvSpPr>
            <p:spPr>
              <a:xfrm>
                <a:off x="8632439" y="4146223"/>
                <a:ext cx="1958570" cy="523220"/>
              </a:xfrm>
              <a:prstGeom prst="rect">
                <a:avLst/>
              </a:prstGeom>
              <a:noFill/>
            </p:spPr>
            <p:txBody>
              <a:bodyPr wrap="square" rtlCol="0">
                <a:spAutoFit/>
              </a:bodyPr>
              <a:lstStyle/>
              <a:p>
                <a:pPr algn="ctr"/>
                <a:r>
                  <a:rPr lang="en-US" sz="1400" b="1" dirty="0" err="1">
                    <a:solidFill>
                      <a:srgbClr val="801323"/>
                    </a:solidFill>
                    <a:latin typeface="Lato" panose="020F0502020204030203" pitchFamily="34" charset="0"/>
                    <a:ea typeface="Lato" panose="020F0502020204030203" pitchFamily="34" charset="0"/>
                    <a:cs typeface="Lato" panose="020F0502020204030203" pitchFamily="34" charset="0"/>
                  </a:rPr>
                  <a:t>Ekstraordinær</a:t>
                </a:r>
                <a:r>
                  <a:rPr lang="en-US" sz="1400" b="1" dirty="0">
                    <a:solidFill>
                      <a:srgbClr val="801323"/>
                    </a:solidFill>
                    <a:latin typeface="Lato" panose="020F0502020204030203" pitchFamily="34" charset="0"/>
                    <a:ea typeface="Lato" panose="020F0502020204030203" pitchFamily="34" charset="0"/>
                    <a:cs typeface="Lato" panose="020F0502020204030203" pitchFamily="34" charset="0"/>
                  </a:rPr>
                  <a:t> </a:t>
                </a:r>
                <a:r>
                  <a:rPr lang="en-US" sz="1400" b="1" dirty="0" err="1">
                    <a:solidFill>
                      <a:srgbClr val="801323"/>
                    </a:solidFill>
                    <a:latin typeface="Lato" panose="020F0502020204030203" pitchFamily="34" charset="0"/>
                    <a:ea typeface="Lato" panose="020F0502020204030203" pitchFamily="34" charset="0"/>
                    <a:cs typeface="Lato" panose="020F0502020204030203" pitchFamily="34" charset="0"/>
                  </a:rPr>
                  <a:t>kødkvalitet</a:t>
                </a:r>
                <a:endParaRPr lang="da-DK" sz="1400" b="1" dirty="0">
                  <a:solidFill>
                    <a:srgbClr val="801323"/>
                  </a:solidFill>
                  <a:latin typeface="Lato" panose="020F0502020204030203" pitchFamily="34" charset="0"/>
                  <a:ea typeface="Lato" panose="020F0502020204030203" pitchFamily="34" charset="0"/>
                  <a:cs typeface="Lato" panose="020F0502020204030203" pitchFamily="34" charset="0"/>
                </a:endParaRPr>
              </a:p>
            </p:txBody>
          </p:sp>
          <p:pic>
            <p:nvPicPr>
              <p:cNvPr id="17" name="Graphic 19">
                <a:extLst>
                  <a:ext uri="{FF2B5EF4-FFF2-40B4-BE49-F238E27FC236}">
                    <a16:creationId xmlns:a16="http://schemas.microsoft.com/office/drawing/2014/main" id="{76E719CE-A502-8A30-B870-52537E7D352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39496" y="3429000"/>
                <a:ext cx="944456" cy="697444"/>
              </a:xfrm>
              <a:prstGeom prst="rect">
                <a:avLst/>
              </a:prstGeom>
            </p:spPr>
          </p:pic>
        </p:grpSp>
        <p:grpSp>
          <p:nvGrpSpPr>
            <p:cNvPr id="13" name="Group 20">
              <a:extLst>
                <a:ext uri="{FF2B5EF4-FFF2-40B4-BE49-F238E27FC236}">
                  <a16:creationId xmlns:a16="http://schemas.microsoft.com/office/drawing/2014/main" id="{0850EBDF-AA34-709A-76B7-3F0127383601}"/>
                </a:ext>
              </a:extLst>
            </p:cNvPr>
            <p:cNvGrpSpPr/>
            <p:nvPr/>
          </p:nvGrpSpPr>
          <p:grpSpPr>
            <a:xfrm>
              <a:off x="2231363" y="2318131"/>
              <a:ext cx="1958570" cy="1196704"/>
              <a:chOff x="2329965" y="3708702"/>
              <a:chExt cx="1958570" cy="1286421"/>
            </a:xfrm>
          </p:grpSpPr>
          <p:pic>
            <p:nvPicPr>
              <p:cNvPr id="14" name="Graphic 21">
                <a:extLst>
                  <a:ext uri="{FF2B5EF4-FFF2-40B4-BE49-F238E27FC236}">
                    <a16:creationId xmlns:a16="http://schemas.microsoft.com/office/drawing/2014/main" id="{118E54A1-56D6-4483-1DFC-97ACEE77826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924279" y="3708702"/>
                <a:ext cx="751937" cy="934322"/>
              </a:xfrm>
              <a:prstGeom prst="rect">
                <a:avLst/>
              </a:prstGeom>
            </p:spPr>
          </p:pic>
          <p:sp>
            <p:nvSpPr>
              <p:cNvPr id="15" name="TextBox 22">
                <a:extLst>
                  <a:ext uri="{FF2B5EF4-FFF2-40B4-BE49-F238E27FC236}">
                    <a16:creationId xmlns:a16="http://schemas.microsoft.com/office/drawing/2014/main" id="{BDA4336D-113B-0F7A-D685-C4A2F487AEFC}"/>
                  </a:ext>
                </a:extLst>
              </p:cNvPr>
              <p:cNvSpPr txBox="1"/>
              <p:nvPr/>
            </p:nvSpPr>
            <p:spPr>
              <a:xfrm>
                <a:off x="2329965" y="4664272"/>
                <a:ext cx="1958570" cy="330851"/>
              </a:xfrm>
              <a:prstGeom prst="rect">
                <a:avLst/>
              </a:prstGeom>
              <a:noFill/>
            </p:spPr>
            <p:txBody>
              <a:bodyPr wrap="square" rtlCol="0">
                <a:spAutoFit/>
              </a:bodyPr>
              <a:lstStyle/>
              <a:p>
                <a:pPr algn="ctr"/>
                <a:r>
                  <a:rPr lang="en-US" sz="1400" b="1" dirty="0" err="1">
                    <a:solidFill>
                      <a:srgbClr val="801323"/>
                    </a:solidFill>
                    <a:latin typeface="Lato" panose="020F0502020204030203" pitchFamily="34" charset="0"/>
                    <a:ea typeface="Lato" panose="020F0502020204030203" pitchFamily="34" charset="0"/>
                    <a:cs typeface="Lato" panose="020F0502020204030203" pitchFamily="34" charset="0"/>
                  </a:rPr>
                  <a:t>Høj</a:t>
                </a:r>
                <a:r>
                  <a:rPr lang="en-US" sz="1400" b="1" dirty="0">
                    <a:solidFill>
                      <a:srgbClr val="801323"/>
                    </a:solidFill>
                    <a:latin typeface="Lato" panose="020F0502020204030203" pitchFamily="34" charset="0"/>
                    <a:ea typeface="Lato" panose="020F0502020204030203" pitchFamily="34" charset="0"/>
                    <a:cs typeface="Lato" panose="020F0502020204030203" pitchFamily="34" charset="0"/>
                  </a:rPr>
                  <a:t> </a:t>
                </a:r>
                <a:r>
                  <a:rPr lang="en-US" sz="1400" b="1" dirty="0" err="1">
                    <a:solidFill>
                      <a:srgbClr val="801323"/>
                    </a:solidFill>
                    <a:latin typeface="Lato" panose="020F0502020204030203" pitchFamily="34" charset="0"/>
                    <a:ea typeface="Lato" panose="020F0502020204030203" pitchFamily="34" charset="0"/>
                    <a:cs typeface="Lato" panose="020F0502020204030203" pitchFamily="34" charset="0"/>
                  </a:rPr>
                  <a:t>daglig</a:t>
                </a:r>
                <a:r>
                  <a:rPr lang="en-US" sz="1400" b="1" dirty="0">
                    <a:solidFill>
                      <a:srgbClr val="801323"/>
                    </a:solidFill>
                    <a:latin typeface="Lato" panose="020F0502020204030203" pitchFamily="34" charset="0"/>
                    <a:ea typeface="Lato" panose="020F0502020204030203" pitchFamily="34" charset="0"/>
                    <a:cs typeface="Lato" panose="020F0502020204030203" pitchFamily="34" charset="0"/>
                  </a:rPr>
                  <a:t> </a:t>
                </a:r>
                <a:r>
                  <a:rPr lang="en-US" sz="1400" b="1" dirty="0" err="1">
                    <a:solidFill>
                      <a:srgbClr val="801323"/>
                    </a:solidFill>
                    <a:latin typeface="Lato" panose="020F0502020204030203" pitchFamily="34" charset="0"/>
                    <a:ea typeface="Lato" panose="020F0502020204030203" pitchFamily="34" charset="0"/>
                    <a:cs typeface="Lato" panose="020F0502020204030203" pitchFamily="34" charset="0"/>
                  </a:rPr>
                  <a:t>tilvækst</a:t>
                </a:r>
                <a:endParaRPr lang="da-DK" sz="1400" b="1" dirty="0">
                  <a:solidFill>
                    <a:srgbClr val="801323"/>
                  </a:solidFill>
                  <a:latin typeface="Lato" panose="020F0502020204030203" pitchFamily="34" charset="0"/>
                  <a:ea typeface="Lato" panose="020F0502020204030203" pitchFamily="34" charset="0"/>
                  <a:cs typeface="Lato" panose="020F0502020204030203" pitchFamily="34" charset="0"/>
                </a:endParaRPr>
              </a:p>
            </p:txBody>
          </p:sp>
        </p:grpSp>
      </p:grpSp>
      <p:sp>
        <p:nvSpPr>
          <p:cNvPr id="24" name="TextBox 23">
            <a:extLst>
              <a:ext uri="{FF2B5EF4-FFF2-40B4-BE49-F238E27FC236}">
                <a16:creationId xmlns:a16="http://schemas.microsoft.com/office/drawing/2014/main" id="{FF80987D-FF44-E35E-DF04-8BC06960C816}"/>
              </a:ext>
            </a:extLst>
          </p:cNvPr>
          <p:cNvSpPr txBox="1"/>
          <p:nvPr/>
        </p:nvSpPr>
        <p:spPr>
          <a:xfrm>
            <a:off x="1650011" y="5645863"/>
            <a:ext cx="9592573" cy="573362"/>
          </a:xfrm>
          <a:prstGeom prst="rect">
            <a:avLst/>
          </a:prstGeom>
          <a:noFill/>
        </p:spPr>
        <p:txBody>
          <a:bodyPr wrap="square">
            <a:spAutoFit/>
          </a:bodyPr>
          <a:lstStyle/>
          <a:p>
            <a:pPr algn="ctr">
              <a:lnSpc>
                <a:spcPct val="150000"/>
              </a:lnSpc>
            </a:pPr>
            <a:r>
              <a:rPr lang="en-US" sz="2400" dirty="0" err="1">
                <a:latin typeface="Lato" panose="020F0502020204030203" pitchFamily="34" charset="0"/>
                <a:ea typeface="Lato" panose="020F0502020204030203" pitchFamily="34" charset="0"/>
                <a:cs typeface="Lato" panose="020F0502020204030203" pitchFamily="34" charset="0"/>
              </a:rPr>
              <a:t>Fokus</a:t>
            </a:r>
            <a:r>
              <a:rPr lang="en-US" sz="2400" dirty="0">
                <a:latin typeface="Lato" panose="020F0502020204030203" pitchFamily="34" charset="0"/>
                <a:ea typeface="Lato" panose="020F0502020204030203" pitchFamily="34" charset="0"/>
                <a:cs typeface="Lato" panose="020F0502020204030203" pitchFamily="34" charset="0"/>
              </a:rPr>
              <a:t> er </a:t>
            </a:r>
            <a:r>
              <a:rPr lang="en-US" sz="2400" dirty="0" err="1">
                <a:latin typeface="Lato" panose="020F0502020204030203" pitchFamily="34" charset="0"/>
                <a:ea typeface="Lato" panose="020F0502020204030203" pitchFamily="34" charset="0"/>
                <a:cs typeface="Lato" panose="020F0502020204030203" pitchFamily="34" charset="0"/>
              </a:rPr>
              <a:t>altid</a:t>
            </a:r>
            <a:r>
              <a:rPr lang="en-US" sz="2400" dirty="0">
                <a:latin typeface="Lato" panose="020F0502020204030203" pitchFamily="34" charset="0"/>
                <a:ea typeface="Lato" panose="020F0502020204030203" pitchFamily="34" charset="0"/>
                <a:cs typeface="Lato" panose="020F0502020204030203" pitchFamily="34" charset="0"/>
              </a:rPr>
              <a:t> på at </a:t>
            </a:r>
            <a:r>
              <a:rPr lang="en-US" sz="2400" dirty="0" err="1">
                <a:latin typeface="Lato" panose="020F0502020204030203" pitchFamily="34" charset="0"/>
                <a:ea typeface="Lato" panose="020F0502020204030203" pitchFamily="34" charset="0"/>
                <a:cs typeface="Lato" panose="020F0502020204030203" pitchFamily="34" charset="0"/>
              </a:rPr>
              <a:t>tjene</a:t>
            </a:r>
            <a:r>
              <a:rPr lang="en-US" sz="2400" dirty="0">
                <a:latin typeface="Lato" panose="020F0502020204030203" pitchFamily="34" charset="0"/>
                <a:ea typeface="Lato" panose="020F0502020204030203" pitchFamily="34" charset="0"/>
                <a:cs typeface="Lato" panose="020F0502020204030203" pitchFamily="34" charset="0"/>
              </a:rPr>
              <a:t> </a:t>
            </a:r>
            <a:r>
              <a:rPr lang="en-US" sz="2400" dirty="0" err="1">
                <a:latin typeface="Lato" panose="020F0502020204030203" pitchFamily="34" charset="0"/>
                <a:ea typeface="Lato" panose="020F0502020204030203" pitchFamily="34" charset="0"/>
                <a:cs typeface="Lato" panose="020F0502020204030203" pitchFamily="34" charset="0"/>
              </a:rPr>
              <a:t>flest</a:t>
            </a:r>
            <a:r>
              <a:rPr lang="en-US" sz="2400" dirty="0">
                <a:latin typeface="Lato" panose="020F0502020204030203" pitchFamily="34" charset="0"/>
                <a:ea typeface="Lato" panose="020F0502020204030203" pitchFamily="34" charset="0"/>
                <a:cs typeface="Lato" panose="020F0502020204030203" pitchFamily="34" charset="0"/>
              </a:rPr>
              <a:t> </a:t>
            </a:r>
            <a:r>
              <a:rPr lang="en-US" sz="2400" dirty="0" err="1">
                <a:latin typeface="Lato" panose="020F0502020204030203" pitchFamily="34" charset="0"/>
                <a:ea typeface="Lato" panose="020F0502020204030203" pitchFamily="34" charset="0"/>
                <a:cs typeface="Lato" panose="020F0502020204030203" pitchFamily="34" charset="0"/>
              </a:rPr>
              <a:t>penge</a:t>
            </a:r>
            <a:r>
              <a:rPr lang="en-US" sz="2400" dirty="0">
                <a:latin typeface="Lato" panose="020F0502020204030203" pitchFamily="34" charset="0"/>
                <a:ea typeface="Lato" panose="020F0502020204030203" pitchFamily="34" charset="0"/>
                <a:cs typeface="Lato" panose="020F0502020204030203" pitchFamily="34" charset="0"/>
              </a:rPr>
              <a:t> </a:t>
            </a:r>
            <a:r>
              <a:rPr lang="en-US" sz="2400" dirty="0" err="1">
                <a:latin typeface="Lato" panose="020F0502020204030203" pitchFamily="34" charset="0"/>
                <a:ea typeface="Lato" panose="020F0502020204030203" pitchFamily="34" charset="0"/>
                <a:cs typeface="Lato" panose="020F0502020204030203" pitchFamily="34" charset="0"/>
              </a:rPr>
              <a:t>til</a:t>
            </a:r>
            <a:r>
              <a:rPr lang="en-US" sz="2400" dirty="0">
                <a:latin typeface="Lato" panose="020F0502020204030203" pitchFamily="34" charset="0"/>
                <a:ea typeface="Lato" panose="020F0502020204030203" pitchFamily="34" charset="0"/>
                <a:cs typeface="Lato" panose="020F0502020204030203" pitchFamily="34" charset="0"/>
              </a:rPr>
              <a:t> den </a:t>
            </a:r>
            <a:r>
              <a:rPr lang="en-US" sz="2400" dirty="0" err="1">
                <a:latin typeface="Lato" panose="020F0502020204030203" pitchFamily="34" charset="0"/>
                <a:ea typeface="Lato" panose="020F0502020204030203" pitchFamily="34" charset="0"/>
                <a:cs typeface="Lato" panose="020F0502020204030203" pitchFamily="34" charset="0"/>
              </a:rPr>
              <a:t>danske</a:t>
            </a:r>
            <a:r>
              <a:rPr lang="en-US" sz="2400" dirty="0">
                <a:latin typeface="Lato" panose="020F0502020204030203" pitchFamily="34" charset="0"/>
                <a:ea typeface="Lato" panose="020F0502020204030203" pitchFamily="34" charset="0"/>
                <a:cs typeface="Lato" panose="020F0502020204030203" pitchFamily="34" charset="0"/>
              </a:rPr>
              <a:t> </a:t>
            </a:r>
            <a:r>
              <a:rPr lang="en-US" sz="2400" dirty="0" err="1">
                <a:latin typeface="Lato" panose="020F0502020204030203" pitchFamily="34" charset="0"/>
                <a:ea typeface="Lato" panose="020F0502020204030203" pitchFamily="34" charset="0"/>
                <a:cs typeface="Lato" panose="020F0502020204030203" pitchFamily="34" charset="0"/>
              </a:rPr>
              <a:t>landmand</a:t>
            </a:r>
            <a:r>
              <a:rPr lang="en-US" sz="2400" dirty="0">
                <a:latin typeface="Lato" panose="020F0502020204030203" pitchFamily="34" charset="0"/>
                <a:ea typeface="Lato" panose="020F0502020204030203" pitchFamily="34" charset="0"/>
                <a:cs typeface="Lato" panose="020F0502020204030203" pitchFamily="34" charset="0"/>
              </a:rPr>
              <a:t>.</a:t>
            </a:r>
            <a:endParaRPr lang="en-US"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647458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7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6D3A57B2-3C70-1D7B-266B-21F634AA6CF9}"/>
              </a:ext>
            </a:extLst>
          </p:cNvPr>
          <p:cNvSpPr>
            <a:spLocks noGrp="1"/>
          </p:cNvSpPr>
          <p:nvPr>
            <p:ph type="dt" sz="half" idx="2"/>
          </p:nvPr>
        </p:nvSpPr>
        <p:spPr>
          <a:xfrm>
            <a:off x="416560" y="6483886"/>
            <a:ext cx="2743200" cy="365123"/>
          </a:xfrm>
        </p:spPr>
        <p:txBody>
          <a:bodyPr anchor="ctr">
            <a:normAutofit/>
          </a:bodyPr>
          <a:lstStyle/>
          <a:p>
            <a:pPr>
              <a:spcAft>
                <a:spcPts val="600"/>
              </a:spcAft>
            </a:pPr>
            <a:fld id="{A71643C1-8BFB-4891-9D70-F1251075D6A4}" type="datetime1">
              <a:rPr lang="en-GB" smtClean="0"/>
              <a:pPr>
                <a:spcAft>
                  <a:spcPts val="600"/>
                </a:spcAft>
              </a:pPr>
              <a:t>30/07/2025</a:t>
            </a:fld>
            <a:endParaRPr lang="en-DK"/>
          </a:p>
        </p:txBody>
      </p:sp>
      <p:sp>
        <p:nvSpPr>
          <p:cNvPr id="3" name="Pladsholder til sidefod 2">
            <a:extLst>
              <a:ext uri="{FF2B5EF4-FFF2-40B4-BE49-F238E27FC236}">
                <a16:creationId xmlns:a16="http://schemas.microsoft.com/office/drawing/2014/main" id="{3530F2FE-B8F3-8C37-B744-A7C6B7936B04}"/>
              </a:ext>
            </a:extLst>
          </p:cNvPr>
          <p:cNvSpPr>
            <a:spLocks noGrp="1"/>
          </p:cNvSpPr>
          <p:nvPr>
            <p:ph type="ftr" sz="quarter" idx="3"/>
          </p:nvPr>
        </p:nvSpPr>
        <p:spPr>
          <a:xfrm>
            <a:off x="9032238" y="6483885"/>
            <a:ext cx="2743200" cy="365125"/>
          </a:xfrm>
        </p:spPr>
        <p:txBody>
          <a:bodyPr anchor="ctr">
            <a:normAutofit/>
          </a:bodyPr>
          <a:lstStyle/>
          <a:p>
            <a:pPr>
              <a:spcAft>
                <a:spcPts val="600"/>
              </a:spcAft>
            </a:pPr>
            <a:r>
              <a:rPr lang="en-US"/>
              <a:t>Your business. Our DNA.</a:t>
            </a:r>
            <a:endParaRPr lang="en-DK"/>
          </a:p>
        </p:txBody>
      </p:sp>
      <p:sp>
        <p:nvSpPr>
          <p:cNvPr id="32" name="Title 3">
            <a:extLst>
              <a:ext uri="{FF2B5EF4-FFF2-40B4-BE49-F238E27FC236}">
                <a16:creationId xmlns:a16="http://schemas.microsoft.com/office/drawing/2014/main" id="{653A44E0-5565-3534-88E5-AC7F75FB39BD}"/>
              </a:ext>
            </a:extLst>
          </p:cNvPr>
          <p:cNvSpPr>
            <a:spLocks noGrp="1"/>
          </p:cNvSpPr>
          <p:nvPr>
            <p:ph type="title"/>
          </p:nvPr>
        </p:nvSpPr>
        <p:spPr>
          <a:xfrm>
            <a:off x="838200" y="1003150"/>
            <a:ext cx="10515600" cy="729103"/>
          </a:xfrm>
        </p:spPr>
        <p:txBody>
          <a:bodyPr/>
          <a:lstStyle/>
          <a:p>
            <a:r>
              <a:rPr lang="en-US" dirty="0"/>
              <a:t>DanBred </a:t>
            </a:r>
            <a:r>
              <a:rPr lang="en-US" dirty="0" err="1"/>
              <a:t>funfacts</a:t>
            </a:r>
            <a:r>
              <a:rPr lang="en-US" dirty="0"/>
              <a:t> – </a:t>
            </a:r>
            <a:r>
              <a:rPr lang="en-US" dirty="0" err="1"/>
              <a:t>vidste</a:t>
            </a:r>
            <a:r>
              <a:rPr lang="en-US" dirty="0"/>
              <a:t> I?</a:t>
            </a:r>
          </a:p>
        </p:txBody>
      </p:sp>
      <p:graphicFrame>
        <p:nvGraphicFramePr>
          <p:cNvPr id="27" name="Pladsholder til indhold 8">
            <a:extLst>
              <a:ext uri="{FF2B5EF4-FFF2-40B4-BE49-F238E27FC236}">
                <a16:creationId xmlns:a16="http://schemas.microsoft.com/office/drawing/2014/main" id="{3DBB8F5F-477B-3252-55DE-9574E372422B}"/>
              </a:ext>
            </a:extLst>
          </p:cNvPr>
          <p:cNvGraphicFramePr>
            <a:graphicFrameLocks noGrp="1"/>
          </p:cNvGraphicFramePr>
          <p:nvPr>
            <p:ph idx="1"/>
            <p:extLst>
              <p:ext uri="{D42A27DB-BD31-4B8C-83A1-F6EECF244321}">
                <p14:modId xmlns:p14="http://schemas.microsoft.com/office/powerpoint/2010/main" val="394468817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893410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2A9CA-3D95-098B-0EF2-F19B17031DCD}"/>
              </a:ext>
            </a:extLst>
          </p:cNvPr>
          <p:cNvSpPr>
            <a:spLocks noGrp="1"/>
          </p:cNvSpPr>
          <p:nvPr>
            <p:ph type="ctrTitle"/>
          </p:nvPr>
        </p:nvSpPr>
        <p:spPr/>
        <p:txBody>
          <a:bodyPr/>
          <a:lstStyle/>
          <a:p>
            <a:r>
              <a:rPr lang="en-US" dirty="0"/>
              <a:t>1</a:t>
            </a:r>
            <a:endParaRPr lang="en-GB" dirty="0"/>
          </a:p>
        </p:txBody>
      </p:sp>
      <p:sp>
        <p:nvSpPr>
          <p:cNvPr id="5" name="Subtitle 4">
            <a:extLst>
              <a:ext uri="{FF2B5EF4-FFF2-40B4-BE49-F238E27FC236}">
                <a16:creationId xmlns:a16="http://schemas.microsoft.com/office/drawing/2014/main" id="{4493CC12-D4CF-2448-6335-464D3256A047}"/>
              </a:ext>
            </a:extLst>
          </p:cNvPr>
          <p:cNvSpPr>
            <a:spLocks noGrp="1"/>
          </p:cNvSpPr>
          <p:nvPr>
            <p:ph type="subTitle" idx="1"/>
          </p:nvPr>
        </p:nvSpPr>
        <p:spPr>
          <a:xfrm>
            <a:off x="6914697" y="3075184"/>
            <a:ext cx="3561713" cy="1655762"/>
          </a:xfrm>
        </p:spPr>
        <p:txBody>
          <a:bodyPr/>
          <a:lstStyle/>
          <a:p>
            <a:r>
              <a:rPr lang="en-GB" dirty="0"/>
              <a:t>DanBred </a:t>
            </a:r>
          </a:p>
          <a:p>
            <a:r>
              <a:rPr lang="en-GB" sz="1800" dirty="0"/>
              <a:t>Your business. Our DNA. </a:t>
            </a:r>
          </a:p>
        </p:txBody>
      </p:sp>
    </p:spTree>
    <p:extLst>
      <p:ext uri="{BB962C8B-B14F-4D97-AF65-F5344CB8AC3E}">
        <p14:creationId xmlns:p14="http://schemas.microsoft.com/office/powerpoint/2010/main" val="1320785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27BAF94F-98EC-1F77-BD67-48EA8A006C23}"/>
              </a:ext>
            </a:extLst>
          </p:cNvPr>
          <p:cNvSpPr txBox="1">
            <a:spLocks/>
          </p:cNvSpPr>
          <p:nvPr/>
        </p:nvSpPr>
        <p:spPr>
          <a:xfrm>
            <a:off x="346641" y="275764"/>
            <a:ext cx="9239424" cy="154959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i="0" kern="1200">
                <a:solidFill>
                  <a:schemeClr val="tx1"/>
                </a:solidFill>
                <a:latin typeface="Arial" charset="0"/>
                <a:ea typeface="Arial" charset="0"/>
                <a:cs typeface="Arial" charset="0"/>
              </a:defRPr>
            </a:lvl1pPr>
          </a:lstStyle>
          <a:p>
            <a:pPr algn="l"/>
            <a:r>
              <a:rPr lang="en-US" sz="3000" b="0" dirty="0">
                <a:solidFill>
                  <a:srgbClr val="800020"/>
                </a:solidFill>
                <a:latin typeface="Arial" panose="020B0604020202020204" pitchFamily="34" charset="0"/>
                <a:cs typeface="Arial" panose="020B0604020202020204" pitchFamily="34" charset="0"/>
              </a:rPr>
              <a:t>Det </a:t>
            </a:r>
            <a:r>
              <a:rPr lang="en-US" sz="3000" b="0" dirty="0" err="1">
                <a:solidFill>
                  <a:srgbClr val="800020"/>
                </a:solidFill>
                <a:latin typeface="Arial" panose="020B0604020202020204" pitchFamily="34" charset="0"/>
                <a:cs typeface="Arial" panose="020B0604020202020204" pitchFamily="34" charset="0"/>
              </a:rPr>
              <a:t>originale</a:t>
            </a:r>
            <a:r>
              <a:rPr lang="en-US" sz="3000" b="0" dirty="0">
                <a:solidFill>
                  <a:srgbClr val="800020"/>
                </a:solidFill>
                <a:latin typeface="Arial" panose="020B0604020202020204" pitchFamily="34" charset="0"/>
                <a:cs typeface="Arial" panose="020B0604020202020204" pitchFamily="34" charset="0"/>
              </a:rPr>
              <a:t>. </a:t>
            </a:r>
          </a:p>
          <a:p>
            <a:pPr algn="l"/>
            <a:r>
              <a:rPr lang="en-US" sz="3000" b="0" dirty="0">
                <a:solidFill>
                  <a:srgbClr val="800020"/>
                </a:solidFill>
                <a:latin typeface="Arial" panose="020B0604020202020204" pitchFamily="34" charset="0"/>
                <a:cs typeface="Arial" panose="020B0604020202020204" pitchFamily="34" charset="0"/>
              </a:rPr>
              <a:t>DanBred </a:t>
            </a:r>
            <a:r>
              <a:rPr lang="en-US" sz="3000" b="0" dirty="0" err="1">
                <a:solidFill>
                  <a:srgbClr val="800020"/>
                </a:solidFill>
                <a:latin typeface="Arial" panose="020B0604020202020204" pitchFamily="34" charset="0"/>
                <a:cs typeface="Arial" panose="020B0604020202020204" pitchFamily="34" charset="0"/>
              </a:rPr>
              <a:t>står</a:t>
            </a:r>
            <a:r>
              <a:rPr lang="en-US" sz="3000" b="0" dirty="0">
                <a:solidFill>
                  <a:srgbClr val="800020"/>
                </a:solidFill>
                <a:latin typeface="Arial" panose="020B0604020202020204" pitchFamily="34" charset="0"/>
                <a:cs typeface="Arial" panose="020B0604020202020204" pitchFamily="34" charset="0"/>
              </a:rPr>
              <a:t> </a:t>
            </a:r>
            <a:r>
              <a:rPr lang="en-US" sz="3000" b="0" dirty="0" err="1">
                <a:solidFill>
                  <a:srgbClr val="800020"/>
                </a:solidFill>
                <a:latin typeface="Arial" panose="020B0604020202020204" pitchFamily="34" charset="0"/>
                <a:cs typeface="Arial" panose="020B0604020202020204" pitchFamily="34" charset="0"/>
              </a:rPr>
              <a:t>solidt</a:t>
            </a:r>
            <a:r>
              <a:rPr lang="en-US" sz="3000" b="0" dirty="0">
                <a:solidFill>
                  <a:srgbClr val="800020"/>
                </a:solidFill>
                <a:latin typeface="Arial" panose="020B0604020202020204" pitchFamily="34" charset="0"/>
                <a:cs typeface="Arial" panose="020B0604020202020204" pitchFamily="34" charset="0"/>
              </a:rPr>
              <a:t> med </a:t>
            </a:r>
            <a:r>
              <a:rPr lang="en-US" sz="3000" b="0" dirty="0" err="1">
                <a:solidFill>
                  <a:srgbClr val="800020"/>
                </a:solidFill>
                <a:latin typeface="Arial" panose="020B0604020202020204" pitchFamily="34" charset="0"/>
                <a:cs typeface="Arial" panose="020B0604020202020204" pitchFamily="34" charset="0"/>
              </a:rPr>
              <a:t>årtiers</a:t>
            </a:r>
            <a:r>
              <a:rPr lang="en-US" sz="3000" b="0" dirty="0">
                <a:solidFill>
                  <a:srgbClr val="800020"/>
                </a:solidFill>
                <a:latin typeface="Arial" panose="020B0604020202020204" pitchFamily="34" charset="0"/>
                <a:cs typeface="Arial" panose="020B0604020202020204" pitchFamily="34" charset="0"/>
              </a:rPr>
              <a:t> </a:t>
            </a:r>
            <a:r>
              <a:rPr lang="en-US" sz="3000" b="0" dirty="0" err="1">
                <a:solidFill>
                  <a:srgbClr val="800020"/>
                </a:solidFill>
                <a:latin typeface="Arial" panose="020B0604020202020204" pitchFamily="34" charset="0"/>
                <a:cs typeface="Arial" panose="020B0604020202020204" pitchFamily="34" charset="0"/>
              </a:rPr>
              <a:t>forskning</a:t>
            </a:r>
            <a:r>
              <a:rPr lang="en-US" sz="3000" b="0" dirty="0">
                <a:solidFill>
                  <a:srgbClr val="800020"/>
                </a:solidFill>
                <a:latin typeface="Arial" panose="020B0604020202020204" pitchFamily="34" charset="0"/>
                <a:cs typeface="Arial" panose="020B0604020202020204" pitchFamily="34" charset="0"/>
              </a:rPr>
              <a:t> og </a:t>
            </a:r>
            <a:r>
              <a:rPr lang="en-US" sz="3000" b="0" dirty="0" err="1">
                <a:solidFill>
                  <a:srgbClr val="800020"/>
                </a:solidFill>
                <a:latin typeface="Arial" panose="020B0604020202020204" pitchFamily="34" charset="0"/>
                <a:cs typeface="Arial" panose="020B0604020202020204" pitchFamily="34" charset="0"/>
              </a:rPr>
              <a:t>udvikling</a:t>
            </a:r>
            <a:r>
              <a:rPr lang="en-US" sz="3000" b="0" dirty="0">
                <a:solidFill>
                  <a:srgbClr val="800020"/>
                </a:solidFill>
                <a:latin typeface="Arial" panose="020B0604020202020204" pitchFamily="34" charset="0"/>
                <a:cs typeface="Arial" panose="020B0604020202020204" pitchFamily="34" charset="0"/>
              </a:rPr>
              <a:t> </a:t>
            </a:r>
          </a:p>
        </p:txBody>
      </p:sp>
      <p:grpSp>
        <p:nvGrpSpPr>
          <p:cNvPr id="50" name="Group 49">
            <a:extLst>
              <a:ext uri="{FF2B5EF4-FFF2-40B4-BE49-F238E27FC236}">
                <a16:creationId xmlns:a16="http://schemas.microsoft.com/office/drawing/2014/main" id="{9D684B47-AEEB-EEA8-79DF-E6E908494960}"/>
              </a:ext>
            </a:extLst>
          </p:cNvPr>
          <p:cNvGrpSpPr/>
          <p:nvPr/>
        </p:nvGrpSpPr>
        <p:grpSpPr>
          <a:xfrm>
            <a:off x="7712533" y="3582805"/>
            <a:ext cx="2700000" cy="2700000"/>
            <a:chOff x="4746000" y="3661454"/>
            <a:chExt cx="2700000" cy="2700000"/>
          </a:xfrm>
        </p:grpSpPr>
        <p:sp>
          <p:nvSpPr>
            <p:cNvPr id="4" name="Oval 3">
              <a:extLst>
                <a:ext uri="{FF2B5EF4-FFF2-40B4-BE49-F238E27FC236}">
                  <a16:creationId xmlns:a16="http://schemas.microsoft.com/office/drawing/2014/main" id="{CAABA53B-2FC7-8FEE-9A6F-12DB5091BEED}"/>
                </a:ext>
              </a:extLst>
            </p:cNvPr>
            <p:cNvSpPr/>
            <p:nvPr/>
          </p:nvSpPr>
          <p:spPr>
            <a:xfrm>
              <a:off x="4746000" y="3661454"/>
              <a:ext cx="2700000" cy="2700000"/>
            </a:xfrm>
            <a:prstGeom prst="ellipse">
              <a:avLst/>
            </a:prstGeom>
            <a:noFill/>
            <a:ln>
              <a:solidFill>
                <a:srgbClr val="8100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29" name="Picture 28" descr="Red lines on a black background&#10;&#10;Description automatically generated">
              <a:extLst>
                <a:ext uri="{FF2B5EF4-FFF2-40B4-BE49-F238E27FC236}">
                  <a16:creationId xmlns:a16="http://schemas.microsoft.com/office/drawing/2014/main" id="{C5CD7534-AC63-5F42-F861-D877D6341E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6253" y="4664672"/>
              <a:ext cx="1888121" cy="693564"/>
            </a:xfrm>
            <a:prstGeom prst="rect">
              <a:avLst/>
            </a:prstGeom>
          </p:spPr>
        </p:pic>
      </p:grpSp>
      <p:grpSp>
        <p:nvGrpSpPr>
          <p:cNvPr id="54" name="Group 53">
            <a:extLst>
              <a:ext uri="{FF2B5EF4-FFF2-40B4-BE49-F238E27FC236}">
                <a16:creationId xmlns:a16="http://schemas.microsoft.com/office/drawing/2014/main" id="{1BEFB86D-3E42-F55B-E3CD-BD4F98D72728}"/>
              </a:ext>
            </a:extLst>
          </p:cNvPr>
          <p:cNvGrpSpPr/>
          <p:nvPr/>
        </p:nvGrpSpPr>
        <p:grpSpPr>
          <a:xfrm>
            <a:off x="6256335" y="2553643"/>
            <a:ext cx="1630531" cy="1504941"/>
            <a:chOff x="6256335" y="2553643"/>
            <a:chExt cx="1630531" cy="1504941"/>
          </a:xfrm>
        </p:grpSpPr>
        <p:sp>
          <p:nvSpPr>
            <p:cNvPr id="9" name="TextBox 8">
              <a:extLst>
                <a:ext uri="{FF2B5EF4-FFF2-40B4-BE49-F238E27FC236}">
                  <a16:creationId xmlns:a16="http://schemas.microsoft.com/office/drawing/2014/main" id="{8DD6BF9B-0125-1316-3838-84C4AB326311}"/>
                </a:ext>
              </a:extLst>
            </p:cNvPr>
            <p:cNvSpPr txBox="1"/>
            <p:nvPr/>
          </p:nvSpPr>
          <p:spPr>
            <a:xfrm>
              <a:off x="6482827" y="3323260"/>
              <a:ext cx="795130" cy="323165"/>
            </a:xfrm>
            <a:prstGeom prst="rect">
              <a:avLst/>
            </a:prstGeom>
            <a:noFill/>
          </p:spPr>
          <p:txBody>
            <a:bodyPr wrap="square" rtlCol="0">
              <a:spAutoFit/>
            </a:bodyPr>
            <a:lstStyle/>
            <a:p>
              <a:pPr algn="ctr"/>
              <a:r>
                <a:rPr lang="en-US" sz="1500" dirty="0">
                  <a:latin typeface="Arial" panose="020B0604020202020204" pitchFamily="34" charset="0"/>
                  <a:cs typeface="Arial" panose="020B0604020202020204" pitchFamily="34" charset="0"/>
                </a:rPr>
                <a:t>24.5 %</a:t>
              </a:r>
              <a:endParaRPr lang="en-DK" sz="1500" dirty="0">
                <a:latin typeface="Arial" panose="020B0604020202020204" pitchFamily="34" charset="0"/>
                <a:cs typeface="Arial" panose="020B0604020202020204" pitchFamily="34" charset="0"/>
              </a:endParaRPr>
            </a:p>
          </p:txBody>
        </p:sp>
        <p:sp>
          <p:nvSpPr>
            <p:cNvPr id="31" name="Oval 30">
              <a:extLst>
                <a:ext uri="{FF2B5EF4-FFF2-40B4-BE49-F238E27FC236}">
                  <a16:creationId xmlns:a16="http://schemas.microsoft.com/office/drawing/2014/main" id="{A909E97D-85C5-BBC1-9304-75B57A6BF1E6}"/>
                </a:ext>
              </a:extLst>
            </p:cNvPr>
            <p:cNvSpPr/>
            <p:nvPr/>
          </p:nvSpPr>
          <p:spPr>
            <a:xfrm>
              <a:off x="6256335" y="2553643"/>
              <a:ext cx="1260000" cy="1260000"/>
            </a:xfrm>
            <a:prstGeom prst="ellipse">
              <a:avLst/>
            </a:prstGeom>
            <a:noFill/>
            <a:ln>
              <a:solidFill>
                <a:srgbClr val="81002A"/>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37" name="Picture 36" descr="A black and white logo&#10;&#10;Description automatically generated">
              <a:extLst>
                <a:ext uri="{FF2B5EF4-FFF2-40B4-BE49-F238E27FC236}">
                  <a16:creationId xmlns:a16="http://schemas.microsoft.com/office/drawing/2014/main" id="{38B89704-DF7F-182D-0851-480819C128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96126" y="2865715"/>
              <a:ext cx="968533" cy="388077"/>
            </a:xfrm>
            <a:prstGeom prst="rect">
              <a:avLst/>
            </a:prstGeom>
          </p:spPr>
        </p:pic>
        <p:cxnSp>
          <p:nvCxnSpPr>
            <p:cNvPr id="41" name="Straight Arrow Connector 40">
              <a:extLst>
                <a:ext uri="{FF2B5EF4-FFF2-40B4-BE49-F238E27FC236}">
                  <a16:creationId xmlns:a16="http://schemas.microsoft.com/office/drawing/2014/main" id="{FCAFF114-82AD-0818-79C6-7ACCC3D7B28B}"/>
                </a:ext>
              </a:extLst>
            </p:cNvPr>
            <p:cNvCxnSpPr>
              <a:cxnSpLocks/>
            </p:cNvCxnSpPr>
            <p:nvPr/>
          </p:nvCxnSpPr>
          <p:spPr>
            <a:xfrm>
              <a:off x="7309138" y="3649334"/>
              <a:ext cx="577728" cy="409250"/>
            </a:xfrm>
            <a:prstGeom prst="straightConnector1">
              <a:avLst/>
            </a:prstGeom>
            <a:ln w="12700">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95A7221E-B9A4-15DB-C500-78725B82F796}"/>
              </a:ext>
            </a:extLst>
          </p:cNvPr>
          <p:cNvGrpSpPr/>
          <p:nvPr/>
        </p:nvGrpSpPr>
        <p:grpSpPr>
          <a:xfrm>
            <a:off x="8388975" y="1457035"/>
            <a:ext cx="1260000" cy="2125770"/>
            <a:chOff x="8432533" y="1698780"/>
            <a:chExt cx="1260000" cy="2125770"/>
          </a:xfrm>
        </p:grpSpPr>
        <p:pic>
          <p:nvPicPr>
            <p:cNvPr id="26" name="Picture 25" descr="A picture containing text, room&#10;&#10;Description automatically generated">
              <a:extLst>
                <a:ext uri="{FF2B5EF4-FFF2-40B4-BE49-F238E27FC236}">
                  <a16:creationId xmlns:a16="http://schemas.microsoft.com/office/drawing/2014/main" id="{775BE2F1-D2E7-4A8D-48BD-E45744344124}"/>
                </a:ext>
              </a:extLst>
            </p:cNvPr>
            <p:cNvPicPr>
              <a:picLocks noChangeAspect="1"/>
            </p:cNvPicPr>
            <p:nvPr/>
          </p:nvPicPr>
          <p:blipFill>
            <a:blip r:embed="rId5" cstate="screen">
              <a:grayscl/>
              <a:extLst>
                <a:ext uri="{28A0092B-C50C-407E-A947-70E740481C1C}">
                  <a14:useLocalDpi xmlns:a14="http://schemas.microsoft.com/office/drawing/2010/main"/>
                </a:ext>
              </a:extLst>
            </a:blip>
            <a:stretch>
              <a:fillRect/>
            </a:stretch>
          </p:blipFill>
          <p:spPr>
            <a:xfrm>
              <a:off x="8613362" y="1917103"/>
              <a:ext cx="886967" cy="584299"/>
            </a:xfrm>
            <a:prstGeom prst="rect">
              <a:avLst/>
            </a:prstGeom>
          </p:spPr>
        </p:pic>
        <p:sp>
          <p:nvSpPr>
            <p:cNvPr id="11" name="TextBox 10">
              <a:extLst>
                <a:ext uri="{FF2B5EF4-FFF2-40B4-BE49-F238E27FC236}">
                  <a16:creationId xmlns:a16="http://schemas.microsoft.com/office/drawing/2014/main" id="{55FD7C79-9F5E-3F54-2019-42708B28C268}"/>
                </a:ext>
              </a:extLst>
            </p:cNvPr>
            <p:cNvSpPr txBox="1"/>
            <p:nvPr/>
          </p:nvSpPr>
          <p:spPr>
            <a:xfrm>
              <a:off x="8659281" y="2553643"/>
              <a:ext cx="795130" cy="323165"/>
            </a:xfrm>
            <a:prstGeom prst="rect">
              <a:avLst/>
            </a:prstGeom>
            <a:noFill/>
          </p:spPr>
          <p:txBody>
            <a:bodyPr wrap="square" rtlCol="0">
              <a:spAutoFit/>
            </a:bodyPr>
            <a:lstStyle/>
            <a:p>
              <a:pPr algn="ctr"/>
              <a:r>
                <a:rPr lang="en-US" sz="1500" dirty="0">
                  <a:latin typeface="Arial" panose="020B0604020202020204" pitchFamily="34" charset="0"/>
                  <a:cs typeface="Arial" panose="020B0604020202020204" pitchFamily="34" charset="0"/>
                </a:rPr>
                <a:t>51 %</a:t>
              </a:r>
              <a:endParaRPr lang="en-DK" sz="1500" dirty="0">
                <a:latin typeface="Arial" panose="020B0604020202020204" pitchFamily="34" charset="0"/>
                <a:cs typeface="Arial" panose="020B0604020202020204" pitchFamily="34" charset="0"/>
              </a:endParaRPr>
            </a:p>
          </p:txBody>
        </p:sp>
        <p:sp>
          <p:nvSpPr>
            <p:cNvPr id="32" name="Oval 31">
              <a:extLst>
                <a:ext uri="{FF2B5EF4-FFF2-40B4-BE49-F238E27FC236}">
                  <a16:creationId xmlns:a16="http://schemas.microsoft.com/office/drawing/2014/main" id="{61D3455F-5A95-48E3-4DE5-6D146B2872E4}"/>
                </a:ext>
              </a:extLst>
            </p:cNvPr>
            <p:cNvSpPr/>
            <p:nvPr/>
          </p:nvSpPr>
          <p:spPr>
            <a:xfrm>
              <a:off x="8432533" y="1698780"/>
              <a:ext cx="1260000" cy="1260000"/>
            </a:xfrm>
            <a:prstGeom prst="ellipse">
              <a:avLst/>
            </a:prstGeom>
            <a:noFill/>
            <a:ln>
              <a:solidFill>
                <a:srgbClr val="81002A"/>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43" name="Straight Arrow Connector 42">
              <a:extLst>
                <a:ext uri="{FF2B5EF4-FFF2-40B4-BE49-F238E27FC236}">
                  <a16:creationId xmlns:a16="http://schemas.microsoft.com/office/drawing/2014/main" id="{117A0687-42BF-655E-2A8A-1824DD6A499F}"/>
                </a:ext>
              </a:extLst>
            </p:cNvPr>
            <p:cNvCxnSpPr>
              <a:cxnSpLocks/>
              <a:endCxn id="4" idx="0"/>
            </p:cNvCxnSpPr>
            <p:nvPr/>
          </p:nvCxnSpPr>
          <p:spPr>
            <a:xfrm>
              <a:off x="9062533" y="2958780"/>
              <a:ext cx="43558" cy="865770"/>
            </a:xfrm>
            <a:prstGeom prst="straightConnector1">
              <a:avLst/>
            </a:prstGeom>
            <a:ln w="12700">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2A274ADF-2F00-00E8-30C0-F75CB397273C}"/>
              </a:ext>
            </a:extLst>
          </p:cNvPr>
          <p:cNvGrpSpPr/>
          <p:nvPr/>
        </p:nvGrpSpPr>
        <p:grpSpPr>
          <a:xfrm>
            <a:off x="10236328" y="2553643"/>
            <a:ext cx="1638346" cy="1503182"/>
            <a:chOff x="10236328" y="2553643"/>
            <a:chExt cx="1638346" cy="1503182"/>
          </a:xfrm>
        </p:grpSpPr>
        <p:sp>
          <p:nvSpPr>
            <p:cNvPr id="12" name="TextBox 11">
              <a:extLst>
                <a:ext uri="{FF2B5EF4-FFF2-40B4-BE49-F238E27FC236}">
                  <a16:creationId xmlns:a16="http://schemas.microsoft.com/office/drawing/2014/main" id="{70FB1F8E-F227-8485-A92F-2CDBAE43AB6E}"/>
                </a:ext>
              </a:extLst>
            </p:cNvPr>
            <p:cNvSpPr txBox="1"/>
            <p:nvPr/>
          </p:nvSpPr>
          <p:spPr>
            <a:xfrm>
              <a:off x="10847109" y="3324666"/>
              <a:ext cx="795130" cy="323165"/>
            </a:xfrm>
            <a:prstGeom prst="rect">
              <a:avLst/>
            </a:prstGeom>
            <a:noFill/>
          </p:spPr>
          <p:txBody>
            <a:bodyPr wrap="square" rtlCol="0">
              <a:spAutoFit/>
            </a:bodyPr>
            <a:lstStyle/>
            <a:p>
              <a:pPr algn="ctr"/>
              <a:r>
                <a:rPr lang="en-US" sz="1500" dirty="0">
                  <a:latin typeface="Arial" panose="020B0604020202020204" pitchFamily="34" charset="0"/>
                  <a:cs typeface="Arial" panose="020B0604020202020204" pitchFamily="34" charset="0"/>
                </a:rPr>
                <a:t>24.5 %</a:t>
              </a:r>
              <a:endParaRPr lang="en-DK" sz="1500" dirty="0">
                <a:latin typeface="Arial" panose="020B0604020202020204" pitchFamily="34" charset="0"/>
                <a:cs typeface="Arial" panose="020B0604020202020204" pitchFamily="34" charset="0"/>
              </a:endParaRPr>
            </a:p>
          </p:txBody>
        </p:sp>
        <p:sp>
          <p:nvSpPr>
            <p:cNvPr id="30" name="Oval 29">
              <a:extLst>
                <a:ext uri="{FF2B5EF4-FFF2-40B4-BE49-F238E27FC236}">
                  <a16:creationId xmlns:a16="http://schemas.microsoft.com/office/drawing/2014/main" id="{0B46C527-F7D1-5A10-38CC-3A7B9886EB32}"/>
                </a:ext>
              </a:extLst>
            </p:cNvPr>
            <p:cNvSpPr/>
            <p:nvPr/>
          </p:nvSpPr>
          <p:spPr>
            <a:xfrm>
              <a:off x="10614674" y="2553643"/>
              <a:ext cx="1260000" cy="1260000"/>
            </a:xfrm>
            <a:prstGeom prst="ellipse">
              <a:avLst/>
            </a:prstGeom>
            <a:noFill/>
            <a:ln>
              <a:solidFill>
                <a:srgbClr val="81002A"/>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36" name="Picture 35" descr="A close up of a logo&#10;&#10;Description automatically generated">
              <a:extLst>
                <a:ext uri="{FF2B5EF4-FFF2-40B4-BE49-F238E27FC236}">
                  <a16:creationId xmlns:a16="http://schemas.microsoft.com/office/drawing/2014/main" id="{47934CF3-AD5F-0BA1-B5C4-F4E0A9C9C6B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725134" y="2919770"/>
              <a:ext cx="1050305" cy="334022"/>
            </a:xfrm>
            <a:prstGeom prst="rect">
              <a:avLst/>
            </a:prstGeom>
          </p:spPr>
        </p:pic>
        <p:cxnSp>
          <p:nvCxnSpPr>
            <p:cNvPr id="44" name="Straight Arrow Connector 43">
              <a:extLst>
                <a:ext uri="{FF2B5EF4-FFF2-40B4-BE49-F238E27FC236}">
                  <a16:creationId xmlns:a16="http://schemas.microsoft.com/office/drawing/2014/main" id="{7B1515B7-5CA7-45E5-30D9-B9785E8A1B6D}"/>
                </a:ext>
              </a:extLst>
            </p:cNvPr>
            <p:cNvCxnSpPr>
              <a:cxnSpLocks/>
            </p:cNvCxnSpPr>
            <p:nvPr/>
          </p:nvCxnSpPr>
          <p:spPr>
            <a:xfrm flipH="1">
              <a:off x="10236328" y="3646425"/>
              <a:ext cx="579600" cy="410400"/>
            </a:xfrm>
            <a:prstGeom prst="straightConnector1">
              <a:avLst/>
            </a:prstGeom>
            <a:ln w="12700">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6" name="Pladsholder til indhold 5">
            <a:extLst>
              <a:ext uri="{FF2B5EF4-FFF2-40B4-BE49-F238E27FC236}">
                <a16:creationId xmlns:a16="http://schemas.microsoft.com/office/drawing/2014/main" id="{363B6F55-88D3-44D1-F626-61A0BD890AA7}"/>
              </a:ext>
            </a:extLst>
          </p:cNvPr>
          <p:cNvSpPr>
            <a:spLocks noGrp="1"/>
          </p:cNvSpPr>
          <p:nvPr>
            <p:ph type="subTitle" idx="1"/>
          </p:nvPr>
        </p:nvSpPr>
        <p:spPr>
          <a:xfrm>
            <a:off x="765384" y="1677537"/>
            <a:ext cx="4325683" cy="4419653"/>
          </a:xfrm>
        </p:spPr>
        <p:txBody>
          <a:bodyPr>
            <a:noAutofit/>
          </a:bodyPr>
          <a:lstStyle/>
          <a:p>
            <a:pPr marL="0" indent="0" algn="l">
              <a:lnSpc>
                <a:spcPct val="100000"/>
              </a:lnSpc>
              <a:buNone/>
            </a:pPr>
            <a:r>
              <a:rPr lang="en-US" sz="1600" b="1" dirty="0" err="1">
                <a:solidFill>
                  <a:srgbClr val="800020"/>
                </a:solidFill>
                <a:latin typeface="Arial" panose="020B0604020202020204" pitchFamily="34" charset="0"/>
                <a:cs typeface="Arial" panose="020B0604020202020204" pitchFamily="34" charset="0"/>
              </a:rPr>
              <a:t>Selskabet</a:t>
            </a:r>
            <a:r>
              <a:rPr lang="en-US" sz="1600" b="1" dirty="0">
                <a:solidFill>
                  <a:srgbClr val="800020"/>
                </a:solidFill>
                <a:latin typeface="Arial" panose="020B0604020202020204" pitchFamily="34" charset="0"/>
                <a:cs typeface="Arial" panose="020B0604020202020204" pitchFamily="34" charset="0"/>
              </a:rPr>
              <a:t> i </a:t>
            </a:r>
            <a:r>
              <a:rPr lang="en-US" sz="1600" b="1" dirty="0" err="1">
                <a:solidFill>
                  <a:srgbClr val="800020"/>
                </a:solidFill>
                <a:latin typeface="Arial" panose="020B0604020202020204" pitchFamily="34" charset="0"/>
                <a:cs typeface="Arial" panose="020B0604020202020204" pitchFamily="34" charset="0"/>
              </a:rPr>
              <a:t>dag</a:t>
            </a:r>
            <a:r>
              <a:rPr lang="en-US" sz="1600" b="1" dirty="0">
                <a:solidFill>
                  <a:srgbClr val="800020"/>
                </a:solidFill>
                <a:latin typeface="Arial" panose="020B0604020202020204" pitchFamily="34" charset="0"/>
                <a:cs typeface="Arial" panose="020B0604020202020204" pitchFamily="34" charset="0"/>
              </a:rPr>
              <a:t> </a:t>
            </a:r>
            <a:r>
              <a:rPr lang="en-US" sz="1600" b="1" dirty="0" err="1">
                <a:solidFill>
                  <a:srgbClr val="800020"/>
                </a:solidFill>
                <a:latin typeface="Arial" panose="020B0604020202020204" pitchFamily="34" charset="0"/>
                <a:cs typeface="Arial" panose="020B0604020202020204" pitchFamily="34" charset="0"/>
              </a:rPr>
              <a:t>blev</a:t>
            </a:r>
            <a:r>
              <a:rPr lang="en-US" sz="1600" b="1" dirty="0">
                <a:solidFill>
                  <a:srgbClr val="800020"/>
                </a:solidFill>
                <a:latin typeface="Arial" panose="020B0604020202020204" pitchFamily="34" charset="0"/>
                <a:cs typeface="Arial" panose="020B0604020202020204" pitchFamily="34" charset="0"/>
              </a:rPr>
              <a:t> </a:t>
            </a:r>
            <a:r>
              <a:rPr lang="en-US" sz="1600" b="1" dirty="0" err="1">
                <a:solidFill>
                  <a:srgbClr val="800020"/>
                </a:solidFill>
                <a:latin typeface="Arial" panose="020B0604020202020204" pitchFamily="34" charset="0"/>
                <a:cs typeface="Arial" panose="020B0604020202020204" pitchFamily="34" charset="0"/>
              </a:rPr>
              <a:t>dannet</a:t>
            </a:r>
            <a:r>
              <a:rPr lang="en-US" sz="1600" b="1" dirty="0">
                <a:solidFill>
                  <a:srgbClr val="800020"/>
                </a:solidFill>
                <a:latin typeface="Arial" panose="020B0604020202020204" pitchFamily="34" charset="0"/>
                <a:cs typeface="Arial" panose="020B0604020202020204" pitchFamily="34" charset="0"/>
              </a:rPr>
              <a:t> I 2017, og er </a:t>
            </a:r>
            <a:r>
              <a:rPr lang="en-US" sz="1600" b="1" dirty="0" err="1">
                <a:solidFill>
                  <a:srgbClr val="800020"/>
                </a:solidFill>
                <a:latin typeface="Arial" panose="020B0604020202020204" pitchFamily="34" charset="0"/>
                <a:cs typeface="Arial" panose="020B0604020202020204" pitchFamily="34" charset="0"/>
              </a:rPr>
              <a:t>ejet</a:t>
            </a:r>
            <a:r>
              <a:rPr lang="en-US" sz="1600" b="1" dirty="0">
                <a:solidFill>
                  <a:srgbClr val="800020"/>
                </a:solidFill>
                <a:latin typeface="Arial" panose="020B0604020202020204" pitchFamily="34" charset="0"/>
                <a:cs typeface="Arial" panose="020B0604020202020204" pitchFamily="34" charset="0"/>
              </a:rPr>
              <a:t> </a:t>
            </a:r>
            <a:r>
              <a:rPr lang="en-US" sz="1600" b="1" dirty="0" err="1">
                <a:solidFill>
                  <a:srgbClr val="800020"/>
                </a:solidFill>
                <a:latin typeface="Arial" panose="020B0604020202020204" pitchFamily="34" charset="0"/>
                <a:cs typeface="Arial" panose="020B0604020202020204" pitchFamily="34" charset="0"/>
              </a:rPr>
              <a:t>af</a:t>
            </a:r>
            <a:r>
              <a:rPr lang="en-US" sz="1600" b="1" dirty="0">
                <a:solidFill>
                  <a:srgbClr val="800020"/>
                </a:solidFill>
                <a:latin typeface="Arial" panose="020B0604020202020204" pitchFamily="34" charset="0"/>
                <a:cs typeface="Arial" panose="020B0604020202020204" pitchFamily="34" charset="0"/>
              </a:rPr>
              <a:t> </a:t>
            </a:r>
            <a:r>
              <a:rPr lang="en-US" sz="1600" b="1" dirty="0" err="1">
                <a:solidFill>
                  <a:srgbClr val="800020"/>
                </a:solidFill>
                <a:latin typeface="Arial" panose="020B0604020202020204" pitchFamily="34" charset="0"/>
                <a:cs typeface="Arial" panose="020B0604020202020204" pitchFamily="34" charset="0"/>
              </a:rPr>
              <a:t>Landbrug</a:t>
            </a:r>
            <a:r>
              <a:rPr lang="en-US" sz="1600" b="1" dirty="0">
                <a:solidFill>
                  <a:srgbClr val="800020"/>
                </a:solidFill>
                <a:latin typeface="Arial" panose="020B0604020202020204" pitchFamily="34" charset="0"/>
                <a:cs typeface="Arial" panose="020B0604020202020204" pitchFamily="34" charset="0"/>
              </a:rPr>
              <a:t> &amp; </a:t>
            </a:r>
            <a:r>
              <a:rPr lang="en-US" sz="1600" b="1" dirty="0" err="1">
                <a:solidFill>
                  <a:srgbClr val="800020"/>
                </a:solidFill>
                <a:latin typeface="Arial" panose="020B0604020202020204" pitchFamily="34" charset="0"/>
                <a:cs typeface="Arial" panose="020B0604020202020204" pitchFamily="34" charset="0"/>
              </a:rPr>
              <a:t>Fødevarer</a:t>
            </a:r>
            <a:r>
              <a:rPr lang="en-US" sz="1600" b="1" dirty="0">
                <a:solidFill>
                  <a:srgbClr val="800020"/>
                </a:solidFill>
                <a:latin typeface="Arial" panose="020B0604020202020204" pitchFamily="34" charset="0"/>
                <a:cs typeface="Arial" panose="020B0604020202020204" pitchFamily="34" charset="0"/>
              </a:rPr>
              <a:t>, Danish Agro og DanBred International. </a:t>
            </a:r>
          </a:p>
          <a:p>
            <a:pPr marL="180975" indent="-180975" algn="l">
              <a:lnSpc>
                <a:spcPct val="100000"/>
              </a:lnSpc>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180975" indent="-180975" algn="l">
              <a:lnSpc>
                <a:spcPct val="100000"/>
              </a:lnSpc>
              <a:buFont typeface="Arial" panose="020B0604020202020204" pitchFamily="34" charset="0"/>
              <a:buChar char="•"/>
            </a:pPr>
            <a:r>
              <a:rPr lang="en-US" sz="1400" dirty="0" err="1">
                <a:latin typeface="Arial" panose="020B0604020202020204" pitchFamily="34" charset="0"/>
                <a:cs typeface="Arial" panose="020B0604020202020204" pitchFamily="34" charset="0"/>
              </a:rPr>
              <a:t>Vigtige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spillere</a:t>
            </a:r>
            <a:r>
              <a:rPr lang="en-US" sz="1400" dirty="0">
                <a:latin typeface="Arial" panose="020B0604020202020204" pitchFamily="34" charset="0"/>
                <a:cs typeface="Arial" panose="020B0604020202020204" pitchFamily="34" charset="0"/>
              </a:rPr>
              <a:t> i </a:t>
            </a:r>
            <a:r>
              <a:rPr lang="en-US" sz="1400" dirty="0" err="1">
                <a:latin typeface="Arial" panose="020B0604020202020204" pitchFamily="34" charset="0"/>
                <a:cs typeface="Arial" panose="020B0604020202020204" pitchFamily="34" charset="0"/>
              </a:rPr>
              <a:t>griseindustrien</a:t>
            </a:r>
            <a:endParaRPr lang="en-US" sz="1400" dirty="0">
              <a:latin typeface="Arial" panose="020B0604020202020204" pitchFamily="34" charset="0"/>
              <a:cs typeface="Arial" panose="020B0604020202020204" pitchFamily="34" charset="0"/>
            </a:endParaRPr>
          </a:p>
          <a:p>
            <a:pPr marL="180975" indent="-180975" algn="l">
              <a:lnSpc>
                <a:spcPct val="100000"/>
              </a:lnSpc>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180975" indent="-180975" algn="l">
              <a:lnSpc>
                <a:spcPct val="100000"/>
              </a:lnSpc>
              <a:buFont typeface="Arial" panose="020B0604020202020204" pitchFamily="34" charset="0"/>
              <a:buChar char="•"/>
            </a:pPr>
            <a:r>
              <a:rPr lang="en-US" sz="1400" dirty="0">
                <a:latin typeface="Arial" panose="020B0604020202020204" pitchFamily="34" charset="0"/>
                <a:cs typeface="Arial" panose="020B0604020202020204" pitchFamily="34" charset="0"/>
              </a:rPr>
              <a:t>Mere end 100 </a:t>
            </a:r>
            <a:r>
              <a:rPr lang="en-US" sz="1400" dirty="0" err="1">
                <a:latin typeface="Arial" panose="020B0604020202020204" pitchFamily="34" charset="0"/>
                <a:cs typeface="Arial" panose="020B0604020202020204" pitchFamily="34" charset="0"/>
              </a:rPr>
              <a:t>års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viden</a:t>
            </a:r>
            <a:r>
              <a:rPr lang="en-US" sz="1400" dirty="0">
                <a:latin typeface="Arial" panose="020B0604020202020204" pitchFamily="34" charset="0"/>
                <a:cs typeface="Arial" panose="020B0604020202020204" pitchFamily="34" charset="0"/>
              </a:rPr>
              <a:t> og </a:t>
            </a:r>
            <a:r>
              <a:rPr lang="en-US" sz="1400" dirty="0" err="1">
                <a:latin typeface="Arial" panose="020B0604020202020204" pitchFamily="34" charset="0"/>
                <a:cs typeface="Arial" panose="020B0604020202020204" pitchFamily="34" charset="0"/>
              </a:rPr>
              <a:t>målrettet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avlsarbejde</a:t>
            </a:r>
            <a:endParaRPr lang="en-US" sz="1400" dirty="0">
              <a:latin typeface="Arial" panose="020B0604020202020204" pitchFamily="34" charset="0"/>
              <a:cs typeface="Arial" panose="020B0604020202020204" pitchFamily="34" charset="0"/>
            </a:endParaRPr>
          </a:p>
          <a:p>
            <a:pPr marL="180975" indent="-180975" algn="l">
              <a:lnSpc>
                <a:spcPct val="100000"/>
              </a:lnSpc>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180975" indent="-180975" algn="l">
              <a:lnSpc>
                <a:spcPct val="100000"/>
              </a:lnSpc>
              <a:buFont typeface="Arial" panose="020B0604020202020204" pitchFamily="34" charset="0"/>
              <a:buChar char="•"/>
            </a:pPr>
            <a:r>
              <a:rPr lang="en-US" sz="1400" dirty="0" err="1">
                <a:latin typeface="Arial" panose="020B0604020202020204" pitchFamily="34" charset="0"/>
                <a:cs typeface="Arial" panose="020B0604020202020204" pitchFamily="34" charset="0"/>
              </a:rPr>
              <a:t>Stambøger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helt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tilbage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til</a:t>
            </a:r>
            <a:r>
              <a:rPr lang="en-US" sz="1400" dirty="0">
                <a:latin typeface="Arial" panose="020B0604020202020204" pitchFamily="34" charset="0"/>
                <a:cs typeface="Arial" panose="020B0604020202020204" pitchFamily="34" charset="0"/>
              </a:rPr>
              <a:t> 1876 </a:t>
            </a:r>
          </a:p>
          <a:p>
            <a:pPr marL="180975" indent="-180975" algn="l">
              <a:lnSpc>
                <a:spcPct val="100000"/>
              </a:lnSpc>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180975" indent="-180975" algn="l">
              <a:lnSpc>
                <a:spcPct val="100000"/>
              </a:lnSpc>
              <a:buFont typeface="Arial" panose="020B0604020202020204" pitchFamily="34" charset="0"/>
              <a:buChar char="•"/>
            </a:pPr>
            <a:r>
              <a:rPr lang="en-US" sz="1400" dirty="0">
                <a:latin typeface="Arial" panose="020B0604020202020204" pitchFamily="34" charset="0"/>
                <a:cs typeface="Arial" panose="020B0604020202020204" pitchFamily="34" charset="0"/>
              </a:rPr>
              <a:t>&gt; 32 mil. i DanBreds databank </a:t>
            </a:r>
            <a:r>
              <a:rPr lang="en-US" sz="1400" dirty="0" err="1">
                <a:latin typeface="Arial" panose="020B0604020202020204" pitchFamily="34" charset="0"/>
                <a:cs typeface="Arial" panose="020B0604020202020204" pitchFamily="34" charset="0"/>
              </a:rPr>
              <a:t>siden</a:t>
            </a:r>
            <a:r>
              <a:rPr lang="en-US" sz="1400" dirty="0">
                <a:latin typeface="Arial" panose="020B0604020202020204" pitchFamily="34" charset="0"/>
                <a:cs typeface="Arial" panose="020B0604020202020204" pitchFamily="34" charset="0"/>
              </a:rPr>
              <a:t> 1991, </a:t>
            </a:r>
            <a:r>
              <a:rPr lang="en-US" sz="1400" dirty="0" err="1">
                <a:latin typeface="Arial" panose="020B0604020202020204" pitchFamily="34" charset="0"/>
                <a:cs typeface="Arial" panose="020B0604020202020204" pitchFamily="34" charset="0"/>
              </a:rPr>
              <a:t>som</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lagrer</a:t>
            </a:r>
            <a:r>
              <a:rPr lang="en-US" sz="1400" dirty="0">
                <a:latin typeface="Arial" panose="020B0604020202020204" pitchFamily="34" charset="0"/>
                <a:cs typeface="Arial" panose="020B0604020202020204" pitchFamily="34" charset="0"/>
              </a:rPr>
              <a:t> performance og </a:t>
            </a:r>
            <a:r>
              <a:rPr lang="en-US" sz="1400" dirty="0" err="1">
                <a:latin typeface="Arial" panose="020B0604020202020204" pitchFamily="34" charset="0"/>
                <a:cs typeface="Arial" panose="020B0604020202020204" pitchFamily="34" charset="0"/>
              </a:rPr>
              <a:t>slægtskab</a:t>
            </a:r>
            <a:r>
              <a:rPr lang="en-US" sz="1400" dirty="0">
                <a:latin typeface="Arial" panose="020B0604020202020204" pitchFamily="34" charset="0"/>
                <a:cs typeface="Arial" panose="020B0604020202020204" pitchFamily="34" charset="0"/>
              </a:rPr>
              <a:t>  </a:t>
            </a:r>
          </a:p>
        </p:txBody>
      </p:sp>
      <p:sp>
        <p:nvSpPr>
          <p:cNvPr id="2" name="Date Placeholder 1">
            <a:extLst>
              <a:ext uri="{FF2B5EF4-FFF2-40B4-BE49-F238E27FC236}">
                <a16:creationId xmlns:a16="http://schemas.microsoft.com/office/drawing/2014/main" id="{2E2564F9-9E9E-21FE-DC15-160EC651FEDF}"/>
              </a:ext>
            </a:extLst>
          </p:cNvPr>
          <p:cNvSpPr>
            <a:spLocks noGrp="1"/>
          </p:cNvSpPr>
          <p:nvPr>
            <p:ph type="dt" sz="half" idx="2"/>
          </p:nvPr>
        </p:nvSpPr>
        <p:spPr>
          <a:xfrm>
            <a:off x="416560" y="6498188"/>
            <a:ext cx="2660986" cy="365125"/>
          </a:xfrm>
        </p:spPr>
        <p:txBody>
          <a:bodyPr/>
          <a:lstStyle/>
          <a:p>
            <a:fld id="{9DE44201-987A-4BC6-B3D3-436AA20C8D91}" type="datetime1">
              <a:rPr lang="en-GB" smtClean="0"/>
              <a:t>30/07/2025</a:t>
            </a:fld>
            <a:endParaRPr lang="en-US" dirty="0"/>
          </a:p>
        </p:txBody>
      </p:sp>
      <p:sp>
        <p:nvSpPr>
          <p:cNvPr id="3" name="Footer Placeholder 2">
            <a:extLst>
              <a:ext uri="{FF2B5EF4-FFF2-40B4-BE49-F238E27FC236}">
                <a16:creationId xmlns:a16="http://schemas.microsoft.com/office/drawing/2014/main" id="{4D3ED8D0-F245-D9A2-9D92-C01B78C48962}"/>
              </a:ext>
            </a:extLst>
          </p:cNvPr>
          <p:cNvSpPr>
            <a:spLocks noGrp="1"/>
          </p:cNvSpPr>
          <p:nvPr>
            <p:ph type="ftr" sz="quarter" idx="3"/>
          </p:nvPr>
        </p:nvSpPr>
        <p:spPr/>
        <p:txBody>
          <a:bodyPr/>
          <a:lstStyle/>
          <a:p>
            <a:r>
              <a:rPr lang="en-US"/>
              <a:t>Your business. Our DNA.</a:t>
            </a:r>
            <a:endParaRPr lang="en-DK" dirty="0"/>
          </a:p>
        </p:txBody>
      </p:sp>
      <p:sp>
        <p:nvSpPr>
          <p:cNvPr id="5" name="Rectangle: Rounded Corners 32">
            <a:extLst>
              <a:ext uri="{FF2B5EF4-FFF2-40B4-BE49-F238E27FC236}">
                <a16:creationId xmlns:a16="http://schemas.microsoft.com/office/drawing/2014/main" id="{FB01EE8F-91AB-A2EF-4358-4BF4AB6476F0}"/>
              </a:ext>
            </a:extLst>
          </p:cNvPr>
          <p:cNvSpPr/>
          <p:nvPr/>
        </p:nvSpPr>
        <p:spPr>
          <a:xfrm>
            <a:off x="8507492" y="2836301"/>
            <a:ext cx="1049491" cy="478639"/>
          </a:xfrm>
          <a:prstGeom prst="roundRect">
            <a:avLst/>
          </a:prstGeom>
          <a:solidFill>
            <a:srgbClr val="F4F2EF"/>
          </a:solidFill>
          <a:ln>
            <a:solidFill>
              <a:srgbClr val="81002A"/>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200" dirty="0">
                <a:solidFill>
                  <a:srgbClr val="800020"/>
                </a:solidFill>
              </a:rPr>
              <a:t>DanBred R&amp;D</a:t>
            </a:r>
            <a:endParaRPr lang="en-DK" sz="1200" dirty="0">
              <a:solidFill>
                <a:srgbClr val="800020"/>
              </a:solidFill>
            </a:endParaRPr>
          </a:p>
        </p:txBody>
      </p:sp>
    </p:spTree>
    <p:extLst>
      <p:ext uri="{BB962C8B-B14F-4D97-AF65-F5344CB8AC3E}">
        <p14:creationId xmlns:p14="http://schemas.microsoft.com/office/powerpoint/2010/main" val="2298117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22" presetClass="entr" presetSubtype="4" fill="hold" nodeType="withEffect">
                                  <p:stCondLst>
                                    <p:cond delay="200"/>
                                  </p:stCondLst>
                                  <p:childTnLst>
                                    <p:set>
                                      <p:cBhvr>
                                        <p:cTn id="9" dur="1" fill="hold">
                                          <p:stCondLst>
                                            <p:cond delay="0"/>
                                          </p:stCondLst>
                                        </p:cTn>
                                        <p:tgtEl>
                                          <p:spTgt spid="54"/>
                                        </p:tgtEl>
                                        <p:attrNameLst>
                                          <p:attrName>style.visibility</p:attrName>
                                        </p:attrNameLst>
                                      </p:cBhvr>
                                      <p:to>
                                        <p:strVal val="visible"/>
                                      </p:to>
                                    </p:set>
                                    <p:animEffect transition="in" filter="wipe(down)">
                                      <p:cBhvr>
                                        <p:cTn id="10" dur="500"/>
                                        <p:tgtEl>
                                          <p:spTgt spid="54"/>
                                        </p:tgtEl>
                                      </p:cBhvr>
                                    </p:animEffect>
                                  </p:childTnLst>
                                </p:cTn>
                              </p:par>
                              <p:par>
                                <p:cTn id="11" presetID="22" presetClass="entr" presetSubtype="4" fill="hold" nodeType="withEffect">
                                  <p:stCondLst>
                                    <p:cond delay="400"/>
                                  </p:stCondLst>
                                  <p:childTnLst>
                                    <p:set>
                                      <p:cBhvr>
                                        <p:cTn id="12" dur="1" fill="hold">
                                          <p:stCondLst>
                                            <p:cond delay="0"/>
                                          </p:stCondLst>
                                        </p:cTn>
                                        <p:tgtEl>
                                          <p:spTgt spid="53"/>
                                        </p:tgtEl>
                                        <p:attrNameLst>
                                          <p:attrName>style.visibility</p:attrName>
                                        </p:attrNameLst>
                                      </p:cBhvr>
                                      <p:to>
                                        <p:strVal val="visible"/>
                                      </p:to>
                                    </p:set>
                                    <p:animEffect transition="in" filter="wipe(down)">
                                      <p:cBhvr>
                                        <p:cTn id="13" dur="500"/>
                                        <p:tgtEl>
                                          <p:spTgt spid="53"/>
                                        </p:tgtEl>
                                      </p:cBhvr>
                                    </p:animEffect>
                                  </p:childTnLst>
                                </p:cTn>
                              </p:par>
                              <p:par>
                                <p:cTn id="14" presetID="22" presetClass="entr" presetSubtype="4" fill="hold" nodeType="withEffect">
                                  <p:stCondLst>
                                    <p:cond delay="600"/>
                                  </p:stCondLst>
                                  <p:childTnLst>
                                    <p:set>
                                      <p:cBhvr>
                                        <p:cTn id="15" dur="1" fill="hold">
                                          <p:stCondLst>
                                            <p:cond delay="0"/>
                                          </p:stCondLst>
                                        </p:cTn>
                                        <p:tgtEl>
                                          <p:spTgt spid="55"/>
                                        </p:tgtEl>
                                        <p:attrNameLst>
                                          <p:attrName>style.visibility</p:attrName>
                                        </p:attrNameLst>
                                      </p:cBhvr>
                                      <p:to>
                                        <p:strVal val="visible"/>
                                      </p:to>
                                    </p:set>
                                    <p:animEffect transition="in" filter="wipe(down)">
                                      <p:cBhvr>
                                        <p:cTn id="16" dur="500"/>
                                        <p:tgtEl>
                                          <p:spTgt spid="5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1000"/>
                                        <p:tgtEl>
                                          <p:spTgt spid="6">
                                            <p:txEl>
                                              <p:pRg st="0" end="0"/>
                                            </p:txEl>
                                          </p:spTgt>
                                        </p:tgtEl>
                                      </p:cBhvr>
                                    </p:animEffect>
                                    <p:anim calcmode="lin" valueType="num">
                                      <p:cBhvr>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fade">
                                      <p:cBhvr>
                                        <p:cTn id="28" dur="1000"/>
                                        <p:tgtEl>
                                          <p:spTgt spid="6">
                                            <p:txEl>
                                              <p:pRg st="2" end="2"/>
                                            </p:txEl>
                                          </p:spTgt>
                                        </p:tgtEl>
                                      </p:cBhvr>
                                    </p:animEffect>
                                    <p:anim calcmode="lin" valueType="num">
                                      <p:cBhvr>
                                        <p:cTn id="29"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fade">
                                      <p:cBhvr>
                                        <p:cTn id="42" dur="1000"/>
                                        <p:tgtEl>
                                          <p:spTgt spid="6">
                                            <p:txEl>
                                              <p:pRg st="6" end="6"/>
                                            </p:txEl>
                                          </p:spTgt>
                                        </p:tgtEl>
                                      </p:cBhvr>
                                    </p:animEffect>
                                    <p:anim calcmode="lin" valueType="num">
                                      <p:cBhvr>
                                        <p:cTn id="43"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6">
                                            <p:txEl>
                                              <p:pRg st="8" end="8"/>
                                            </p:txEl>
                                          </p:spTgt>
                                        </p:tgtEl>
                                        <p:attrNameLst>
                                          <p:attrName>style.visibility</p:attrName>
                                        </p:attrNameLst>
                                      </p:cBhvr>
                                      <p:to>
                                        <p:strVal val="visible"/>
                                      </p:to>
                                    </p:set>
                                    <p:animEffect transition="in" filter="fade">
                                      <p:cBhvr>
                                        <p:cTn id="49" dur="1000"/>
                                        <p:tgtEl>
                                          <p:spTgt spid="6">
                                            <p:txEl>
                                              <p:pRg st="8" end="8"/>
                                            </p:txEl>
                                          </p:spTgt>
                                        </p:tgtEl>
                                      </p:cBhvr>
                                    </p:animEffect>
                                    <p:anim calcmode="lin" valueType="num">
                                      <p:cBhvr>
                                        <p:cTn id="50"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8BDA2528-6B20-701D-B0B6-D1A01E6364D1}"/>
              </a:ext>
            </a:extLst>
          </p:cNvPr>
          <p:cNvSpPr>
            <a:spLocks noGrp="1"/>
          </p:cNvSpPr>
          <p:nvPr>
            <p:ph type="dt" sz="half" idx="2"/>
          </p:nvPr>
        </p:nvSpPr>
        <p:spPr/>
        <p:txBody>
          <a:bodyPr/>
          <a:lstStyle/>
          <a:p>
            <a:fld id="{5FC55A76-CF08-478C-AF8C-D89AC7A92E1A}" type="datetime1">
              <a:rPr lang="en-GB" smtClean="0"/>
              <a:t>30/07/2025</a:t>
            </a:fld>
            <a:endParaRPr lang="en-DK" dirty="0"/>
          </a:p>
        </p:txBody>
      </p:sp>
      <p:sp>
        <p:nvSpPr>
          <p:cNvPr id="3" name="Pladsholder til sidefod 2">
            <a:extLst>
              <a:ext uri="{FF2B5EF4-FFF2-40B4-BE49-F238E27FC236}">
                <a16:creationId xmlns:a16="http://schemas.microsoft.com/office/drawing/2014/main" id="{15E0EB52-24AA-758F-76B1-307F1C9353B3}"/>
              </a:ext>
            </a:extLst>
          </p:cNvPr>
          <p:cNvSpPr>
            <a:spLocks noGrp="1"/>
          </p:cNvSpPr>
          <p:nvPr>
            <p:ph type="ftr" sz="quarter" idx="3"/>
          </p:nvPr>
        </p:nvSpPr>
        <p:spPr/>
        <p:txBody>
          <a:bodyPr/>
          <a:lstStyle/>
          <a:p>
            <a:r>
              <a:rPr lang="en-US"/>
              <a:t>Your business. Our DNA.</a:t>
            </a:r>
            <a:endParaRPr lang="en-DK" dirty="0"/>
          </a:p>
        </p:txBody>
      </p:sp>
      <p:sp>
        <p:nvSpPr>
          <p:cNvPr id="4" name="Titel 3">
            <a:extLst>
              <a:ext uri="{FF2B5EF4-FFF2-40B4-BE49-F238E27FC236}">
                <a16:creationId xmlns:a16="http://schemas.microsoft.com/office/drawing/2014/main" id="{B59F3DDB-7D7A-2C37-3FBB-D63A58BCDD2D}"/>
              </a:ext>
            </a:extLst>
          </p:cNvPr>
          <p:cNvSpPr>
            <a:spLocks noGrp="1"/>
          </p:cNvSpPr>
          <p:nvPr>
            <p:ph type="title"/>
          </p:nvPr>
        </p:nvSpPr>
        <p:spPr/>
        <p:txBody>
          <a:bodyPr/>
          <a:lstStyle/>
          <a:p>
            <a:r>
              <a:rPr lang="da-DK" dirty="0"/>
              <a:t>100 % åbent og transparent system </a:t>
            </a:r>
            <a:endParaRPr lang="LID4096" dirty="0"/>
          </a:p>
        </p:txBody>
      </p:sp>
      <p:pic>
        <p:nvPicPr>
          <p:cNvPr id="7" name="Pladsholder til indhold 6">
            <a:extLst>
              <a:ext uri="{FF2B5EF4-FFF2-40B4-BE49-F238E27FC236}">
                <a16:creationId xmlns:a16="http://schemas.microsoft.com/office/drawing/2014/main" id="{8790208A-8974-E734-8881-6DABF7C2B395}"/>
              </a:ext>
            </a:extLst>
          </p:cNvPr>
          <p:cNvPicPr>
            <a:picLocks noGrp="1" noChangeAspect="1"/>
          </p:cNvPicPr>
          <p:nvPr>
            <p:ph idx="1"/>
          </p:nvPr>
        </p:nvPicPr>
        <p:blipFill>
          <a:blip r:embed="rId2"/>
          <a:stretch>
            <a:fillRect/>
          </a:stretch>
        </p:blipFill>
        <p:spPr>
          <a:xfrm>
            <a:off x="3719273" y="1932400"/>
            <a:ext cx="8472727" cy="4351338"/>
          </a:xfrm>
        </p:spPr>
      </p:pic>
      <p:sp>
        <p:nvSpPr>
          <p:cNvPr id="8" name="Tekstfelt 7">
            <a:extLst>
              <a:ext uri="{FF2B5EF4-FFF2-40B4-BE49-F238E27FC236}">
                <a16:creationId xmlns:a16="http://schemas.microsoft.com/office/drawing/2014/main" id="{34B61EAE-9817-1CE4-F17C-74B9743AB643}"/>
              </a:ext>
            </a:extLst>
          </p:cNvPr>
          <p:cNvSpPr txBox="1"/>
          <p:nvPr/>
        </p:nvSpPr>
        <p:spPr>
          <a:xfrm>
            <a:off x="115678" y="2161531"/>
            <a:ext cx="4930220" cy="3693319"/>
          </a:xfrm>
          <a:prstGeom prst="rect">
            <a:avLst/>
          </a:prstGeom>
          <a:noFill/>
        </p:spPr>
        <p:txBody>
          <a:bodyPr wrap="square" rtlCol="0">
            <a:spAutoFit/>
          </a:bodyPr>
          <a:lstStyle/>
          <a:p>
            <a:r>
              <a:rPr lang="da-DK" b="1" dirty="0">
                <a:solidFill>
                  <a:srgbClr val="81002A"/>
                </a:solidFill>
                <a:latin typeface="Arial" panose="020B0604020202020204" pitchFamily="34" charset="0"/>
                <a:cs typeface="Arial" panose="020B0604020202020204" pitchFamily="34" charset="0"/>
              </a:rPr>
              <a:t>Data !!!</a:t>
            </a:r>
          </a:p>
          <a:p>
            <a:r>
              <a:rPr lang="da-DK" b="1" dirty="0">
                <a:solidFill>
                  <a:srgbClr val="81002A"/>
                </a:solidFill>
                <a:latin typeface="Arial" panose="020B0604020202020204" pitchFamily="34" charset="0"/>
                <a:cs typeface="Arial" panose="020B0604020202020204" pitchFamily="34" charset="0"/>
              </a:rPr>
              <a:t>Antal afprøvede dyr</a:t>
            </a:r>
          </a:p>
          <a:p>
            <a:r>
              <a:rPr lang="da-DK" b="1" dirty="0">
                <a:solidFill>
                  <a:srgbClr val="81002A"/>
                </a:solidFill>
                <a:latin typeface="Arial" panose="020B0604020202020204" pitchFamily="34" charset="0"/>
                <a:cs typeface="Arial" panose="020B0604020202020204" pitchFamily="34" charset="0"/>
              </a:rPr>
              <a:t>Resultater </a:t>
            </a:r>
          </a:p>
          <a:p>
            <a:endParaRPr lang="da-DK" b="1" dirty="0">
              <a:solidFill>
                <a:srgbClr val="81002A"/>
              </a:solidFill>
              <a:latin typeface="Arial" panose="020B0604020202020204" pitchFamily="34" charset="0"/>
              <a:cs typeface="Arial" panose="020B0604020202020204" pitchFamily="34" charset="0"/>
            </a:endParaRPr>
          </a:p>
          <a:p>
            <a:r>
              <a:rPr lang="da-DK" b="1" dirty="0">
                <a:solidFill>
                  <a:srgbClr val="81002A"/>
                </a:solidFill>
                <a:latin typeface="Arial" panose="020B0604020202020204" pitchFamily="34" charset="0"/>
                <a:cs typeface="Arial" panose="020B0604020202020204" pitchFamily="34" charset="0"/>
              </a:rPr>
              <a:t>Realiseret avlsfremgang </a:t>
            </a:r>
          </a:p>
          <a:p>
            <a:r>
              <a:rPr lang="da-DK" b="1" dirty="0">
                <a:solidFill>
                  <a:srgbClr val="81002A"/>
                </a:solidFill>
                <a:latin typeface="Arial" panose="020B0604020202020204" pitchFamily="34" charset="0"/>
                <a:cs typeface="Arial" panose="020B0604020202020204" pitchFamily="34" charset="0"/>
              </a:rPr>
              <a:t>Prognose for forventet avlsfremgang </a:t>
            </a:r>
          </a:p>
          <a:p>
            <a:endParaRPr lang="da-DK" b="1" dirty="0">
              <a:solidFill>
                <a:srgbClr val="81002A"/>
              </a:solidFill>
              <a:latin typeface="Arial" panose="020B0604020202020204" pitchFamily="34" charset="0"/>
              <a:cs typeface="Arial" panose="020B0604020202020204" pitchFamily="34" charset="0"/>
            </a:endParaRPr>
          </a:p>
          <a:p>
            <a:r>
              <a:rPr lang="da-DK" b="1" dirty="0">
                <a:solidFill>
                  <a:srgbClr val="81002A"/>
                </a:solidFill>
                <a:latin typeface="Arial" panose="020B0604020202020204" pitchFamily="34" charset="0"/>
                <a:cs typeface="Arial" panose="020B0604020202020204" pitchFamily="34" charset="0"/>
              </a:rPr>
              <a:t>Best practice management </a:t>
            </a:r>
          </a:p>
          <a:p>
            <a:r>
              <a:rPr lang="da-DK" b="1" dirty="0">
                <a:solidFill>
                  <a:srgbClr val="81002A"/>
                </a:solidFill>
                <a:latin typeface="Arial" panose="020B0604020202020204" pitchFamily="34" charset="0"/>
                <a:cs typeface="Arial" panose="020B0604020202020204" pitchFamily="34" charset="0"/>
              </a:rPr>
              <a:t>Anbefalinger til staldgangen </a:t>
            </a:r>
          </a:p>
          <a:p>
            <a:endParaRPr lang="da-DK" b="1" dirty="0">
              <a:solidFill>
                <a:srgbClr val="81002A"/>
              </a:solidFill>
              <a:latin typeface="Arial" panose="020B0604020202020204" pitchFamily="34" charset="0"/>
              <a:cs typeface="Arial" panose="020B0604020202020204" pitchFamily="34" charset="0"/>
            </a:endParaRPr>
          </a:p>
          <a:p>
            <a:r>
              <a:rPr lang="da-DK" b="1" dirty="0">
                <a:solidFill>
                  <a:srgbClr val="81002A"/>
                </a:solidFill>
                <a:latin typeface="Arial" panose="020B0604020202020204" pitchFamily="34" charset="0"/>
                <a:cs typeface="Arial" panose="020B0604020202020204" pitchFamily="34" charset="0"/>
              </a:rPr>
              <a:t>Forsøgsdata – </a:t>
            </a:r>
            <a:r>
              <a:rPr lang="da-DK" b="1" dirty="0" err="1">
                <a:solidFill>
                  <a:srgbClr val="81002A"/>
                </a:solidFill>
                <a:latin typeface="Arial" panose="020B0604020202020204" pitchFamily="34" charset="0"/>
                <a:cs typeface="Arial" panose="020B0604020202020204" pitchFamily="34" charset="0"/>
              </a:rPr>
              <a:t>Get</a:t>
            </a:r>
            <a:r>
              <a:rPr lang="da-DK" b="1" dirty="0">
                <a:solidFill>
                  <a:srgbClr val="81002A"/>
                </a:solidFill>
                <a:latin typeface="Arial" panose="020B0604020202020204" pitchFamily="34" charset="0"/>
                <a:cs typeface="Arial" panose="020B0604020202020204" pitchFamily="34" charset="0"/>
              </a:rPr>
              <a:t> the </a:t>
            </a:r>
            <a:r>
              <a:rPr lang="da-DK" b="1" dirty="0" err="1">
                <a:solidFill>
                  <a:srgbClr val="81002A"/>
                </a:solidFill>
                <a:latin typeface="Arial" panose="020B0604020202020204" pitchFamily="34" charset="0"/>
                <a:cs typeface="Arial" panose="020B0604020202020204" pitchFamily="34" charset="0"/>
              </a:rPr>
              <a:t>Proof</a:t>
            </a:r>
            <a:r>
              <a:rPr lang="da-DK" b="1" dirty="0">
                <a:solidFill>
                  <a:srgbClr val="81002A"/>
                </a:solidFill>
                <a:latin typeface="Arial" panose="020B0604020202020204" pitchFamily="34" charset="0"/>
                <a:cs typeface="Arial" panose="020B0604020202020204" pitchFamily="34" charset="0"/>
              </a:rPr>
              <a:t> </a:t>
            </a:r>
          </a:p>
          <a:p>
            <a:r>
              <a:rPr lang="da-DK" b="1" dirty="0">
                <a:solidFill>
                  <a:srgbClr val="81002A"/>
                </a:solidFill>
                <a:latin typeface="Arial" panose="020B0604020202020204" pitchFamily="34" charset="0"/>
                <a:cs typeface="Arial" panose="020B0604020202020204" pitchFamily="34" charset="0"/>
              </a:rPr>
              <a:t> </a:t>
            </a:r>
          </a:p>
          <a:p>
            <a:endParaRPr lang="LID4096" b="1" dirty="0">
              <a:solidFill>
                <a:srgbClr val="81002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32692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8EBFE7D7-DB7B-D087-2043-33D1C89C317B}"/>
              </a:ext>
            </a:extLst>
          </p:cNvPr>
          <p:cNvSpPr>
            <a:spLocks noGrp="1"/>
          </p:cNvSpPr>
          <p:nvPr>
            <p:ph type="dt" sz="half" idx="2"/>
          </p:nvPr>
        </p:nvSpPr>
        <p:spPr/>
        <p:txBody>
          <a:bodyPr/>
          <a:lstStyle/>
          <a:p>
            <a:fld id="{A71643C1-8BFB-4891-9D70-F1251075D6A4}" type="datetime1">
              <a:rPr lang="en-GB" smtClean="0"/>
              <a:t>30/07/2025</a:t>
            </a:fld>
            <a:endParaRPr lang="en-DK" dirty="0"/>
          </a:p>
        </p:txBody>
      </p:sp>
      <p:sp>
        <p:nvSpPr>
          <p:cNvPr id="3" name="Pladsholder til sidefod 2">
            <a:extLst>
              <a:ext uri="{FF2B5EF4-FFF2-40B4-BE49-F238E27FC236}">
                <a16:creationId xmlns:a16="http://schemas.microsoft.com/office/drawing/2014/main" id="{3B4FD660-F7EB-7056-7CF2-C51480BAECB1}"/>
              </a:ext>
            </a:extLst>
          </p:cNvPr>
          <p:cNvSpPr>
            <a:spLocks noGrp="1"/>
          </p:cNvSpPr>
          <p:nvPr>
            <p:ph type="ftr" sz="quarter" idx="3"/>
          </p:nvPr>
        </p:nvSpPr>
        <p:spPr/>
        <p:txBody>
          <a:bodyPr/>
          <a:lstStyle/>
          <a:p>
            <a:r>
              <a:rPr lang="en-US"/>
              <a:t>Your business. Our DNA.</a:t>
            </a:r>
            <a:endParaRPr lang="en-DK" dirty="0"/>
          </a:p>
        </p:txBody>
      </p:sp>
      <p:sp>
        <p:nvSpPr>
          <p:cNvPr id="4" name="Titel 3">
            <a:extLst>
              <a:ext uri="{FF2B5EF4-FFF2-40B4-BE49-F238E27FC236}">
                <a16:creationId xmlns:a16="http://schemas.microsoft.com/office/drawing/2014/main" id="{37935FE1-CBCA-6BA1-048B-AB0022C6A75E}"/>
              </a:ext>
            </a:extLst>
          </p:cNvPr>
          <p:cNvSpPr>
            <a:spLocks noGrp="1"/>
          </p:cNvSpPr>
          <p:nvPr>
            <p:ph type="title"/>
          </p:nvPr>
        </p:nvSpPr>
        <p:spPr>
          <a:xfrm>
            <a:off x="668596" y="526323"/>
            <a:ext cx="10515600" cy="729103"/>
          </a:xfrm>
        </p:spPr>
        <p:txBody>
          <a:bodyPr/>
          <a:lstStyle/>
          <a:p>
            <a:r>
              <a:rPr lang="da-DK" dirty="0"/>
              <a:t>Fuldt integreret værdikæde med direkte kundekontakt</a:t>
            </a:r>
            <a:endParaRPr lang="LID4096" dirty="0"/>
          </a:p>
        </p:txBody>
      </p:sp>
      <p:sp>
        <p:nvSpPr>
          <p:cNvPr id="7" name="Pladsholder til indhold 5">
            <a:extLst>
              <a:ext uri="{FF2B5EF4-FFF2-40B4-BE49-F238E27FC236}">
                <a16:creationId xmlns:a16="http://schemas.microsoft.com/office/drawing/2014/main" id="{FF2E0D53-1487-3E06-06CB-06E8EF939852}"/>
              </a:ext>
            </a:extLst>
          </p:cNvPr>
          <p:cNvSpPr txBox="1">
            <a:spLocks noGrp="1"/>
          </p:cNvSpPr>
          <p:nvPr>
            <p:ph sz="half" idx="1"/>
          </p:nvPr>
        </p:nvSpPr>
        <p:spPr>
          <a:xfrm>
            <a:off x="838200" y="1825625"/>
            <a:ext cx="5181600"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1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600"/>
              </a:spcBef>
              <a:buFont typeface="Arial"/>
              <a:buNone/>
            </a:pPr>
            <a:r>
              <a:rPr lang="da-DK" sz="1800" b="1" dirty="0">
                <a:solidFill>
                  <a:srgbClr val="81002A"/>
                </a:solidFill>
                <a:latin typeface="Arial" panose="020B0604020202020204" pitchFamily="34" charset="0"/>
                <a:cs typeface="Arial" panose="020B0604020202020204" pitchFamily="34" charset="0"/>
              </a:rPr>
              <a:t>Genetisk</a:t>
            </a:r>
            <a:r>
              <a:rPr lang="en-US" sz="1800" b="1" dirty="0">
                <a:solidFill>
                  <a:srgbClr val="81002A"/>
                </a:solidFill>
                <a:latin typeface="Arial" panose="020B0604020202020204" pitchFamily="34" charset="0"/>
                <a:cs typeface="Arial" panose="020B0604020202020204" pitchFamily="34" charset="0"/>
              </a:rPr>
              <a:t> </a:t>
            </a:r>
            <a:r>
              <a:rPr lang="en-US" sz="1800" b="1" dirty="0" err="1">
                <a:solidFill>
                  <a:srgbClr val="81002A"/>
                </a:solidFill>
                <a:latin typeface="Arial" panose="020B0604020202020204" pitchFamily="34" charset="0"/>
                <a:cs typeface="Arial" panose="020B0604020202020204" pitchFamily="34" charset="0"/>
              </a:rPr>
              <a:t>markedsleder</a:t>
            </a:r>
            <a:r>
              <a:rPr lang="en-US" sz="1800" b="1" dirty="0">
                <a:solidFill>
                  <a:srgbClr val="81002A"/>
                </a:solidFill>
                <a:latin typeface="Arial" panose="020B0604020202020204" pitchFamily="34" charset="0"/>
                <a:cs typeface="Arial" panose="020B0604020202020204" pitchFamily="34" charset="0"/>
              </a:rPr>
              <a:t> </a:t>
            </a:r>
          </a:p>
          <a:p>
            <a:pPr>
              <a:lnSpc>
                <a:spcPct val="100000"/>
              </a:lnSpc>
              <a:spcBef>
                <a:spcPts val="600"/>
              </a:spcBef>
            </a:pPr>
            <a:r>
              <a:rPr lang="en-US" sz="1600" dirty="0" err="1">
                <a:latin typeface="Arial" panose="020B0604020202020204" pitchFamily="34" charset="0"/>
                <a:cs typeface="Arial" panose="020B0604020202020204" pitchFamily="34" charset="0"/>
              </a:rPr>
              <a:t>Førsteklasses</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resultater</a:t>
            </a:r>
            <a:r>
              <a:rPr lang="en-US" sz="1600" dirty="0">
                <a:latin typeface="Arial" panose="020B0604020202020204" pitchFamily="34" charset="0"/>
                <a:cs typeface="Arial" panose="020B0604020202020204" pitchFamily="34" charset="0"/>
              </a:rPr>
              <a:t> – </a:t>
            </a:r>
            <a:r>
              <a:rPr lang="en-US" sz="1600" dirty="0" err="1">
                <a:latin typeface="Arial" panose="020B0604020202020204" pitchFamily="34" charset="0"/>
                <a:cs typeface="Arial" panose="020B0604020202020204" pitchFamily="34" charset="0"/>
              </a:rPr>
              <a:t>globalt</a:t>
            </a:r>
            <a:r>
              <a:rPr lang="en-US" sz="1600" dirty="0">
                <a:latin typeface="Arial" panose="020B0604020202020204" pitchFamily="34" charset="0"/>
                <a:cs typeface="Arial" panose="020B0604020202020204" pitchFamily="34" charset="0"/>
              </a:rPr>
              <a:t> </a:t>
            </a:r>
          </a:p>
          <a:p>
            <a:pPr>
              <a:lnSpc>
                <a:spcPct val="100000"/>
              </a:lnSpc>
              <a:spcBef>
                <a:spcPts val="600"/>
              </a:spcBef>
            </a:pPr>
            <a:r>
              <a:rPr lang="en-GB" sz="1600" dirty="0">
                <a:latin typeface="Arial" panose="020B0604020202020204" pitchFamily="34" charset="0"/>
                <a:cs typeface="Arial" panose="020B0604020202020204" pitchFamily="34" charset="0"/>
              </a:rPr>
              <a:t>Ca. 165</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millioner</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investeres</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årligt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forskning</a:t>
            </a:r>
            <a:r>
              <a:rPr lang="en-US" sz="1600" dirty="0">
                <a:latin typeface="Arial" panose="020B0604020202020204" pitchFamily="34" charset="0"/>
                <a:cs typeface="Arial" panose="020B0604020202020204" pitchFamily="34" charset="0"/>
              </a:rPr>
              <a:t> og </a:t>
            </a:r>
            <a:r>
              <a:rPr lang="en-US" sz="1600" dirty="0" err="1">
                <a:latin typeface="Arial" panose="020B0604020202020204" pitchFamily="34" charset="0"/>
                <a:cs typeface="Arial" panose="020B0604020202020204" pitchFamily="34" charset="0"/>
              </a:rPr>
              <a:t>udvikling</a:t>
            </a:r>
            <a:endParaRPr lang="en-US" sz="1600" dirty="0">
              <a:latin typeface="Arial" panose="020B0604020202020204" pitchFamily="34" charset="0"/>
              <a:cs typeface="Arial" panose="020B0604020202020204" pitchFamily="34" charset="0"/>
            </a:endParaRPr>
          </a:p>
          <a:p>
            <a:pPr marL="0" indent="0">
              <a:lnSpc>
                <a:spcPct val="100000"/>
              </a:lnSpc>
              <a:spcBef>
                <a:spcPts val="600"/>
              </a:spcBef>
              <a:buNone/>
            </a:pPr>
            <a:endParaRPr lang="en-US" sz="1400" dirty="0">
              <a:latin typeface="Arial" panose="020B0604020202020204" pitchFamily="34" charset="0"/>
              <a:cs typeface="Arial" panose="020B0604020202020204" pitchFamily="34" charset="0"/>
            </a:endParaRPr>
          </a:p>
          <a:p>
            <a:pPr marL="0" indent="0">
              <a:lnSpc>
                <a:spcPct val="100000"/>
              </a:lnSpc>
              <a:spcBef>
                <a:spcPts val="600"/>
              </a:spcBef>
              <a:buFont typeface="Arial"/>
              <a:buNone/>
            </a:pPr>
            <a:r>
              <a:rPr lang="en-US" sz="1800" b="1" dirty="0" err="1">
                <a:solidFill>
                  <a:srgbClr val="81002A"/>
                </a:solidFill>
                <a:latin typeface="Arial" panose="020B0604020202020204" pitchFamily="34" charset="0"/>
                <a:cs typeface="Arial" panose="020B0604020202020204" pitchFamily="34" charset="0"/>
              </a:rPr>
              <a:t>Integrereret</a:t>
            </a:r>
            <a:r>
              <a:rPr lang="en-US" sz="1800" b="1" dirty="0">
                <a:solidFill>
                  <a:srgbClr val="81002A"/>
                </a:solidFill>
                <a:latin typeface="Arial" panose="020B0604020202020204" pitchFamily="34" charset="0"/>
                <a:cs typeface="Arial" panose="020B0604020202020204" pitchFamily="34" charset="0"/>
              </a:rPr>
              <a:t> </a:t>
            </a:r>
            <a:r>
              <a:rPr lang="en-US" sz="1800" b="1" dirty="0" err="1">
                <a:solidFill>
                  <a:srgbClr val="81002A"/>
                </a:solidFill>
                <a:latin typeface="Arial" panose="020B0604020202020204" pitchFamily="34" charset="0"/>
                <a:cs typeface="Arial" panose="020B0604020202020204" pitchFamily="34" charset="0"/>
              </a:rPr>
              <a:t>værdikæde</a:t>
            </a:r>
            <a:r>
              <a:rPr lang="en-US" sz="1800" b="1" dirty="0">
                <a:solidFill>
                  <a:srgbClr val="81002A"/>
                </a:solidFill>
                <a:latin typeface="Arial" panose="020B0604020202020204" pitchFamily="34" charset="0"/>
                <a:cs typeface="Arial" panose="020B0604020202020204" pitchFamily="34" charset="0"/>
              </a:rPr>
              <a:t> </a:t>
            </a:r>
          </a:p>
          <a:p>
            <a:pPr>
              <a:lnSpc>
                <a:spcPct val="100000"/>
              </a:lnSpc>
              <a:spcBef>
                <a:spcPts val="600"/>
              </a:spcBef>
            </a:pPr>
            <a:r>
              <a:rPr lang="en-US" sz="1600" dirty="0">
                <a:latin typeface="Arial" panose="020B0604020202020204" pitchFamily="34" charset="0"/>
                <a:cs typeface="Arial" panose="020B0604020202020204" pitchFamily="34" charset="0"/>
              </a:rPr>
              <a:t>Transparent og </a:t>
            </a:r>
            <a:r>
              <a:rPr lang="en-US" sz="1600" dirty="0" err="1">
                <a:latin typeface="Arial" panose="020B0604020202020204" pitchFamily="34" charset="0"/>
                <a:cs typeface="Arial" panose="020B0604020202020204" pitchFamily="34" charset="0"/>
              </a:rPr>
              <a:t>effektivt</a:t>
            </a:r>
            <a:r>
              <a:rPr lang="en-US" sz="1600" dirty="0">
                <a:latin typeface="Arial" panose="020B0604020202020204" pitchFamily="34" charset="0"/>
                <a:cs typeface="Arial" panose="020B0604020202020204" pitchFamily="34" charset="0"/>
              </a:rPr>
              <a:t> </a:t>
            </a:r>
          </a:p>
          <a:p>
            <a:pPr>
              <a:lnSpc>
                <a:spcPct val="100000"/>
              </a:lnSpc>
              <a:spcBef>
                <a:spcPts val="600"/>
              </a:spcBef>
            </a:pPr>
            <a:r>
              <a:rPr lang="en-US" sz="1600" dirty="0" err="1">
                <a:latin typeface="Arial" panose="020B0604020202020204" pitchFamily="34" charset="0"/>
                <a:cs typeface="Arial" panose="020B0604020202020204" pitchFamily="34" charset="0"/>
              </a:rPr>
              <a:t>Integrering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af</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viden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fra</a:t>
            </a:r>
            <a:r>
              <a:rPr lang="en-US" sz="1600" dirty="0">
                <a:latin typeface="Arial" panose="020B0604020202020204" pitchFamily="34" charset="0"/>
                <a:cs typeface="Arial" panose="020B0604020202020204" pitchFamily="34" charset="0"/>
              </a:rPr>
              <a:t> start </a:t>
            </a:r>
            <a:r>
              <a:rPr lang="en-US" sz="1600" dirty="0" err="1">
                <a:latin typeface="Arial" panose="020B0604020202020204" pitchFamily="34" charset="0"/>
                <a:cs typeface="Arial" panose="020B0604020202020204" pitchFamily="34" charset="0"/>
              </a:rPr>
              <a:t>til</a:t>
            </a:r>
            <a:r>
              <a:rPr lang="en-US" sz="1600" dirty="0">
                <a:latin typeface="Arial" panose="020B0604020202020204" pitchFamily="34" charset="0"/>
                <a:cs typeface="Arial" panose="020B0604020202020204" pitchFamily="34" charset="0"/>
              </a:rPr>
              <a:t> slut </a:t>
            </a:r>
          </a:p>
          <a:p>
            <a:pPr marL="0" indent="0">
              <a:lnSpc>
                <a:spcPct val="100000"/>
              </a:lnSpc>
              <a:buFont typeface="Arial"/>
              <a:buNone/>
            </a:pPr>
            <a:endParaRPr lang="en-US" sz="1400" dirty="0">
              <a:latin typeface="Arial" panose="020B0604020202020204" pitchFamily="34" charset="0"/>
              <a:cs typeface="Arial" panose="020B0604020202020204" pitchFamily="34" charset="0"/>
            </a:endParaRPr>
          </a:p>
          <a:p>
            <a:pPr marL="0" indent="0">
              <a:lnSpc>
                <a:spcPct val="100000"/>
              </a:lnSpc>
              <a:spcBef>
                <a:spcPts val="600"/>
              </a:spcBef>
              <a:buFont typeface="Arial"/>
              <a:buNone/>
            </a:pPr>
            <a:r>
              <a:rPr lang="en-US" sz="1800" b="1" dirty="0" err="1">
                <a:solidFill>
                  <a:srgbClr val="81002A"/>
                </a:solidFill>
                <a:latin typeface="Arial" panose="020B0604020202020204" pitchFamily="34" charset="0"/>
                <a:cs typeface="Arial" panose="020B0604020202020204" pitchFamily="34" charset="0"/>
              </a:rPr>
              <a:t>Førstklasses</a:t>
            </a:r>
            <a:r>
              <a:rPr lang="en-US" sz="1800" b="1" dirty="0">
                <a:solidFill>
                  <a:srgbClr val="81002A"/>
                </a:solidFill>
                <a:latin typeface="Arial" panose="020B0604020202020204" pitchFamily="34" charset="0"/>
                <a:cs typeface="Arial" panose="020B0604020202020204" pitchFamily="34" charset="0"/>
              </a:rPr>
              <a:t> SPF system </a:t>
            </a:r>
          </a:p>
          <a:p>
            <a:pPr>
              <a:lnSpc>
                <a:spcPct val="100000"/>
              </a:lnSpc>
              <a:spcBef>
                <a:spcPts val="600"/>
              </a:spcBef>
            </a:pPr>
            <a:r>
              <a:rPr lang="en-US" sz="1600" dirty="0">
                <a:latin typeface="Arial" panose="020B0604020202020204" pitchFamily="34" charset="0"/>
                <a:cs typeface="Arial" panose="020B0604020202020204" pitchFamily="34" charset="0"/>
              </a:rPr>
              <a:t>50 </a:t>
            </a:r>
            <a:r>
              <a:rPr lang="en-US" sz="1600" dirty="0" err="1">
                <a:latin typeface="Arial" panose="020B0604020202020204" pitchFamily="34" charset="0"/>
                <a:cs typeface="Arial" panose="020B0604020202020204" pitchFamily="34" charset="0"/>
              </a:rPr>
              <a:t>års</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erfaring</a:t>
            </a:r>
            <a:r>
              <a:rPr lang="en-US" sz="1600" dirty="0">
                <a:latin typeface="Arial" panose="020B0604020202020204" pitchFamily="34" charset="0"/>
                <a:cs typeface="Arial" panose="020B0604020202020204" pitchFamily="34" charset="0"/>
              </a:rPr>
              <a:t> med </a:t>
            </a:r>
            <a:r>
              <a:rPr lang="en-US" sz="1600" dirty="0" err="1">
                <a:latin typeface="Arial" panose="020B0604020202020204" pitchFamily="34" charset="0"/>
                <a:cs typeface="Arial" panose="020B0604020202020204" pitchFamily="34" charset="0"/>
              </a:rPr>
              <a:t>ekseptionel</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sundhedsstyring</a:t>
            </a:r>
            <a:r>
              <a:rPr lang="en-US" sz="1600" dirty="0">
                <a:latin typeface="Arial" panose="020B0604020202020204" pitchFamily="34" charset="0"/>
                <a:cs typeface="Arial" panose="020B0604020202020204" pitchFamily="34" charset="0"/>
              </a:rPr>
              <a:t> </a:t>
            </a:r>
          </a:p>
          <a:p>
            <a:pPr>
              <a:lnSpc>
                <a:spcPct val="100000"/>
              </a:lnSpc>
              <a:spcBef>
                <a:spcPts val="600"/>
              </a:spcBef>
            </a:pPr>
            <a:r>
              <a:rPr lang="en-GB" sz="1600" dirty="0">
                <a:latin typeface="Arial" panose="020B0604020202020204" pitchFamily="34" charset="0"/>
                <a:cs typeface="Arial" panose="020B0604020202020204" pitchFamily="34" charset="0"/>
              </a:rPr>
              <a:t>Combines on-farm health, biosecurity and logistics.</a:t>
            </a:r>
            <a:endParaRPr lang="en-US" sz="1600" dirty="0">
              <a:latin typeface="Arial" panose="020B0604020202020204" pitchFamily="34" charset="0"/>
              <a:cs typeface="Arial" panose="020B0604020202020204" pitchFamily="34" charset="0"/>
            </a:endParaRPr>
          </a:p>
        </p:txBody>
      </p:sp>
      <p:grpSp>
        <p:nvGrpSpPr>
          <p:cNvPr id="84" name="Gruppe 83">
            <a:extLst>
              <a:ext uri="{FF2B5EF4-FFF2-40B4-BE49-F238E27FC236}">
                <a16:creationId xmlns:a16="http://schemas.microsoft.com/office/drawing/2014/main" id="{B3A147C7-C039-DA62-3774-0AE3012BD24F}"/>
              </a:ext>
            </a:extLst>
          </p:cNvPr>
          <p:cNvGrpSpPr/>
          <p:nvPr/>
        </p:nvGrpSpPr>
        <p:grpSpPr>
          <a:xfrm>
            <a:off x="5612576" y="1310727"/>
            <a:ext cx="6506046" cy="5043422"/>
            <a:chOff x="4905849" y="1100023"/>
            <a:chExt cx="6691063" cy="5101465"/>
          </a:xfrm>
        </p:grpSpPr>
        <p:pic>
          <p:nvPicPr>
            <p:cNvPr id="56" name="Picture 21" descr="A picture containing room&#10;&#10;Description automatically generated">
              <a:extLst>
                <a:ext uri="{FF2B5EF4-FFF2-40B4-BE49-F238E27FC236}">
                  <a16:creationId xmlns:a16="http://schemas.microsoft.com/office/drawing/2014/main" id="{EC9A26F2-3E1E-EA33-9946-E23A40BF472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6896131" y="2619193"/>
              <a:ext cx="2416933" cy="2459712"/>
            </a:xfrm>
            <a:prstGeom prst="rect">
              <a:avLst/>
            </a:prstGeom>
          </p:spPr>
        </p:pic>
        <p:pic>
          <p:nvPicPr>
            <p:cNvPr id="57" name="Picture 10">
              <a:extLst>
                <a:ext uri="{FF2B5EF4-FFF2-40B4-BE49-F238E27FC236}">
                  <a16:creationId xmlns:a16="http://schemas.microsoft.com/office/drawing/2014/main" id="{1C9B7433-90FE-CC43-DE46-58DD3BAB3E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48262" y="3560678"/>
              <a:ext cx="1261542" cy="463402"/>
            </a:xfrm>
            <a:prstGeom prst="rect">
              <a:avLst/>
            </a:prstGeom>
          </p:spPr>
        </p:pic>
        <p:grpSp>
          <p:nvGrpSpPr>
            <p:cNvPr id="58" name="Group 41">
              <a:extLst>
                <a:ext uri="{FF2B5EF4-FFF2-40B4-BE49-F238E27FC236}">
                  <a16:creationId xmlns:a16="http://schemas.microsoft.com/office/drawing/2014/main" id="{4FF46CB6-2291-970C-1627-76D51010F88B}"/>
                </a:ext>
              </a:extLst>
            </p:cNvPr>
            <p:cNvGrpSpPr/>
            <p:nvPr/>
          </p:nvGrpSpPr>
          <p:grpSpPr>
            <a:xfrm>
              <a:off x="9412242" y="2593888"/>
              <a:ext cx="1995030" cy="1194829"/>
              <a:chOff x="5230062" y="2641324"/>
              <a:chExt cx="1995030" cy="1194829"/>
            </a:xfrm>
          </p:grpSpPr>
          <p:pic>
            <p:nvPicPr>
              <p:cNvPr id="59" name="Picture 11" descr="A close up of a sign&#10;&#10;Description automatically generated">
                <a:extLst>
                  <a:ext uri="{FF2B5EF4-FFF2-40B4-BE49-F238E27FC236}">
                    <a16:creationId xmlns:a16="http://schemas.microsoft.com/office/drawing/2014/main" id="{7BD67685-FC7D-BC13-2FCC-BBDF91671BC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2860"/>
              <a:stretch/>
            </p:blipFill>
            <p:spPr>
              <a:xfrm>
                <a:off x="5298076" y="2641324"/>
                <a:ext cx="1420090" cy="752398"/>
              </a:xfrm>
              <a:prstGeom prst="rect">
                <a:avLst/>
              </a:prstGeom>
            </p:spPr>
          </p:pic>
          <p:sp>
            <p:nvSpPr>
              <p:cNvPr id="60" name="TextBox 12">
                <a:extLst>
                  <a:ext uri="{FF2B5EF4-FFF2-40B4-BE49-F238E27FC236}">
                    <a16:creationId xmlns:a16="http://schemas.microsoft.com/office/drawing/2014/main" id="{D87ECF1B-6815-09DE-3516-29A0AEE2B625}"/>
                  </a:ext>
                </a:extLst>
              </p:cNvPr>
              <p:cNvSpPr txBox="1"/>
              <p:nvPr/>
            </p:nvSpPr>
            <p:spPr>
              <a:xfrm>
                <a:off x="5230062" y="3369175"/>
                <a:ext cx="1995030" cy="46697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da-DK" sz="1200" b="1" kern="0" dirty="0">
                    <a:solidFill>
                      <a:srgbClr val="800020"/>
                    </a:solidFill>
                    <a:latin typeface="Arial" panose="020B0604020202020204" pitchFamily="34" charset="0"/>
                    <a:cs typeface="Arial" panose="020B0604020202020204" pitchFamily="34" charset="0"/>
                  </a:rPr>
                  <a:t>AVL-OG OPFORMERING</a:t>
                </a:r>
                <a:endParaRPr kumimoji="0" lang="en-DK" sz="1200" b="0" i="0" u="none" strike="noStrike" kern="0" cap="none" spc="0" normalizeH="0" baseline="0" noProof="0" dirty="0">
                  <a:ln>
                    <a:noFill/>
                  </a:ln>
                  <a:solidFill>
                    <a:srgbClr val="800020"/>
                  </a:solidFill>
                  <a:effectLst/>
                  <a:uLnTx/>
                  <a:uFillTx/>
                </a:endParaRPr>
              </a:p>
            </p:txBody>
          </p:sp>
        </p:grpSp>
        <p:grpSp>
          <p:nvGrpSpPr>
            <p:cNvPr id="61" name="Group 36">
              <a:extLst>
                <a:ext uri="{FF2B5EF4-FFF2-40B4-BE49-F238E27FC236}">
                  <a16:creationId xmlns:a16="http://schemas.microsoft.com/office/drawing/2014/main" id="{5AD14BD4-BD63-E734-6A75-29F31089E9E3}"/>
                </a:ext>
              </a:extLst>
            </p:cNvPr>
            <p:cNvGrpSpPr/>
            <p:nvPr/>
          </p:nvGrpSpPr>
          <p:grpSpPr>
            <a:xfrm>
              <a:off x="6922726" y="1410944"/>
              <a:ext cx="2348920" cy="933084"/>
              <a:chOff x="7065557" y="1458380"/>
              <a:chExt cx="2348920" cy="933084"/>
            </a:xfrm>
          </p:grpSpPr>
          <p:pic>
            <p:nvPicPr>
              <p:cNvPr id="62" name="Picture 29" descr="A close up of a sign&#10;&#10;Description automatically generated">
                <a:extLst>
                  <a:ext uri="{FF2B5EF4-FFF2-40B4-BE49-F238E27FC236}">
                    <a16:creationId xmlns:a16="http://schemas.microsoft.com/office/drawing/2014/main" id="{ABCF3CCB-97EC-38CA-ADA3-9C2FFAA9288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6215"/>
              <a:stretch/>
            </p:blipFill>
            <p:spPr>
              <a:xfrm>
                <a:off x="7717127" y="1458380"/>
                <a:ext cx="1013395" cy="659871"/>
              </a:xfrm>
              <a:prstGeom prst="rect">
                <a:avLst/>
              </a:prstGeom>
            </p:spPr>
          </p:pic>
          <p:sp>
            <p:nvSpPr>
              <p:cNvPr id="63" name="TextBox 31">
                <a:extLst>
                  <a:ext uri="{FF2B5EF4-FFF2-40B4-BE49-F238E27FC236}">
                    <a16:creationId xmlns:a16="http://schemas.microsoft.com/office/drawing/2014/main" id="{DD7A048F-0E89-50E2-C688-2131E881CA8A}"/>
                  </a:ext>
                </a:extLst>
              </p:cNvPr>
              <p:cNvSpPr txBox="1"/>
              <p:nvPr/>
            </p:nvSpPr>
            <p:spPr>
              <a:xfrm>
                <a:off x="7065557" y="2111277"/>
                <a:ext cx="2348920" cy="28018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da-DK" sz="1200" b="1" kern="0" dirty="0">
                    <a:solidFill>
                      <a:srgbClr val="800020"/>
                    </a:solidFill>
                    <a:latin typeface="Arial" panose="020B0604020202020204" pitchFamily="34" charset="0"/>
                    <a:cs typeface="Arial" panose="020B0604020202020204" pitchFamily="34" charset="0"/>
                  </a:rPr>
                  <a:t>FORSKNING OG UDVIKLING </a:t>
                </a:r>
                <a:endParaRPr kumimoji="0" lang="en-DK" sz="1200" b="1" i="0" u="none" strike="noStrike" kern="0" cap="none" spc="0" normalizeH="0" baseline="0" noProof="0" dirty="0">
                  <a:ln>
                    <a:noFill/>
                  </a:ln>
                  <a:solidFill>
                    <a:srgbClr val="800020"/>
                  </a:solidFill>
                  <a:effectLst/>
                  <a:uLnTx/>
                  <a:uFillTx/>
                </a:endParaRPr>
              </a:p>
            </p:txBody>
          </p:sp>
        </p:grpSp>
        <p:grpSp>
          <p:nvGrpSpPr>
            <p:cNvPr id="64" name="Group 37">
              <a:extLst>
                <a:ext uri="{FF2B5EF4-FFF2-40B4-BE49-F238E27FC236}">
                  <a16:creationId xmlns:a16="http://schemas.microsoft.com/office/drawing/2014/main" id="{87324393-FA69-5585-3570-912348A7ECC1}"/>
                </a:ext>
              </a:extLst>
            </p:cNvPr>
            <p:cNvGrpSpPr/>
            <p:nvPr/>
          </p:nvGrpSpPr>
          <p:grpSpPr>
            <a:xfrm>
              <a:off x="4905849" y="2646016"/>
              <a:ext cx="2348920" cy="955910"/>
              <a:chOff x="9123661" y="2693452"/>
              <a:chExt cx="2348920" cy="955910"/>
            </a:xfrm>
          </p:grpSpPr>
          <p:pic>
            <p:nvPicPr>
              <p:cNvPr id="65" name="Picture 28" descr="A close up of a sign&#10;&#10;Description automatically generated">
                <a:extLst>
                  <a:ext uri="{FF2B5EF4-FFF2-40B4-BE49-F238E27FC236}">
                    <a16:creationId xmlns:a16="http://schemas.microsoft.com/office/drawing/2014/main" id="{E4FC50B2-4DF4-5C53-22E4-316F92961F6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675791" y="2693452"/>
                <a:ext cx="1244660" cy="805091"/>
              </a:xfrm>
              <a:prstGeom prst="rect">
                <a:avLst/>
              </a:prstGeom>
            </p:spPr>
          </p:pic>
          <p:sp>
            <p:nvSpPr>
              <p:cNvPr id="66" name="TextBox 32">
                <a:extLst>
                  <a:ext uri="{FF2B5EF4-FFF2-40B4-BE49-F238E27FC236}">
                    <a16:creationId xmlns:a16="http://schemas.microsoft.com/office/drawing/2014/main" id="{ECC1DCC0-B7C0-10EF-01BF-E64ED077B270}"/>
                  </a:ext>
                </a:extLst>
              </p:cNvPr>
              <p:cNvSpPr txBox="1"/>
              <p:nvPr/>
            </p:nvSpPr>
            <p:spPr>
              <a:xfrm>
                <a:off x="9123661" y="3369175"/>
                <a:ext cx="2348920" cy="28018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da-DK" sz="1200" b="1" kern="0" dirty="0">
                    <a:solidFill>
                      <a:srgbClr val="800020"/>
                    </a:solidFill>
                    <a:latin typeface="Arial" panose="020B0604020202020204" pitchFamily="34" charset="0"/>
                    <a:cs typeface="Arial" panose="020B0604020202020204" pitchFamily="34" charset="0"/>
                  </a:rPr>
                  <a:t>KS</a:t>
                </a:r>
                <a:endParaRPr kumimoji="0" lang="en-DK" sz="1200" b="0" i="0" u="none" strike="noStrike" kern="0" cap="none" spc="0" normalizeH="0" baseline="0" noProof="0" dirty="0">
                  <a:ln>
                    <a:noFill/>
                  </a:ln>
                  <a:solidFill>
                    <a:srgbClr val="800020"/>
                  </a:solidFill>
                  <a:effectLst/>
                  <a:uLnTx/>
                  <a:uFillTx/>
                </a:endParaRPr>
              </a:p>
            </p:txBody>
          </p:sp>
        </p:grpSp>
        <p:grpSp>
          <p:nvGrpSpPr>
            <p:cNvPr id="67" name="Group 38">
              <a:extLst>
                <a:ext uri="{FF2B5EF4-FFF2-40B4-BE49-F238E27FC236}">
                  <a16:creationId xmlns:a16="http://schemas.microsoft.com/office/drawing/2014/main" id="{CE58BAC4-492C-BC4D-891C-E26AE7FE22AB}"/>
                </a:ext>
              </a:extLst>
            </p:cNvPr>
            <p:cNvGrpSpPr/>
            <p:nvPr/>
          </p:nvGrpSpPr>
          <p:grpSpPr>
            <a:xfrm>
              <a:off x="4938662" y="4222335"/>
              <a:ext cx="2025482" cy="1183455"/>
              <a:chOff x="9323665" y="4269771"/>
              <a:chExt cx="2025482" cy="1183455"/>
            </a:xfrm>
          </p:grpSpPr>
          <p:pic>
            <p:nvPicPr>
              <p:cNvPr id="68" name="Picture 27" descr="A close up of a sign&#10;&#10;Description automatically generated">
                <a:extLst>
                  <a:ext uri="{FF2B5EF4-FFF2-40B4-BE49-F238E27FC236}">
                    <a16:creationId xmlns:a16="http://schemas.microsoft.com/office/drawing/2014/main" id="{38AC3FD8-AD1E-6ABB-DC6F-DD80FEF85C97}"/>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r="-3378"/>
              <a:stretch/>
            </p:blipFill>
            <p:spPr>
              <a:xfrm>
                <a:off x="9750391" y="4269771"/>
                <a:ext cx="1027880" cy="664870"/>
              </a:xfrm>
              <a:prstGeom prst="rect">
                <a:avLst/>
              </a:prstGeom>
            </p:spPr>
          </p:pic>
          <p:sp>
            <p:nvSpPr>
              <p:cNvPr id="69" name="TextBox 33">
                <a:extLst>
                  <a:ext uri="{FF2B5EF4-FFF2-40B4-BE49-F238E27FC236}">
                    <a16:creationId xmlns:a16="http://schemas.microsoft.com/office/drawing/2014/main" id="{002D1263-D34E-6B50-29D2-E73D096C3E0E}"/>
                  </a:ext>
                </a:extLst>
              </p:cNvPr>
              <p:cNvSpPr txBox="1"/>
              <p:nvPr/>
            </p:nvSpPr>
            <p:spPr>
              <a:xfrm>
                <a:off x="9323665" y="4986248"/>
                <a:ext cx="2025482" cy="46697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da-DK" sz="1200" b="1" kern="0" dirty="0">
                    <a:solidFill>
                      <a:srgbClr val="800020"/>
                    </a:solidFill>
                    <a:latin typeface="Arial" panose="020B0604020202020204" pitchFamily="34" charset="0"/>
                    <a:cs typeface="Arial" panose="020B0604020202020204" pitchFamily="34" charset="0"/>
                  </a:rPr>
                  <a:t>TRANSPORT OG LOGISTIK </a:t>
                </a:r>
                <a:endParaRPr kumimoji="0" lang="en-DK" sz="1200" b="0" i="0" u="none" strike="noStrike" kern="0" cap="none" spc="0" normalizeH="0" baseline="0" noProof="0" dirty="0">
                  <a:ln>
                    <a:noFill/>
                  </a:ln>
                  <a:solidFill>
                    <a:srgbClr val="800020"/>
                  </a:solidFill>
                  <a:effectLst/>
                  <a:uLnTx/>
                  <a:uFillTx/>
                </a:endParaRPr>
              </a:p>
            </p:txBody>
          </p:sp>
        </p:grpSp>
        <p:grpSp>
          <p:nvGrpSpPr>
            <p:cNvPr id="70" name="Group 39">
              <a:extLst>
                <a:ext uri="{FF2B5EF4-FFF2-40B4-BE49-F238E27FC236}">
                  <a16:creationId xmlns:a16="http://schemas.microsoft.com/office/drawing/2014/main" id="{372D4766-AC17-93A4-1C63-2D9C4CC9ADC9}"/>
                </a:ext>
              </a:extLst>
            </p:cNvPr>
            <p:cNvGrpSpPr/>
            <p:nvPr/>
          </p:nvGrpSpPr>
          <p:grpSpPr>
            <a:xfrm>
              <a:off x="6922726" y="5041769"/>
              <a:ext cx="2348920" cy="1159719"/>
              <a:chOff x="7065557" y="5089205"/>
              <a:chExt cx="2348920" cy="1159719"/>
            </a:xfrm>
          </p:grpSpPr>
          <p:pic>
            <p:nvPicPr>
              <p:cNvPr id="71" name="Picture 30" descr="A close up of a sign&#10;&#10;Description automatically generated">
                <a:extLst>
                  <a:ext uri="{FF2B5EF4-FFF2-40B4-BE49-F238E27FC236}">
                    <a16:creationId xmlns:a16="http://schemas.microsoft.com/office/drawing/2014/main" id="{9F4E829D-6D43-9D58-D070-92AA43030A33}"/>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840219" y="5089205"/>
                <a:ext cx="1027880" cy="664870"/>
              </a:xfrm>
              <a:prstGeom prst="rect">
                <a:avLst/>
              </a:prstGeom>
            </p:spPr>
          </p:pic>
          <p:sp>
            <p:nvSpPr>
              <p:cNvPr id="72" name="TextBox 35">
                <a:extLst>
                  <a:ext uri="{FF2B5EF4-FFF2-40B4-BE49-F238E27FC236}">
                    <a16:creationId xmlns:a16="http://schemas.microsoft.com/office/drawing/2014/main" id="{C9480B01-4F4D-7AEA-5475-1F5AABBF3D09}"/>
                  </a:ext>
                </a:extLst>
              </p:cNvPr>
              <p:cNvSpPr txBox="1"/>
              <p:nvPr/>
            </p:nvSpPr>
            <p:spPr>
              <a:xfrm>
                <a:off x="7065557" y="5781946"/>
                <a:ext cx="2348920" cy="46697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da-DK" sz="1200" b="1" kern="0" dirty="0">
                    <a:solidFill>
                      <a:srgbClr val="800020"/>
                    </a:solidFill>
                    <a:latin typeface="Arial" panose="020B0604020202020204" pitchFamily="34" charset="0"/>
                    <a:cs typeface="Arial" panose="020B0604020202020204" pitchFamily="34" charset="0"/>
                  </a:rPr>
                  <a:t>KUNDECENTREREDE LØSNINGER OG SERVICE </a:t>
                </a:r>
                <a:endParaRPr kumimoji="0" lang="en-DK" sz="1200" b="0" i="0" u="none" strike="noStrike" kern="0" cap="none" spc="0" normalizeH="0" baseline="0" noProof="0" dirty="0">
                  <a:ln>
                    <a:noFill/>
                  </a:ln>
                  <a:solidFill>
                    <a:srgbClr val="800020"/>
                  </a:solidFill>
                  <a:effectLst/>
                  <a:uLnTx/>
                  <a:uFillTx/>
                </a:endParaRPr>
              </a:p>
            </p:txBody>
          </p:sp>
        </p:grpSp>
        <p:grpSp>
          <p:nvGrpSpPr>
            <p:cNvPr id="73" name="Group 16">
              <a:extLst>
                <a:ext uri="{FF2B5EF4-FFF2-40B4-BE49-F238E27FC236}">
                  <a16:creationId xmlns:a16="http://schemas.microsoft.com/office/drawing/2014/main" id="{9B225EC1-25F8-B59A-79E0-04BD631F4104}"/>
                </a:ext>
              </a:extLst>
            </p:cNvPr>
            <p:cNvGrpSpPr/>
            <p:nvPr/>
          </p:nvGrpSpPr>
          <p:grpSpPr>
            <a:xfrm>
              <a:off x="8467517" y="1100023"/>
              <a:ext cx="1140838" cy="478639"/>
              <a:chOff x="9508010" y="1500858"/>
              <a:chExt cx="1140838" cy="478639"/>
            </a:xfrm>
          </p:grpSpPr>
          <p:pic>
            <p:nvPicPr>
              <p:cNvPr id="74" name="Picture 5" descr="A picture containing text, room&#10;&#10;Description automatically generated">
                <a:extLst>
                  <a:ext uri="{FF2B5EF4-FFF2-40B4-BE49-F238E27FC236}">
                    <a16:creationId xmlns:a16="http://schemas.microsoft.com/office/drawing/2014/main" id="{92F75FC4-C491-078A-BB0D-75B156FCB672}"/>
                  </a:ext>
                </a:extLst>
              </p:cNvPr>
              <p:cNvPicPr>
                <a:picLocks noChangeAspect="1"/>
              </p:cNvPicPr>
              <p:nvPr/>
            </p:nvPicPr>
            <p:blipFill>
              <a:blip r:embed="rId9">
                <a:grayscl/>
              </a:blip>
              <a:stretch>
                <a:fillRect/>
              </a:stretch>
            </p:blipFill>
            <p:spPr>
              <a:xfrm>
                <a:off x="9989517" y="1549101"/>
                <a:ext cx="580472" cy="382392"/>
              </a:xfrm>
              <a:prstGeom prst="rect">
                <a:avLst/>
              </a:prstGeom>
            </p:spPr>
          </p:pic>
          <p:sp>
            <p:nvSpPr>
              <p:cNvPr id="75" name="Rectangle: Rounded Corners 13">
                <a:extLst>
                  <a:ext uri="{FF2B5EF4-FFF2-40B4-BE49-F238E27FC236}">
                    <a16:creationId xmlns:a16="http://schemas.microsoft.com/office/drawing/2014/main" id="{57A939AD-FA1B-D096-C3A5-0882C93D86DA}"/>
                  </a:ext>
                </a:extLst>
              </p:cNvPr>
              <p:cNvSpPr/>
              <p:nvPr/>
            </p:nvSpPr>
            <p:spPr>
              <a:xfrm>
                <a:off x="9831673" y="1500858"/>
                <a:ext cx="817175" cy="478639"/>
              </a:xfrm>
              <a:prstGeom prst="roundRect">
                <a:avLst/>
              </a:prstGeom>
              <a:noFill/>
              <a:ln w="12700" cap="flat" cmpd="sng" algn="ctr">
                <a:solidFill>
                  <a:srgbClr val="81002A"/>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K"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cxnSp>
            <p:nvCxnSpPr>
              <p:cNvPr id="76" name="Straight Connector 14">
                <a:extLst>
                  <a:ext uri="{FF2B5EF4-FFF2-40B4-BE49-F238E27FC236}">
                    <a16:creationId xmlns:a16="http://schemas.microsoft.com/office/drawing/2014/main" id="{58F92673-7559-40BF-2666-E6B14D25B2E9}"/>
                  </a:ext>
                </a:extLst>
              </p:cNvPr>
              <p:cNvCxnSpPr>
                <a:cxnSpLocks/>
              </p:cNvCxnSpPr>
              <p:nvPr/>
            </p:nvCxnSpPr>
            <p:spPr>
              <a:xfrm flipH="1">
                <a:off x="9508010" y="1739320"/>
                <a:ext cx="244203" cy="143983"/>
              </a:xfrm>
              <a:prstGeom prst="line">
                <a:avLst/>
              </a:prstGeom>
              <a:noFill/>
              <a:ln w="12700" cap="flat" cmpd="sng" algn="ctr">
                <a:solidFill>
                  <a:srgbClr val="B81D2F"/>
                </a:solidFill>
                <a:prstDash val="dash"/>
                <a:miter lim="800000"/>
              </a:ln>
              <a:effectLst/>
            </p:spPr>
          </p:cxnSp>
        </p:grpSp>
        <p:grpSp>
          <p:nvGrpSpPr>
            <p:cNvPr id="77" name="Group 26">
              <a:extLst>
                <a:ext uri="{FF2B5EF4-FFF2-40B4-BE49-F238E27FC236}">
                  <a16:creationId xmlns:a16="http://schemas.microsoft.com/office/drawing/2014/main" id="{0425F1E8-B525-3150-8B74-2BAC00C66D75}"/>
                </a:ext>
              </a:extLst>
            </p:cNvPr>
            <p:cNvGrpSpPr/>
            <p:nvPr/>
          </p:nvGrpSpPr>
          <p:grpSpPr>
            <a:xfrm>
              <a:off x="8986630" y="4364096"/>
              <a:ext cx="2348920" cy="1003556"/>
              <a:chOff x="8986630" y="4364096"/>
              <a:chExt cx="2348920" cy="1003556"/>
            </a:xfrm>
          </p:grpSpPr>
          <p:sp>
            <p:nvSpPr>
              <p:cNvPr id="78" name="TextBox 34">
                <a:extLst>
                  <a:ext uri="{FF2B5EF4-FFF2-40B4-BE49-F238E27FC236}">
                    <a16:creationId xmlns:a16="http://schemas.microsoft.com/office/drawing/2014/main" id="{C3B668B1-4BDA-B3B8-F326-D42133E6AD85}"/>
                  </a:ext>
                </a:extLst>
              </p:cNvPr>
              <p:cNvSpPr txBox="1"/>
              <p:nvPr/>
            </p:nvSpPr>
            <p:spPr>
              <a:xfrm>
                <a:off x="8986630" y="4900674"/>
                <a:ext cx="2348920" cy="46697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da-DK" sz="1200" b="1" kern="0" dirty="0">
                    <a:solidFill>
                      <a:srgbClr val="800020"/>
                    </a:solidFill>
                    <a:latin typeface="Arial" panose="020B0604020202020204" pitchFamily="34" charset="0"/>
                    <a:cs typeface="Arial" panose="020B0604020202020204" pitchFamily="34" charset="0"/>
                  </a:rPr>
                  <a:t>SUNDHED OG BIOSECURTITY </a:t>
                </a:r>
                <a:endParaRPr kumimoji="0" lang="da-DK" sz="1200" b="1" i="0" u="none" strike="noStrike" kern="0" cap="none" spc="0" normalizeH="0" baseline="0" noProof="0" dirty="0">
                  <a:ln>
                    <a:noFill/>
                  </a:ln>
                  <a:solidFill>
                    <a:srgbClr val="800020"/>
                  </a:solidFill>
                  <a:effectLst/>
                  <a:uLnTx/>
                  <a:uFillTx/>
                  <a:latin typeface="Arial" panose="020B0604020202020204" pitchFamily="34" charset="0"/>
                  <a:cs typeface="Arial" panose="020B0604020202020204" pitchFamily="34" charset="0"/>
                </a:endParaRPr>
              </a:p>
            </p:txBody>
          </p:sp>
          <p:graphicFrame>
            <p:nvGraphicFramePr>
              <p:cNvPr id="79" name="Objekt 6">
                <a:extLst>
                  <a:ext uri="{FF2B5EF4-FFF2-40B4-BE49-F238E27FC236}">
                    <a16:creationId xmlns:a16="http://schemas.microsoft.com/office/drawing/2014/main" id="{38217C27-69B0-11C0-F205-1E7A925D1BE1}"/>
                  </a:ext>
                </a:extLst>
              </p:cNvPr>
              <p:cNvGraphicFramePr>
                <a:graphicFrameLocks noChangeAspect="1"/>
              </p:cNvGraphicFramePr>
              <p:nvPr/>
            </p:nvGraphicFramePr>
            <p:xfrm>
              <a:off x="9693734" y="4364096"/>
              <a:ext cx="1008000" cy="536578"/>
            </p:xfrm>
            <a:graphic>
              <a:graphicData uri="http://schemas.openxmlformats.org/presentationml/2006/ole">
                <mc:AlternateContent xmlns:mc="http://schemas.openxmlformats.org/markup-compatibility/2006">
                  <mc:Choice xmlns:v="urn:schemas-microsoft-com:vml" Requires="v">
                    <p:oleObj name="Image" r:id="rId10" imgW="2185200" imgH="1164240" progId="Photoshop.Image.13">
                      <p:embed/>
                    </p:oleObj>
                  </mc:Choice>
                  <mc:Fallback>
                    <p:oleObj name="Image" r:id="rId10" imgW="2185200" imgH="1164240" progId="Photoshop.Image.13">
                      <p:embed/>
                      <p:pic>
                        <p:nvPicPr>
                          <p:cNvPr id="79" name="Objekt 6">
                            <a:extLst>
                              <a:ext uri="{FF2B5EF4-FFF2-40B4-BE49-F238E27FC236}">
                                <a16:creationId xmlns:a16="http://schemas.microsoft.com/office/drawing/2014/main" id="{38217C27-69B0-11C0-F205-1E7A925D1BE1}"/>
                              </a:ext>
                            </a:extLst>
                          </p:cNvPr>
                          <p:cNvPicPr/>
                          <p:nvPr/>
                        </p:nvPicPr>
                        <p:blipFill>
                          <a:blip r:embed="rId11"/>
                          <a:stretch>
                            <a:fillRect/>
                          </a:stretch>
                        </p:blipFill>
                        <p:spPr>
                          <a:xfrm>
                            <a:off x="9693734" y="4364096"/>
                            <a:ext cx="1008000" cy="536578"/>
                          </a:xfrm>
                          <a:prstGeom prst="rect">
                            <a:avLst/>
                          </a:prstGeom>
                        </p:spPr>
                      </p:pic>
                    </p:oleObj>
                  </mc:Fallback>
                </mc:AlternateContent>
              </a:graphicData>
            </a:graphic>
          </p:graphicFrame>
        </p:grpSp>
        <p:grpSp>
          <p:nvGrpSpPr>
            <p:cNvPr id="80" name="Group 46">
              <a:extLst>
                <a:ext uri="{FF2B5EF4-FFF2-40B4-BE49-F238E27FC236}">
                  <a16:creationId xmlns:a16="http://schemas.microsoft.com/office/drawing/2014/main" id="{E5545C1C-88F8-651C-3113-9414DDE759F3}"/>
                </a:ext>
              </a:extLst>
            </p:cNvPr>
            <p:cNvGrpSpPr/>
            <p:nvPr/>
          </p:nvGrpSpPr>
          <p:grpSpPr>
            <a:xfrm>
              <a:off x="10635913" y="5261115"/>
              <a:ext cx="960999" cy="574619"/>
              <a:chOff x="10729143" y="5372689"/>
              <a:chExt cx="960999" cy="574619"/>
            </a:xfrm>
          </p:grpSpPr>
          <p:sp>
            <p:nvSpPr>
              <p:cNvPr id="81" name="Rectangle: Rounded Corners 20">
                <a:extLst>
                  <a:ext uri="{FF2B5EF4-FFF2-40B4-BE49-F238E27FC236}">
                    <a16:creationId xmlns:a16="http://schemas.microsoft.com/office/drawing/2014/main" id="{835D1E6E-DF53-2266-2F6B-4EB40A016924}"/>
                  </a:ext>
                </a:extLst>
              </p:cNvPr>
              <p:cNvSpPr/>
              <p:nvPr/>
            </p:nvSpPr>
            <p:spPr>
              <a:xfrm>
                <a:off x="10872967" y="5526111"/>
                <a:ext cx="817175" cy="421197"/>
              </a:xfrm>
              <a:prstGeom prst="roundRect">
                <a:avLst/>
              </a:prstGeom>
              <a:noFill/>
              <a:ln w="12700" cap="flat" cmpd="sng" algn="ctr">
                <a:solidFill>
                  <a:srgbClr val="81002A"/>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K"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cxnSp>
            <p:nvCxnSpPr>
              <p:cNvPr id="82" name="Straight Connector 22">
                <a:extLst>
                  <a:ext uri="{FF2B5EF4-FFF2-40B4-BE49-F238E27FC236}">
                    <a16:creationId xmlns:a16="http://schemas.microsoft.com/office/drawing/2014/main" id="{6F2DD2EA-0ED7-B4FC-277C-C914DEDB7138}"/>
                  </a:ext>
                </a:extLst>
              </p:cNvPr>
              <p:cNvCxnSpPr>
                <a:cxnSpLocks/>
              </p:cNvCxnSpPr>
              <p:nvPr/>
            </p:nvCxnSpPr>
            <p:spPr>
              <a:xfrm flipH="1" flipV="1">
                <a:off x="10729143" y="5372689"/>
                <a:ext cx="173538" cy="172918"/>
              </a:xfrm>
              <a:prstGeom prst="line">
                <a:avLst/>
              </a:prstGeom>
              <a:noFill/>
              <a:ln w="12700" cap="flat" cmpd="sng" algn="ctr">
                <a:solidFill>
                  <a:srgbClr val="B81D2F"/>
                </a:solidFill>
                <a:prstDash val="dash"/>
                <a:miter lim="800000"/>
              </a:ln>
              <a:effectLst/>
            </p:spPr>
          </p:cxnSp>
          <p:pic>
            <p:nvPicPr>
              <p:cNvPr id="83" name="Picture 3" descr="A close-up of a logo&#10;&#10;Description automatically generated with low confidence">
                <a:extLst>
                  <a:ext uri="{FF2B5EF4-FFF2-40B4-BE49-F238E27FC236}">
                    <a16:creationId xmlns:a16="http://schemas.microsoft.com/office/drawing/2014/main" id="{4731DA38-5007-3817-1179-329E9E5BC1F1}"/>
                  </a:ext>
                </a:extLst>
              </p:cNvPr>
              <p:cNvPicPr>
                <a:picLocks noChangeAspect="1"/>
              </p:cNvPicPr>
              <p:nvPr/>
            </p:nvPicPr>
            <p:blipFill>
              <a:blip r:embed="rId12">
                <a:grayscl/>
              </a:blip>
              <a:stretch>
                <a:fillRect/>
              </a:stretch>
            </p:blipFill>
            <p:spPr>
              <a:xfrm>
                <a:off x="10922203" y="5607027"/>
                <a:ext cx="718702" cy="254966"/>
              </a:xfrm>
              <a:prstGeom prst="rect">
                <a:avLst/>
              </a:prstGeom>
            </p:spPr>
          </p:pic>
        </p:grpSp>
      </p:grpSp>
    </p:spTree>
    <p:extLst>
      <p:ext uri="{BB962C8B-B14F-4D97-AF65-F5344CB8AC3E}">
        <p14:creationId xmlns:p14="http://schemas.microsoft.com/office/powerpoint/2010/main" val="154650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Et billede, der indeholder kort&#10;&#10;Automatisk genereret beskrivelse">
            <a:extLst>
              <a:ext uri="{FF2B5EF4-FFF2-40B4-BE49-F238E27FC236}">
                <a16:creationId xmlns:a16="http://schemas.microsoft.com/office/drawing/2014/main" id="{E0E0C609-8813-5355-ECE6-B09E5100BA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54125"/>
            <a:ext cx="12192000" cy="4538749"/>
          </a:xfrm>
          <a:prstGeom prst="rect">
            <a:avLst/>
          </a:prstGeom>
        </p:spPr>
      </p:pic>
      <p:sp>
        <p:nvSpPr>
          <p:cNvPr id="45" name="Oval 44">
            <a:extLst>
              <a:ext uri="{FF2B5EF4-FFF2-40B4-BE49-F238E27FC236}">
                <a16:creationId xmlns:a16="http://schemas.microsoft.com/office/drawing/2014/main" id="{C020423D-505C-5E48-A2F8-32B99CB80DF2}"/>
              </a:ext>
            </a:extLst>
          </p:cNvPr>
          <p:cNvSpPr/>
          <p:nvPr/>
        </p:nvSpPr>
        <p:spPr>
          <a:xfrm>
            <a:off x="4917373" y="3565539"/>
            <a:ext cx="235723" cy="235723"/>
          </a:xfrm>
          <a:prstGeom prst="ellipse">
            <a:avLst/>
          </a:prstGeom>
          <a:solidFill>
            <a:schemeClr val="accent6"/>
          </a:solidFill>
          <a:ln>
            <a:solidFill>
              <a:srgbClr val="706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6" name="Oval 45">
            <a:extLst>
              <a:ext uri="{FF2B5EF4-FFF2-40B4-BE49-F238E27FC236}">
                <a16:creationId xmlns:a16="http://schemas.microsoft.com/office/drawing/2014/main" id="{7B607834-3051-1441-B448-D0D6A7281296}"/>
              </a:ext>
            </a:extLst>
          </p:cNvPr>
          <p:cNvSpPr/>
          <p:nvPr/>
        </p:nvSpPr>
        <p:spPr>
          <a:xfrm>
            <a:off x="5209301" y="3248709"/>
            <a:ext cx="235723" cy="235723"/>
          </a:xfrm>
          <a:prstGeom prst="ellipse">
            <a:avLst/>
          </a:prstGeom>
          <a:solidFill>
            <a:schemeClr val="accent6"/>
          </a:solidFill>
          <a:ln>
            <a:solidFill>
              <a:srgbClr val="706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7" name="Oval 46">
            <a:extLst>
              <a:ext uri="{FF2B5EF4-FFF2-40B4-BE49-F238E27FC236}">
                <a16:creationId xmlns:a16="http://schemas.microsoft.com/office/drawing/2014/main" id="{50D601FF-0159-0D45-AB0E-8258BE6634D9}"/>
              </a:ext>
            </a:extLst>
          </p:cNvPr>
          <p:cNvSpPr/>
          <p:nvPr/>
        </p:nvSpPr>
        <p:spPr>
          <a:xfrm>
            <a:off x="6280513" y="3539700"/>
            <a:ext cx="235723" cy="235723"/>
          </a:xfrm>
          <a:prstGeom prst="ellipse">
            <a:avLst/>
          </a:prstGeom>
          <a:solidFill>
            <a:schemeClr val="accent6"/>
          </a:solidFill>
          <a:ln>
            <a:solidFill>
              <a:srgbClr val="706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8" name="Oval 47">
            <a:extLst>
              <a:ext uri="{FF2B5EF4-FFF2-40B4-BE49-F238E27FC236}">
                <a16:creationId xmlns:a16="http://schemas.microsoft.com/office/drawing/2014/main" id="{4EB4DBFD-DD6C-284F-AA7A-BB172E4A8CDE}"/>
              </a:ext>
            </a:extLst>
          </p:cNvPr>
          <p:cNvSpPr/>
          <p:nvPr/>
        </p:nvSpPr>
        <p:spPr>
          <a:xfrm>
            <a:off x="6368368" y="3270007"/>
            <a:ext cx="235723" cy="235723"/>
          </a:xfrm>
          <a:prstGeom prst="ellipse">
            <a:avLst/>
          </a:prstGeom>
          <a:solidFill>
            <a:schemeClr val="accent6"/>
          </a:solidFill>
          <a:ln>
            <a:solidFill>
              <a:srgbClr val="706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9" name="Oval 48">
            <a:extLst>
              <a:ext uri="{FF2B5EF4-FFF2-40B4-BE49-F238E27FC236}">
                <a16:creationId xmlns:a16="http://schemas.microsoft.com/office/drawing/2014/main" id="{802647C2-8FAA-6D4D-9396-7140FA36C58D}"/>
              </a:ext>
            </a:extLst>
          </p:cNvPr>
          <p:cNvSpPr/>
          <p:nvPr/>
        </p:nvSpPr>
        <p:spPr>
          <a:xfrm>
            <a:off x="6017951" y="3152732"/>
            <a:ext cx="235723" cy="235723"/>
          </a:xfrm>
          <a:prstGeom prst="ellipse">
            <a:avLst/>
          </a:prstGeom>
          <a:solidFill>
            <a:schemeClr val="accent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0" name="Oval 49">
            <a:extLst>
              <a:ext uri="{FF2B5EF4-FFF2-40B4-BE49-F238E27FC236}">
                <a16:creationId xmlns:a16="http://schemas.microsoft.com/office/drawing/2014/main" id="{AE3EBEC0-492E-6948-813D-ECACBADFB18B}"/>
              </a:ext>
            </a:extLst>
          </p:cNvPr>
          <p:cNvSpPr/>
          <p:nvPr/>
        </p:nvSpPr>
        <p:spPr>
          <a:xfrm>
            <a:off x="6659722" y="3126983"/>
            <a:ext cx="235723" cy="235723"/>
          </a:xfrm>
          <a:prstGeom prst="ellipse">
            <a:avLst/>
          </a:prstGeom>
          <a:solidFill>
            <a:schemeClr val="accent6"/>
          </a:solidFill>
          <a:ln>
            <a:solidFill>
              <a:srgbClr val="706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1" name="Oval 50">
            <a:extLst>
              <a:ext uri="{FF2B5EF4-FFF2-40B4-BE49-F238E27FC236}">
                <a16:creationId xmlns:a16="http://schemas.microsoft.com/office/drawing/2014/main" id="{5CF970DA-B90B-E14D-BC5D-B7F80A718BF5}"/>
              </a:ext>
            </a:extLst>
          </p:cNvPr>
          <p:cNvSpPr/>
          <p:nvPr/>
        </p:nvSpPr>
        <p:spPr>
          <a:xfrm>
            <a:off x="6458286" y="2493944"/>
            <a:ext cx="235723" cy="235723"/>
          </a:xfrm>
          <a:prstGeom prst="ellipse">
            <a:avLst/>
          </a:prstGeom>
          <a:solidFill>
            <a:schemeClr val="accent6"/>
          </a:solidFill>
          <a:ln>
            <a:solidFill>
              <a:srgbClr val="706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a:t> </a:t>
            </a:r>
          </a:p>
        </p:txBody>
      </p:sp>
      <p:sp>
        <p:nvSpPr>
          <p:cNvPr id="52" name="Oval 51">
            <a:extLst>
              <a:ext uri="{FF2B5EF4-FFF2-40B4-BE49-F238E27FC236}">
                <a16:creationId xmlns:a16="http://schemas.microsoft.com/office/drawing/2014/main" id="{42B2A440-A8A7-5E4F-8AA7-51B79BF9D33F}"/>
              </a:ext>
            </a:extLst>
          </p:cNvPr>
          <p:cNvSpPr/>
          <p:nvPr/>
        </p:nvSpPr>
        <p:spPr>
          <a:xfrm>
            <a:off x="4939331" y="2898506"/>
            <a:ext cx="235723" cy="235723"/>
          </a:xfrm>
          <a:prstGeom prst="ellipse">
            <a:avLst/>
          </a:prstGeom>
          <a:solidFill>
            <a:schemeClr val="accent6"/>
          </a:solidFill>
          <a:ln>
            <a:solidFill>
              <a:srgbClr val="706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a:t> </a:t>
            </a:r>
          </a:p>
        </p:txBody>
      </p:sp>
      <p:sp>
        <p:nvSpPr>
          <p:cNvPr id="53" name="Oval 52">
            <a:extLst>
              <a:ext uri="{FF2B5EF4-FFF2-40B4-BE49-F238E27FC236}">
                <a16:creationId xmlns:a16="http://schemas.microsoft.com/office/drawing/2014/main" id="{2816530B-968A-DE4A-B236-8C5830FEC986}"/>
              </a:ext>
            </a:extLst>
          </p:cNvPr>
          <p:cNvSpPr/>
          <p:nvPr/>
        </p:nvSpPr>
        <p:spPr>
          <a:xfrm>
            <a:off x="5249664" y="2896892"/>
            <a:ext cx="235723" cy="235723"/>
          </a:xfrm>
          <a:prstGeom prst="ellipse">
            <a:avLst/>
          </a:prstGeom>
          <a:solidFill>
            <a:schemeClr val="accent6"/>
          </a:solidFill>
          <a:ln>
            <a:solidFill>
              <a:srgbClr val="706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a:t> </a:t>
            </a:r>
          </a:p>
        </p:txBody>
      </p:sp>
      <p:sp>
        <p:nvSpPr>
          <p:cNvPr id="54" name="Oval 53">
            <a:extLst>
              <a:ext uri="{FF2B5EF4-FFF2-40B4-BE49-F238E27FC236}">
                <a16:creationId xmlns:a16="http://schemas.microsoft.com/office/drawing/2014/main" id="{51F50B13-45EB-6844-8B2E-1903774B0E9E}"/>
              </a:ext>
            </a:extLst>
          </p:cNvPr>
          <p:cNvSpPr/>
          <p:nvPr/>
        </p:nvSpPr>
        <p:spPr>
          <a:xfrm>
            <a:off x="5807984" y="3130229"/>
            <a:ext cx="235723" cy="235723"/>
          </a:xfrm>
          <a:prstGeom prst="ellipse">
            <a:avLst/>
          </a:prstGeom>
          <a:solidFill>
            <a:schemeClr val="accent6"/>
          </a:solidFill>
          <a:ln>
            <a:solidFill>
              <a:srgbClr val="706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a:t> </a:t>
            </a:r>
          </a:p>
        </p:txBody>
      </p:sp>
      <p:sp>
        <p:nvSpPr>
          <p:cNvPr id="55" name="Oval 54">
            <a:extLst>
              <a:ext uri="{FF2B5EF4-FFF2-40B4-BE49-F238E27FC236}">
                <a16:creationId xmlns:a16="http://schemas.microsoft.com/office/drawing/2014/main" id="{D65412FF-6B7E-D143-AFA2-C84FDE979641}"/>
              </a:ext>
            </a:extLst>
          </p:cNvPr>
          <p:cNvSpPr/>
          <p:nvPr/>
        </p:nvSpPr>
        <p:spPr>
          <a:xfrm>
            <a:off x="5300410" y="3034611"/>
            <a:ext cx="235723" cy="235723"/>
          </a:xfrm>
          <a:prstGeom prst="ellipse">
            <a:avLst/>
          </a:prstGeom>
          <a:solidFill>
            <a:schemeClr val="accent6"/>
          </a:solidFill>
          <a:ln>
            <a:solidFill>
              <a:srgbClr val="706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a:t> </a:t>
            </a:r>
          </a:p>
        </p:txBody>
      </p:sp>
      <p:sp>
        <p:nvSpPr>
          <p:cNvPr id="56" name="Oval 55">
            <a:extLst>
              <a:ext uri="{FF2B5EF4-FFF2-40B4-BE49-F238E27FC236}">
                <a16:creationId xmlns:a16="http://schemas.microsoft.com/office/drawing/2014/main" id="{934C696D-2675-9D4A-938B-2B7222A438FD}"/>
              </a:ext>
            </a:extLst>
          </p:cNvPr>
          <p:cNvSpPr/>
          <p:nvPr/>
        </p:nvSpPr>
        <p:spPr>
          <a:xfrm>
            <a:off x="5875251" y="2949320"/>
            <a:ext cx="235723" cy="235723"/>
          </a:xfrm>
          <a:prstGeom prst="ellipse">
            <a:avLst/>
          </a:prstGeom>
          <a:solidFill>
            <a:schemeClr val="accent6"/>
          </a:solidFill>
          <a:ln>
            <a:solidFill>
              <a:srgbClr val="706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a:t> </a:t>
            </a:r>
          </a:p>
        </p:txBody>
      </p:sp>
      <p:sp>
        <p:nvSpPr>
          <p:cNvPr id="57" name="Oval 56">
            <a:extLst>
              <a:ext uri="{FF2B5EF4-FFF2-40B4-BE49-F238E27FC236}">
                <a16:creationId xmlns:a16="http://schemas.microsoft.com/office/drawing/2014/main" id="{A48BF0DB-569C-A049-B7CF-634E6A72B9DB}"/>
              </a:ext>
            </a:extLst>
          </p:cNvPr>
          <p:cNvSpPr/>
          <p:nvPr/>
        </p:nvSpPr>
        <p:spPr>
          <a:xfrm>
            <a:off x="5833062" y="2908995"/>
            <a:ext cx="235723" cy="235723"/>
          </a:xfrm>
          <a:prstGeom prst="ellipse">
            <a:avLst/>
          </a:prstGeom>
          <a:solidFill>
            <a:schemeClr val="accent6"/>
          </a:solidFill>
          <a:ln>
            <a:solidFill>
              <a:srgbClr val="706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a:t> </a:t>
            </a:r>
          </a:p>
        </p:txBody>
      </p:sp>
      <p:sp>
        <p:nvSpPr>
          <p:cNvPr id="58" name="Oval 57">
            <a:extLst>
              <a:ext uri="{FF2B5EF4-FFF2-40B4-BE49-F238E27FC236}">
                <a16:creationId xmlns:a16="http://schemas.microsoft.com/office/drawing/2014/main" id="{54606B69-FD8D-9944-8262-EC779FC9AF0E}"/>
              </a:ext>
            </a:extLst>
          </p:cNvPr>
          <p:cNvSpPr/>
          <p:nvPr/>
        </p:nvSpPr>
        <p:spPr>
          <a:xfrm>
            <a:off x="5764720" y="2983347"/>
            <a:ext cx="235723" cy="235723"/>
          </a:xfrm>
          <a:prstGeom prst="ellipse">
            <a:avLst/>
          </a:prstGeom>
          <a:solidFill>
            <a:schemeClr val="accent6"/>
          </a:solidFill>
          <a:ln>
            <a:solidFill>
              <a:srgbClr val="706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a:t> </a:t>
            </a:r>
          </a:p>
        </p:txBody>
      </p:sp>
      <p:sp>
        <p:nvSpPr>
          <p:cNvPr id="59" name="Oval 58">
            <a:extLst>
              <a:ext uri="{FF2B5EF4-FFF2-40B4-BE49-F238E27FC236}">
                <a16:creationId xmlns:a16="http://schemas.microsoft.com/office/drawing/2014/main" id="{D533CA89-B774-1247-A0DC-B82B6886C6D3}"/>
              </a:ext>
            </a:extLst>
          </p:cNvPr>
          <p:cNvSpPr/>
          <p:nvPr/>
        </p:nvSpPr>
        <p:spPr>
          <a:xfrm>
            <a:off x="5698514" y="2920584"/>
            <a:ext cx="235723" cy="235723"/>
          </a:xfrm>
          <a:prstGeom prst="ellipse">
            <a:avLst/>
          </a:prstGeom>
          <a:solidFill>
            <a:schemeClr val="accent6"/>
          </a:solidFill>
          <a:ln>
            <a:solidFill>
              <a:srgbClr val="706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a:t> </a:t>
            </a:r>
          </a:p>
        </p:txBody>
      </p:sp>
      <p:sp>
        <p:nvSpPr>
          <p:cNvPr id="60" name="Oval 59">
            <a:extLst>
              <a:ext uri="{FF2B5EF4-FFF2-40B4-BE49-F238E27FC236}">
                <a16:creationId xmlns:a16="http://schemas.microsoft.com/office/drawing/2014/main" id="{3E074312-4C62-5149-A814-433DB636D4A5}"/>
              </a:ext>
            </a:extLst>
          </p:cNvPr>
          <p:cNvSpPr/>
          <p:nvPr/>
        </p:nvSpPr>
        <p:spPr>
          <a:xfrm>
            <a:off x="6162652" y="3211726"/>
            <a:ext cx="235723" cy="235723"/>
          </a:xfrm>
          <a:prstGeom prst="ellipse">
            <a:avLst/>
          </a:prstGeom>
          <a:solidFill>
            <a:schemeClr val="accent6"/>
          </a:solidFill>
          <a:ln>
            <a:solidFill>
              <a:srgbClr val="706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dirty="0"/>
              <a:t> </a:t>
            </a:r>
          </a:p>
        </p:txBody>
      </p:sp>
      <p:sp>
        <p:nvSpPr>
          <p:cNvPr id="61" name="Oval 60">
            <a:extLst>
              <a:ext uri="{FF2B5EF4-FFF2-40B4-BE49-F238E27FC236}">
                <a16:creationId xmlns:a16="http://schemas.microsoft.com/office/drawing/2014/main" id="{B826975E-FDBA-2941-A1FD-68C7C7A56514}"/>
              </a:ext>
            </a:extLst>
          </p:cNvPr>
          <p:cNvSpPr/>
          <p:nvPr/>
        </p:nvSpPr>
        <p:spPr>
          <a:xfrm>
            <a:off x="5916047" y="3132886"/>
            <a:ext cx="235723" cy="235723"/>
          </a:xfrm>
          <a:prstGeom prst="ellipse">
            <a:avLst/>
          </a:prstGeom>
          <a:solidFill>
            <a:schemeClr val="accent6"/>
          </a:solidFill>
          <a:ln>
            <a:solidFill>
              <a:srgbClr val="706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a:t> </a:t>
            </a:r>
          </a:p>
        </p:txBody>
      </p:sp>
      <p:sp>
        <p:nvSpPr>
          <p:cNvPr id="62" name="Oval 61">
            <a:extLst>
              <a:ext uri="{FF2B5EF4-FFF2-40B4-BE49-F238E27FC236}">
                <a16:creationId xmlns:a16="http://schemas.microsoft.com/office/drawing/2014/main" id="{E0167C28-D74C-3E46-B0B8-28B9CEA008C4}"/>
              </a:ext>
            </a:extLst>
          </p:cNvPr>
          <p:cNvSpPr/>
          <p:nvPr/>
        </p:nvSpPr>
        <p:spPr>
          <a:xfrm>
            <a:off x="5865053" y="2828801"/>
            <a:ext cx="235723" cy="235723"/>
          </a:xfrm>
          <a:prstGeom prst="ellipse">
            <a:avLst/>
          </a:prstGeom>
          <a:solidFill>
            <a:schemeClr val="accent6"/>
          </a:solidFill>
          <a:ln>
            <a:solidFill>
              <a:srgbClr val="706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a:t> </a:t>
            </a:r>
          </a:p>
        </p:txBody>
      </p:sp>
      <p:sp>
        <p:nvSpPr>
          <p:cNvPr id="63" name="Oval 62">
            <a:extLst>
              <a:ext uri="{FF2B5EF4-FFF2-40B4-BE49-F238E27FC236}">
                <a16:creationId xmlns:a16="http://schemas.microsoft.com/office/drawing/2014/main" id="{49EBFE87-258C-F946-8083-BDA1AAF53FDE}"/>
              </a:ext>
            </a:extLst>
          </p:cNvPr>
          <p:cNvSpPr/>
          <p:nvPr/>
        </p:nvSpPr>
        <p:spPr>
          <a:xfrm>
            <a:off x="5999826" y="2707082"/>
            <a:ext cx="235723" cy="235723"/>
          </a:xfrm>
          <a:prstGeom prst="ellipse">
            <a:avLst/>
          </a:prstGeom>
          <a:solidFill>
            <a:schemeClr val="accent6"/>
          </a:solidFill>
          <a:ln>
            <a:solidFill>
              <a:srgbClr val="706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a:t> </a:t>
            </a:r>
          </a:p>
        </p:txBody>
      </p:sp>
      <p:sp>
        <p:nvSpPr>
          <p:cNvPr id="64" name="Oval 63">
            <a:extLst>
              <a:ext uri="{FF2B5EF4-FFF2-40B4-BE49-F238E27FC236}">
                <a16:creationId xmlns:a16="http://schemas.microsoft.com/office/drawing/2014/main" id="{B34FA1CF-0E03-B64D-9E1D-C0240F022FFE}"/>
              </a:ext>
            </a:extLst>
          </p:cNvPr>
          <p:cNvSpPr/>
          <p:nvPr/>
        </p:nvSpPr>
        <p:spPr>
          <a:xfrm>
            <a:off x="5706611" y="2817383"/>
            <a:ext cx="235723" cy="235723"/>
          </a:xfrm>
          <a:prstGeom prst="ellipse">
            <a:avLst/>
          </a:prstGeom>
          <a:solidFill>
            <a:schemeClr val="accent6"/>
          </a:solidFill>
          <a:ln>
            <a:solidFill>
              <a:srgbClr val="706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a:t> </a:t>
            </a:r>
          </a:p>
        </p:txBody>
      </p:sp>
      <p:sp>
        <p:nvSpPr>
          <p:cNvPr id="65" name="Oval 64">
            <a:extLst>
              <a:ext uri="{FF2B5EF4-FFF2-40B4-BE49-F238E27FC236}">
                <a16:creationId xmlns:a16="http://schemas.microsoft.com/office/drawing/2014/main" id="{763C6533-B982-B743-8511-6ADC64845293}"/>
              </a:ext>
            </a:extLst>
          </p:cNvPr>
          <p:cNvSpPr/>
          <p:nvPr/>
        </p:nvSpPr>
        <p:spPr>
          <a:xfrm>
            <a:off x="5793080" y="3311138"/>
            <a:ext cx="235723" cy="235723"/>
          </a:xfrm>
          <a:prstGeom prst="ellipse">
            <a:avLst/>
          </a:prstGeom>
          <a:solidFill>
            <a:schemeClr val="accent6"/>
          </a:solidFill>
          <a:ln>
            <a:solidFill>
              <a:srgbClr val="706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a:t> </a:t>
            </a:r>
          </a:p>
        </p:txBody>
      </p:sp>
      <p:sp>
        <p:nvSpPr>
          <p:cNvPr id="66" name="Oval 65">
            <a:extLst>
              <a:ext uri="{FF2B5EF4-FFF2-40B4-BE49-F238E27FC236}">
                <a16:creationId xmlns:a16="http://schemas.microsoft.com/office/drawing/2014/main" id="{3DCB6143-3B3E-B147-8AE8-3F25B22C6C4D}"/>
              </a:ext>
            </a:extLst>
          </p:cNvPr>
          <p:cNvSpPr/>
          <p:nvPr/>
        </p:nvSpPr>
        <p:spPr>
          <a:xfrm>
            <a:off x="5740235" y="3334745"/>
            <a:ext cx="235723" cy="235723"/>
          </a:xfrm>
          <a:prstGeom prst="ellipse">
            <a:avLst/>
          </a:prstGeom>
          <a:solidFill>
            <a:schemeClr val="accent6"/>
          </a:solidFill>
          <a:ln>
            <a:solidFill>
              <a:srgbClr val="706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a:t> </a:t>
            </a:r>
          </a:p>
        </p:txBody>
      </p:sp>
      <p:sp>
        <p:nvSpPr>
          <p:cNvPr id="67" name="Oval 66">
            <a:extLst>
              <a:ext uri="{FF2B5EF4-FFF2-40B4-BE49-F238E27FC236}">
                <a16:creationId xmlns:a16="http://schemas.microsoft.com/office/drawing/2014/main" id="{C2C71533-E850-B44D-85BA-DA1B07C26999}"/>
              </a:ext>
            </a:extLst>
          </p:cNvPr>
          <p:cNvSpPr/>
          <p:nvPr/>
        </p:nvSpPr>
        <p:spPr>
          <a:xfrm>
            <a:off x="6166511" y="3000314"/>
            <a:ext cx="235723" cy="235723"/>
          </a:xfrm>
          <a:prstGeom prst="ellipse">
            <a:avLst/>
          </a:prstGeom>
          <a:solidFill>
            <a:schemeClr val="accent6"/>
          </a:solidFill>
          <a:ln>
            <a:solidFill>
              <a:srgbClr val="706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a:t> </a:t>
            </a:r>
          </a:p>
        </p:txBody>
      </p:sp>
      <p:sp>
        <p:nvSpPr>
          <p:cNvPr id="69" name="Oval 68">
            <a:extLst>
              <a:ext uri="{FF2B5EF4-FFF2-40B4-BE49-F238E27FC236}">
                <a16:creationId xmlns:a16="http://schemas.microsoft.com/office/drawing/2014/main" id="{E1F3F1B7-A8A7-1D42-BA1C-244C5E205FF4}"/>
              </a:ext>
            </a:extLst>
          </p:cNvPr>
          <p:cNvSpPr/>
          <p:nvPr/>
        </p:nvSpPr>
        <p:spPr>
          <a:xfrm>
            <a:off x="5609588" y="3001904"/>
            <a:ext cx="235723" cy="235723"/>
          </a:xfrm>
          <a:prstGeom prst="ellipse">
            <a:avLst/>
          </a:prstGeom>
          <a:solidFill>
            <a:schemeClr val="accent6"/>
          </a:solidFill>
          <a:ln>
            <a:solidFill>
              <a:srgbClr val="706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a:t> </a:t>
            </a:r>
          </a:p>
        </p:txBody>
      </p:sp>
      <p:sp>
        <p:nvSpPr>
          <p:cNvPr id="70" name="Oval 69">
            <a:extLst>
              <a:ext uri="{FF2B5EF4-FFF2-40B4-BE49-F238E27FC236}">
                <a16:creationId xmlns:a16="http://schemas.microsoft.com/office/drawing/2014/main" id="{42A50BF0-B5D8-9246-92A5-B39A2A3A7938}"/>
              </a:ext>
            </a:extLst>
          </p:cNvPr>
          <p:cNvSpPr/>
          <p:nvPr/>
        </p:nvSpPr>
        <p:spPr>
          <a:xfrm>
            <a:off x="1910520" y="4784237"/>
            <a:ext cx="235723" cy="235723"/>
          </a:xfrm>
          <a:prstGeom prst="ellipse">
            <a:avLst/>
          </a:prstGeom>
          <a:solidFill>
            <a:schemeClr val="accent6"/>
          </a:solidFill>
          <a:ln>
            <a:solidFill>
              <a:srgbClr val="706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a:t> </a:t>
            </a:r>
          </a:p>
        </p:txBody>
      </p:sp>
      <p:sp>
        <p:nvSpPr>
          <p:cNvPr id="71" name="Oval 70">
            <a:extLst>
              <a:ext uri="{FF2B5EF4-FFF2-40B4-BE49-F238E27FC236}">
                <a16:creationId xmlns:a16="http://schemas.microsoft.com/office/drawing/2014/main" id="{F7330D9B-7F71-4842-BD28-4B1B4CBEB29C}"/>
              </a:ext>
            </a:extLst>
          </p:cNvPr>
          <p:cNvSpPr/>
          <p:nvPr/>
        </p:nvSpPr>
        <p:spPr>
          <a:xfrm>
            <a:off x="3327148" y="5545814"/>
            <a:ext cx="235723" cy="235723"/>
          </a:xfrm>
          <a:prstGeom prst="ellipse">
            <a:avLst/>
          </a:prstGeom>
          <a:solidFill>
            <a:schemeClr val="accent6"/>
          </a:solidFill>
          <a:ln>
            <a:solidFill>
              <a:srgbClr val="706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a:t> </a:t>
            </a:r>
          </a:p>
        </p:txBody>
      </p:sp>
      <p:sp>
        <p:nvSpPr>
          <p:cNvPr id="72" name="Oval 71">
            <a:extLst>
              <a:ext uri="{FF2B5EF4-FFF2-40B4-BE49-F238E27FC236}">
                <a16:creationId xmlns:a16="http://schemas.microsoft.com/office/drawing/2014/main" id="{CE1070DC-F2D4-5C46-AF72-EB8E60D637E6}"/>
              </a:ext>
            </a:extLst>
          </p:cNvPr>
          <p:cNvSpPr/>
          <p:nvPr/>
        </p:nvSpPr>
        <p:spPr>
          <a:xfrm>
            <a:off x="2482074" y="6177652"/>
            <a:ext cx="235723" cy="235723"/>
          </a:xfrm>
          <a:prstGeom prst="ellipse">
            <a:avLst/>
          </a:prstGeom>
          <a:solidFill>
            <a:schemeClr val="accent6"/>
          </a:solidFill>
          <a:ln>
            <a:solidFill>
              <a:srgbClr val="706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a:t> </a:t>
            </a:r>
          </a:p>
        </p:txBody>
      </p:sp>
      <p:sp>
        <p:nvSpPr>
          <p:cNvPr id="73" name="Oval 72">
            <a:extLst>
              <a:ext uri="{FF2B5EF4-FFF2-40B4-BE49-F238E27FC236}">
                <a16:creationId xmlns:a16="http://schemas.microsoft.com/office/drawing/2014/main" id="{5817886C-13C1-0343-BF8B-905E0591D504}"/>
              </a:ext>
            </a:extLst>
          </p:cNvPr>
          <p:cNvSpPr/>
          <p:nvPr/>
        </p:nvSpPr>
        <p:spPr>
          <a:xfrm>
            <a:off x="2028381" y="6152047"/>
            <a:ext cx="235723" cy="235723"/>
          </a:xfrm>
          <a:prstGeom prst="ellipse">
            <a:avLst/>
          </a:prstGeom>
          <a:solidFill>
            <a:schemeClr val="accent6"/>
          </a:solidFill>
          <a:ln>
            <a:solidFill>
              <a:srgbClr val="706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a:t>  </a:t>
            </a:r>
          </a:p>
        </p:txBody>
      </p:sp>
      <p:sp>
        <p:nvSpPr>
          <p:cNvPr id="74" name="Oval 73">
            <a:extLst>
              <a:ext uri="{FF2B5EF4-FFF2-40B4-BE49-F238E27FC236}">
                <a16:creationId xmlns:a16="http://schemas.microsoft.com/office/drawing/2014/main" id="{FF3B38F5-A010-EE45-92A1-6707043EDFA5}"/>
              </a:ext>
            </a:extLst>
          </p:cNvPr>
          <p:cNvSpPr/>
          <p:nvPr/>
        </p:nvSpPr>
        <p:spPr>
          <a:xfrm>
            <a:off x="6659722" y="6025958"/>
            <a:ext cx="235723" cy="235723"/>
          </a:xfrm>
          <a:prstGeom prst="ellipse">
            <a:avLst/>
          </a:prstGeom>
          <a:solidFill>
            <a:schemeClr val="accent6"/>
          </a:solidFill>
          <a:ln>
            <a:solidFill>
              <a:srgbClr val="706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a:t> </a:t>
            </a:r>
          </a:p>
        </p:txBody>
      </p:sp>
      <p:sp>
        <p:nvSpPr>
          <p:cNvPr id="75" name="Oval 74">
            <a:extLst>
              <a:ext uri="{FF2B5EF4-FFF2-40B4-BE49-F238E27FC236}">
                <a16:creationId xmlns:a16="http://schemas.microsoft.com/office/drawing/2014/main" id="{BD02E3BD-9DCB-D648-A76D-03A1A61EAC47}"/>
              </a:ext>
            </a:extLst>
          </p:cNvPr>
          <p:cNvSpPr/>
          <p:nvPr/>
        </p:nvSpPr>
        <p:spPr>
          <a:xfrm rot="3901964">
            <a:off x="10310450" y="4627640"/>
            <a:ext cx="235723" cy="235723"/>
          </a:xfrm>
          <a:prstGeom prst="ellipse">
            <a:avLst/>
          </a:prstGeom>
          <a:solidFill>
            <a:schemeClr val="accent6"/>
          </a:solidFill>
          <a:ln>
            <a:solidFill>
              <a:srgbClr val="706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a:t> </a:t>
            </a:r>
          </a:p>
        </p:txBody>
      </p:sp>
      <p:sp>
        <p:nvSpPr>
          <p:cNvPr id="77" name="Oval 76">
            <a:extLst>
              <a:ext uri="{FF2B5EF4-FFF2-40B4-BE49-F238E27FC236}">
                <a16:creationId xmlns:a16="http://schemas.microsoft.com/office/drawing/2014/main" id="{A6DCADEE-7F3D-DA48-8626-5D15C1D1AD12}"/>
              </a:ext>
            </a:extLst>
          </p:cNvPr>
          <p:cNvSpPr/>
          <p:nvPr/>
        </p:nvSpPr>
        <p:spPr>
          <a:xfrm>
            <a:off x="10958987" y="4491618"/>
            <a:ext cx="235723" cy="235723"/>
          </a:xfrm>
          <a:prstGeom prst="ellipse">
            <a:avLst/>
          </a:prstGeom>
          <a:solidFill>
            <a:schemeClr val="accent6"/>
          </a:solidFill>
          <a:ln>
            <a:solidFill>
              <a:srgbClr val="706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a:t> </a:t>
            </a:r>
          </a:p>
        </p:txBody>
      </p:sp>
      <p:sp>
        <p:nvSpPr>
          <p:cNvPr id="78" name="Oval 77">
            <a:extLst>
              <a:ext uri="{FF2B5EF4-FFF2-40B4-BE49-F238E27FC236}">
                <a16:creationId xmlns:a16="http://schemas.microsoft.com/office/drawing/2014/main" id="{23BC7E8E-5236-7F4F-BAA2-6936DB79F4B9}"/>
              </a:ext>
            </a:extLst>
          </p:cNvPr>
          <p:cNvSpPr/>
          <p:nvPr/>
        </p:nvSpPr>
        <p:spPr>
          <a:xfrm>
            <a:off x="10951982" y="4154917"/>
            <a:ext cx="235723" cy="235723"/>
          </a:xfrm>
          <a:prstGeom prst="ellipse">
            <a:avLst/>
          </a:prstGeom>
          <a:solidFill>
            <a:schemeClr val="accent6"/>
          </a:solidFill>
          <a:ln>
            <a:solidFill>
              <a:srgbClr val="706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a:t> </a:t>
            </a:r>
          </a:p>
        </p:txBody>
      </p:sp>
      <p:sp>
        <p:nvSpPr>
          <p:cNvPr id="79" name="Oval 78">
            <a:extLst>
              <a:ext uri="{FF2B5EF4-FFF2-40B4-BE49-F238E27FC236}">
                <a16:creationId xmlns:a16="http://schemas.microsoft.com/office/drawing/2014/main" id="{2F5D1BBF-EDDF-0641-8E03-CD8ADCE8D767}"/>
              </a:ext>
            </a:extLst>
          </p:cNvPr>
          <p:cNvSpPr/>
          <p:nvPr/>
        </p:nvSpPr>
        <p:spPr>
          <a:xfrm>
            <a:off x="10790535" y="3927497"/>
            <a:ext cx="235723" cy="235723"/>
          </a:xfrm>
          <a:prstGeom prst="ellipse">
            <a:avLst/>
          </a:prstGeom>
          <a:solidFill>
            <a:schemeClr val="accent6"/>
          </a:solidFill>
          <a:ln>
            <a:solidFill>
              <a:srgbClr val="706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a:t> </a:t>
            </a:r>
          </a:p>
        </p:txBody>
      </p:sp>
      <p:sp>
        <p:nvSpPr>
          <p:cNvPr id="80" name="Oval 79">
            <a:extLst>
              <a:ext uri="{FF2B5EF4-FFF2-40B4-BE49-F238E27FC236}">
                <a16:creationId xmlns:a16="http://schemas.microsoft.com/office/drawing/2014/main" id="{4CF93AB8-4123-6B4B-A3F4-7BF49E80AA78}"/>
              </a:ext>
            </a:extLst>
          </p:cNvPr>
          <p:cNvSpPr/>
          <p:nvPr/>
        </p:nvSpPr>
        <p:spPr>
          <a:xfrm>
            <a:off x="10629088" y="3700974"/>
            <a:ext cx="235723" cy="235723"/>
          </a:xfrm>
          <a:prstGeom prst="ellipse">
            <a:avLst/>
          </a:prstGeom>
          <a:solidFill>
            <a:schemeClr val="accent6"/>
          </a:solidFill>
          <a:ln>
            <a:solidFill>
              <a:srgbClr val="706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a:t> </a:t>
            </a:r>
          </a:p>
        </p:txBody>
      </p:sp>
      <p:sp>
        <p:nvSpPr>
          <p:cNvPr id="81" name="Oval 80">
            <a:extLst>
              <a:ext uri="{FF2B5EF4-FFF2-40B4-BE49-F238E27FC236}">
                <a16:creationId xmlns:a16="http://schemas.microsoft.com/office/drawing/2014/main" id="{D9B91A8E-EBAD-F849-BA70-4ADA6C9FBF65}"/>
              </a:ext>
            </a:extLst>
          </p:cNvPr>
          <p:cNvSpPr/>
          <p:nvPr/>
        </p:nvSpPr>
        <p:spPr>
          <a:xfrm>
            <a:off x="11187706" y="3582493"/>
            <a:ext cx="235723" cy="235723"/>
          </a:xfrm>
          <a:prstGeom prst="ellipse">
            <a:avLst/>
          </a:prstGeom>
          <a:solidFill>
            <a:schemeClr val="accent6"/>
          </a:solidFill>
          <a:ln>
            <a:solidFill>
              <a:srgbClr val="706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a:t> </a:t>
            </a:r>
          </a:p>
        </p:txBody>
      </p:sp>
      <p:sp>
        <p:nvSpPr>
          <p:cNvPr id="82" name="Oval 81">
            <a:extLst>
              <a:ext uri="{FF2B5EF4-FFF2-40B4-BE49-F238E27FC236}">
                <a16:creationId xmlns:a16="http://schemas.microsoft.com/office/drawing/2014/main" id="{4248C53C-83A0-C14B-B788-D592085C56D6}"/>
              </a:ext>
            </a:extLst>
          </p:cNvPr>
          <p:cNvSpPr/>
          <p:nvPr/>
        </p:nvSpPr>
        <p:spPr>
          <a:xfrm>
            <a:off x="11901081" y="3604139"/>
            <a:ext cx="235723" cy="235723"/>
          </a:xfrm>
          <a:prstGeom prst="ellipse">
            <a:avLst/>
          </a:prstGeom>
          <a:solidFill>
            <a:schemeClr val="accent6"/>
          </a:solidFill>
          <a:ln>
            <a:solidFill>
              <a:srgbClr val="706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a:t> </a:t>
            </a:r>
          </a:p>
        </p:txBody>
      </p:sp>
      <p:sp>
        <p:nvSpPr>
          <p:cNvPr id="83" name="Oval 82">
            <a:extLst>
              <a:ext uri="{FF2B5EF4-FFF2-40B4-BE49-F238E27FC236}">
                <a16:creationId xmlns:a16="http://schemas.microsoft.com/office/drawing/2014/main" id="{2A6038AF-0952-FD44-88C9-FFBAB960B297}"/>
              </a:ext>
            </a:extLst>
          </p:cNvPr>
          <p:cNvSpPr/>
          <p:nvPr/>
        </p:nvSpPr>
        <p:spPr>
          <a:xfrm>
            <a:off x="318749" y="4048450"/>
            <a:ext cx="235723" cy="235723"/>
          </a:xfrm>
          <a:prstGeom prst="ellipse">
            <a:avLst/>
          </a:prstGeom>
          <a:solidFill>
            <a:schemeClr val="accent6"/>
          </a:solidFill>
          <a:ln>
            <a:solidFill>
              <a:srgbClr val="706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a:t> </a:t>
            </a:r>
          </a:p>
        </p:txBody>
      </p:sp>
      <p:sp>
        <p:nvSpPr>
          <p:cNvPr id="85" name="Oval 44">
            <a:extLst>
              <a:ext uri="{FF2B5EF4-FFF2-40B4-BE49-F238E27FC236}">
                <a16:creationId xmlns:a16="http://schemas.microsoft.com/office/drawing/2014/main" id="{608D0EBD-C700-45C3-B794-7121049AA27A}"/>
              </a:ext>
            </a:extLst>
          </p:cNvPr>
          <p:cNvSpPr/>
          <p:nvPr/>
        </p:nvSpPr>
        <p:spPr>
          <a:xfrm>
            <a:off x="5280425" y="3504661"/>
            <a:ext cx="235723" cy="235723"/>
          </a:xfrm>
          <a:prstGeom prst="ellipse">
            <a:avLst/>
          </a:prstGeom>
          <a:solidFill>
            <a:schemeClr val="accent6"/>
          </a:solidFill>
          <a:ln>
            <a:solidFill>
              <a:srgbClr val="706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Oval 82">
            <a:extLst>
              <a:ext uri="{FF2B5EF4-FFF2-40B4-BE49-F238E27FC236}">
                <a16:creationId xmlns:a16="http://schemas.microsoft.com/office/drawing/2014/main" id="{5815EDD2-1A47-FF7B-A161-FF15B66A6D5B}"/>
              </a:ext>
            </a:extLst>
          </p:cNvPr>
          <p:cNvSpPr/>
          <p:nvPr/>
        </p:nvSpPr>
        <p:spPr>
          <a:xfrm>
            <a:off x="1026043" y="3423915"/>
            <a:ext cx="235723" cy="235723"/>
          </a:xfrm>
          <a:prstGeom prst="ellipse">
            <a:avLst/>
          </a:prstGeom>
          <a:solidFill>
            <a:schemeClr val="accent6"/>
          </a:solidFill>
          <a:ln>
            <a:solidFill>
              <a:srgbClr val="706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a:t> </a:t>
            </a:r>
          </a:p>
        </p:txBody>
      </p:sp>
      <p:sp>
        <p:nvSpPr>
          <p:cNvPr id="6" name="Oval 82">
            <a:extLst>
              <a:ext uri="{FF2B5EF4-FFF2-40B4-BE49-F238E27FC236}">
                <a16:creationId xmlns:a16="http://schemas.microsoft.com/office/drawing/2014/main" id="{5D715E4A-4897-E9B6-675B-8CA7BDB576BE}"/>
              </a:ext>
            </a:extLst>
          </p:cNvPr>
          <p:cNvSpPr/>
          <p:nvPr/>
        </p:nvSpPr>
        <p:spPr>
          <a:xfrm>
            <a:off x="1582421" y="3392618"/>
            <a:ext cx="235723" cy="235723"/>
          </a:xfrm>
          <a:prstGeom prst="ellipse">
            <a:avLst/>
          </a:prstGeom>
          <a:solidFill>
            <a:schemeClr val="accent6"/>
          </a:solidFill>
          <a:ln>
            <a:solidFill>
              <a:srgbClr val="706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a:t> </a:t>
            </a:r>
          </a:p>
        </p:txBody>
      </p:sp>
      <p:sp>
        <p:nvSpPr>
          <p:cNvPr id="7" name="Oval 79">
            <a:extLst>
              <a:ext uri="{FF2B5EF4-FFF2-40B4-BE49-F238E27FC236}">
                <a16:creationId xmlns:a16="http://schemas.microsoft.com/office/drawing/2014/main" id="{5C5804AD-C266-C044-B99D-165804F57DC1}"/>
              </a:ext>
            </a:extLst>
          </p:cNvPr>
          <p:cNvSpPr/>
          <p:nvPr/>
        </p:nvSpPr>
        <p:spPr>
          <a:xfrm>
            <a:off x="10818133" y="3716363"/>
            <a:ext cx="235723" cy="235723"/>
          </a:xfrm>
          <a:prstGeom prst="ellipse">
            <a:avLst/>
          </a:prstGeom>
          <a:solidFill>
            <a:schemeClr val="accent6"/>
          </a:solidFill>
          <a:ln>
            <a:solidFill>
              <a:srgbClr val="706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a:t> </a:t>
            </a:r>
          </a:p>
        </p:txBody>
      </p:sp>
      <p:sp>
        <p:nvSpPr>
          <p:cNvPr id="9" name="Oval 74">
            <a:extLst>
              <a:ext uri="{FF2B5EF4-FFF2-40B4-BE49-F238E27FC236}">
                <a16:creationId xmlns:a16="http://schemas.microsoft.com/office/drawing/2014/main" id="{F4EFCA36-3CEA-9C09-15B4-59431637359F}"/>
              </a:ext>
            </a:extLst>
          </p:cNvPr>
          <p:cNvSpPr/>
          <p:nvPr/>
        </p:nvSpPr>
        <p:spPr>
          <a:xfrm rot="3901964">
            <a:off x="9997255" y="4520317"/>
            <a:ext cx="235723" cy="235723"/>
          </a:xfrm>
          <a:prstGeom prst="ellipse">
            <a:avLst/>
          </a:prstGeom>
          <a:solidFill>
            <a:schemeClr val="accent6"/>
          </a:solidFill>
          <a:ln>
            <a:solidFill>
              <a:srgbClr val="706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a:t> </a:t>
            </a:r>
          </a:p>
        </p:txBody>
      </p:sp>
      <p:sp>
        <p:nvSpPr>
          <p:cNvPr id="11" name="Titel 1">
            <a:extLst>
              <a:ext uri="{FF2B5EF4-FFF2-40B4-BE49-F238E27FC236}">
                <a16:creationId xmlns:a16="http://schemas.microsoft.com/office/drawing/2014/main" id="{79CA7D3D-54B6-6012-C3D3-62BF10B991D8}"/>
              </a:ext>
            </a:extLst>
          </p:cNvPr>
          <p:cNvSpPr txBox="1">
            <a:spLocks/>
          </p:cNvSpPr>
          <p:nvPr/>
        </p:nvSpPr>
        <p:spPr>
          <a:xfrm>
            <a:off x="591819" y="534153"/>
            <a:ext cx="8587350" cy="156727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i="0" kern="1200">
                <a:solidFill>
                  <a:schemeClr val="tx1"/>
                </a:solidFill>
                <a:latin typeface="Arial" charset="0"/>
                <a:ea typeface="Arial" charset="0"/>
                <a:cs typeface="Arial" charset="0"/>
              </a:defRPr>
            </a:lvl1pPr>
          </a:lstStyle>
          <a:p>
            <a:pPr algn="l"/>
            <a:r>
              <a:rPr lang="en-US" sz="3000" b="0" dirty="0">
                <a:solidFill>
                  <a:srgbClr val="800020"/>
                </a:solidFill>
                <a:latin typeface="Arial" panose="020B0604020202020204" pitchFamily="34" charset="0"/>
                <a:cs typeface="Arial" panose="020B0604020202020204" pitchFamily="34" charset="0"/>
              </a:rPr>
              <a:t>DanBred </a:t>
            </a:r>
            <a:r>
              <a:rPr lang="en-US" sz="3000" b="0" dirty="0" err="1">
                <a:solidFill>
                  <a:srgbClr val="800020"/>
                </a:solidFill>
                <a:latin typeface="Arial" panose="020B0604020202020204" pitchFamily="34" charset="0"/>
                <a:cs typeface="Arial" panose="020B0604020202020204" pitchFamily="34" charset="0"/>
              </a:rPr>
              <a:t>arbejder</a:t>
            </a:r>
            <a:r>
              <a:rPr lang="en-US" sz="3000" b="0" dirty="0">
                <a:solidFill>
                  <a:srgbClr val="800020"/>
                </a:solidFill>
                <a:latin typeface="Arial" panose="020B0604020202020204" pitchFamily="34" charset="0"/>
                <a:cs typeface="Arial" panose="020B0604020202020204" pitchFamily="34" charset="0"/>
              </a:rPr>
              <a:t> </a:t>
            </a:r>
            <a:r>
              <a:rPr lang="en-US" sz="3000" b="0" dirty="0" err="1">
                <a:solidFill>
                  <a:srgbClr val="800020"/>
                </a:solidFill>
                <a:latin typeface="Arial" panose="020B0604020202020204" pitchFamily="34" charset="0"/>
                <a:cs typeface="Arial" panose="020B0604020202020204" pitchFamily="34" charset="0"/>
              </a:rPr>
              <a:t>globalt</a:t>
            </a:r>
            <a:r>
              <a:rPr lang="en-US" sz="3000" b="0" dirty="0">
                <a:solidFill>
                  <a:srgbClr val="800020"/>
                </a:solidFill>
                <a:latin typeface="Arial" panose="020B0604020202020204" pitchFamily="34" charset="0"/>
                <a:cs typeface="Arial" panose="020B0604020202020204" pitchFamily="34" charset="0"/>
              </a:rPr>
              <a:t>! </a:t>
            </a:r>
          </a:p>
        </p:txBody>
      </p:sp>
      <p:sp>
        <p:nvSpPr>
          <p:cNvPr id="2" name="Date Placeholder 1">
            <a:extLst>
              <a:ext uri="{FF2B5EF4-FFF2-40B4-BE49-F238E27FC236}">
                <a16:creationId xmlns:a16="http://schemas.microsoft.com/office/drawing/2014/main" id="{F805CBC7-BEF0-B4DD-F309-60EA674C30FF}"/>
              </a:ext>
            </a:extLst>
          </p:cNvPr>
          <p:cNvSpPr>
            <a:spLocks noGrp="1"/>
          </p:cNvSpPr>
          <p:nvPr>
            <p:ph type="dt" sz="half" idx="2"/>
          </p:nvPr>
        </p:nvSpPr>
        <p:spPr>
          <a:xfrm>
            <a:off x="416560" y="6498188"/>
            <a:ext cx="2660986" cy="365125"/>
          </a:xfrm>
        </p:spPr>
        <p:txBody>
          <a:bodyPr/>
          <a:lstStyle/>
          <a:p>
            <a:fld id="{6619D66A-263F-4747-8477-3408996D28D9}" type="datetime1">
              <a:rPr lang="en-GB" smtClean="0"/>
              <a:t>30/07/2025</a:t>
            </a:fld>
            <a:endParaRPr lang="en-US" dirty="0"/>
          </a:p>
        </p:txBody>
      </p:sp>
      <p:sp>
        <p:nvSpPr>
          <p:cNvPr id="3" name="Footer Placeholder 2">
            <a:extLst>
              <a:ext uri="{FF2B5EF4-FFF2-40B4-BE49-F238E27FC236}">
                <a16:creationId xmlns:a16="http://schemas.microsoft.com/office/drawing/2014/main" id="{A40FD920-E170-3B67-7C1F-4811B2AEFCE6}"/>
              </a:ext>
            </a:extLst>
          </p:cNvPr>
          <p:cNvSpPr>
            <a:spLocks noGrp="1"/>
          </p:cNvSpPr>
          <p:nvPr>
            <p:ph type="ftr" sz="quarter" idx="3"/>
          </p:nvPr>
        </p:nvSpPr>
        <p:spPr/>
        <p:txBody>
          <a:bodyPr/>
          <a:lstStyle/>
          <a:p>
            <a:r>
              <a:rPr lang="en-US"/>
              <a:t>Your business. Our DNA.</a:t>
            </a:r>
            <a:endParaRPr lang="en-DK" dirty="0"/>
          </a:p>
        </p:txBody>
      </p:sp>
    </p:spTree>
    <p:extLst>
      <p:ext uri="{BB962C8B-B14F-4D97-AF65-F5344CB8AC3E}">
        <p14:creationId xmlns:p14="http://schemas.microsoft.com/office/powerpoint/2010/main" val="62477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
                                  </p:stCondLst>
                                  <p:childTnLst>
                                    <p:set>
                                      <p:cBhvr>
                                        <p:cTn id="6" dur="1" fill="hold">
                                          <p:stCondLst>
                                            <p:cond delay="0"/>
                                          </p:stCondLst>
                                        </p:cTn>
                                        <p:tgtEl>
                                          <p:spTgt spid="45"/>
                                        </p:tgtEl>
                                        <p:attrNameLst>
                                          <p:attrName>style.visibility</p:attrName>
                                        </p:attrNameLst>
                                      </p:cBhvr>
                                      <p:to>
                                        <p:strVal val="visible"/>
                                      </p:to>
                                    </p:set>
                                    <p:anim calcmode="lin" valueType="num">
                                      <p:cBhvr>
                                        <p:cTn id="7" dur="2000" fill="hold"/>
                                        <p:tgtEl>
                                          <p:spTgt spid="45"/>
                                        </p:tgtEl>
                                        <p:attrNameLst>
                                          <p:attrName>ppt_w</p:attrName>
                                        </p:attrNameLst>
                                      </p:cBhvr>
                                      <p:tavLst>
                                        <p:tav tm="0">
                                          <p:val>
                                            <p:fltVal val="0"/>
                                          </p:val>
                                        </p:tav>
                                        <p:tav tm="100000">
                                          <p:val>
                                            <p:strVal val="#ppt_w"/>
                                          </p:val>
                                        </p:tav>
                                      </p:tavLst>
                                    </p:anim>
                                    <p:anim calcmode="lin" valueType="num">
                                      <p:cBhvr>
                                        <p:cTn id="8" dur="2000" fill="hold"/>
                                        <p:tgtEl>
                                          <p:spTgt spid="45"/>
                                        </p:tgtEl>
                                        <p:attrNameLst>
                                          <p:attrName>ppt_h</p:attrName>
                                        </p:attrNameLst>
                                      </p:cBhvr>
                                      <p:tavLst>
                                        <p:tav tm="0">
                                          <p:val>
                                            <p:fltVal val="0"/>
                                          </p:val>
                                        </p:tav>
                                        <p:tav tm="100000">
                                          <p:val>
                                            <p:strVal val="#ppt_h"/>
                                          </p:val>
                                        </p:tav>
                                      </p:tavLst>
                                    </p:anim>
                                    <p:animEffect transition="in" filter="fade">
                                      <p:cBhvr>
                                        <p:cTn id="9" dur="2000"/>
                                        <p:tgtEl>
                                          <p:spTgt spid="45"/>
                                        </p:tgtEl>
                                      </p:cBhvr>
                                    </p:animEffect>
                                  </p:childTnLst>
                                </p:cTn>
                              </p:par>
                              <p:par>
                                <p:cTn id="10" presetID="53" presetClass="entr" presetSubtype="16" fill="hold" grpId="0" nodeType="withEffect">
                                  <p:stCondLst>
                                    <p:cond delay="400"/>
                                  </p:stCondLst>
                                  <p:childTnLst>
                                    <p:set>
                                      <p:cBhvr>
                                        <p:cTn id="11" dur="1" fill="hold">
                                          <p:stCondLst>
                                            <p:cond delay="0"/>
                                          </p:stCondLst>
                                        </p:cTn>
                                        <p:tgtEl>
                                          <p:spTgt spid="46"/>
                                        </p:tgtEl>
                                        <p:attrNameLst>
                                          <p:attrName>style.visibility</p:attrName>
                                        </p:attrNameLst>
                                      </p:cBhvr>
                                      <p:to>
                                        <p:strVal val="visible"/>
                                      </p:to>
                                    </p:set>
                                    <p:anim calcmode="lin" valueType="num">
                                      <p:cBhvr>
                                        <p:cTn id="12" dur="2000" fill="hold"/>
                                        <p:tgtEl>
                                          <p:spTgt spid="46"/>
                                        </p:tgtEl>
                                        <p:attrNameLst>
                                          <p:attrName>ppt_w</p:attrName>
                                        </p:attrNameLst>
                                      </p:cBhvr>
                                      <p:tavLst>
                                        <p:tav tm="0">
                                          <p:val>
                                            <p:fltVal val="0"/>
                                          </p:val>
                                        </p:tav>
                                        <p:tav tm="100000">
                                          <p:val>
                                            <p:strVal val="#ppt_w"/>
                                          </p:val>
                                        </p:tav>
                                      </p:tavLst>
                                    </p:anim>
                                    <p:anim calcmode="lin" valueType="num">
                                      <p:cBhvr>
                                        <p:cTn id="13" dur="2000" fill="hold"/>
                                        <p:tgtEl>
                                          <p:spTgt spid="46"/>
                                        </p:tgtEl>
                                        <p:attrNameLst>
                                          <p:attrName>ppt_h</p:attrName>
                                        </p:attrNameLst>
                                      </p:cBhvr>
                                      <p:tavLst>
                                        <p:tav tm="0">
                                          <p:val>
                                            <p:fltVal val="0"/>
                                          </p:val>
                                        </p:tav>
                                        <p:tav tm="100000">
                                          <p:val>
                                            <p:strVal val="#ppt_h"/>
                                          </p:val>
                                        </p:tav>
                                      </p:tavLst>
                                    </p:anim>
                                    <p:animEffect transition="in" filter="fade">
                                      <p:cBhvr>
                                        <p:cTn id="14" dur="2000"/>
                                        <p:tgtEl>
                                          <p:spTgt spid="46"/>
                                        </p:tgtEl>
                                      </p:cBhvr>
                                    </p:animEffect>
                                  </p:childTnLst>
                                </p:cTn>
                              </p:par>
                              <p:par>
                                <p:cTn id="15" presetID="53" presetClass="entr" presetSubtype="16" fill="hold" grpId="0" nodeType="withEffect">
                                  <p:stCondLst>
                                    <p:cond delay="600"/>
                                  </p:stCondLst>
                                  <p:childTnLst>
                                    <p:set>
                                      <p:cBhvr>
                                        <p:cTn id="16" dur="1" fill="hold">
                                          <p:stCondLst>
                                            <p:cond delay="0"/>
                                          </p:stCondLst>
                                        </p:cTn>
                                        <p:tgtEl>
                                          <p:spTgt spid="47"/>
                                        </p:tgtEl>
                                        <p:attrNameLst>
                                          <p:attrName>style.visibility</p:attrName>
                                        </p:attrNameLst>
                                      </p:cBhvr>
                                      <p:to>
                                        <p:strVal val="visible"/>
                                      </p:to>
                                    </p:set>
                                    <p:anim calcmode="lin" valueType="num">
                                      <p:cBhvr>
                                        <p:cTn id="17" dur="2000" fill="hold"/>
                                        <p:tgtEl>
                                          <p:spTgt spid="47"/>
                                        </p:tgtEl>
                                        <p:attrNameLst>
                                          <p:attrName>ppt_w</p:attrName>
                                        </p:attrNameLst>
                                      </p:cBhvr>
                                      <p:tavLst>
                                        <p:tav tm="0">
                                          <p:val>
                                            <p:fltVal val="0"/>
                                          </p:val>
                                        </p:tav>
                                        <p:tav tm="100000">
                                          <p:val>
                                            <p:strVal val="#ppt_w"/>
                                          </p:val>
                                        </p:tav>
                                      </p:tavLst>
                                    </p:anim>
                                    <p:anim calcmode="lin" valueType="num">
                                      <p:cBhvr>
                                        <p:cTn id="18" dur="2000" fill="hold"/>
                                        <p:tgtEl>
                                          <p:spTgt spid="47"/>
                                        </p:tgtEl>
                                        <p:attrNameLst>
                                          <p:attrName>ppt_h</p:attrName>
                                        </p:attrNameLst>
                                      </p:cBhvr>
                                      <p:tavLst>
                                        <p:tav tm="0">
                                          <p:val>
                                            <p:fltVal val="0"/>
                                          </p:val>
                                        </p:tav>
                                        <p:tav tm="100000">
                                          <p:val>
                                            <p:strVal val="#ppt_h"/>
                                          </p:val>
                                        </p:tav>
                                      </p:tavLst>
                                    </p:anim>
                                    <p:animEffect transition="in" filter="fade">
                                      <p:cBhvr>
                                        <p:cTn id="19" dur="2000"/>
                                        <p:tgtEl>
                                          <p:spTgt spid="47"/>
                                        </p:tgtEl>
                                      </p:cBhvr>
                                    </p:animEffect>
                                  </p:childTnLst>
                                </p:cTn>
                              </p:par>
                              <p:par>
                                <p:cTn id="20" presetID="53" presetClass="entr" presetSubtype="16" fill="hold" grpId="0" nodeType="withEffect">
                                  <p:stCondLst>
                                    <p:cond delay="300"/>
                                  </p:stCondLst>
                                  <p:childTnLst>
                                    <p:set>
                                      <p:cBhvr>
                                        <p:cTn id="21" dur="1" fill="hold">
                                          <p:stCondLst>
                                            <p:cond delay="0"/>
                                          </p:stCondLst>
                                        </p:cTn>
                                        <p:tgtEl>
                                          <p:spTgt spid="48"/>
                                        </p:tgtEl>
                                        <p:attrNameLst>
                                          <p:attrName>style.visibility</p:attrName>
                                        </p:attrNameLst>
                                      </p:cBhvr>
                                      <p:to>
                                        <p:strVal val="visible"/>
                                      </p:to>
                                    </p:set>
                                    <p:anim calcmode="lin" valueType="num">
                                      <p:cBhvr>
                                        <p:cTn id="22" dur="2000" fill="hold"/>
                                        <p:tgtEl>
                                          <p:spTgt spid="48"/>
                                        </p:tgtEl>
                                        <p:attrNameLst>
                                          <p:attrName>ppt_w</p:attrName>
                                        </p:attrNameLst>
                                      </p:cBhvr>
                                      <p:tavLst>
                                        <p:tav tm="0">
                                          <p:val>
                                            <p:fltVal val="0"/>
                                          </p:val>
                                        </p:tav>
                                        <p:tav tm="100000">
                                          <p:val>
                                            <p:strVal val="#ppt_w"/>
                                          </p:val>
                                        </p:tav>
                                      </p:tavLst>
                                    </p:anim>
                                    <p:anim calcmode="lin" valueType="num">
                                      <p:cBhvr>
                                        <p:cTn id="23" dur="2000" fill="hold"/>
                                        <p:tgtEl>
                                          <p:spTgt spid="48"/>
                                        </p:tgtEl>
                                        <p:attrNameLst>
                                          <p:attrName>ppt_h</p:attrName>
                                        </p:attrNameLst>
                                      </p:cBhvr>
                                      <p:tavLst>
                                        <p:tav tm="0">
                                          <p:val>
                                            <p:fltVal val="0"/>
                                          </p:val>
                                        </p:tav>
                                        <p:tav tm="100000">
                                          <p:val>
                                            <p:strVal val="#ppt_h"/>
                                          </p:val>
                                        </p:tav>
                                      </p:tavLst>
                                    </p:anim>
                                    <p:animEffect transition="in" filter="fade">
                                      <p:cBhvr>
                                        <p:cTn id="24" dur="2000"/>
                                        <p:tgtEl>
                                          <p:spTgt spid="48"/>
                                        </p:tgtEl>
                                      </p:cBhvr>
                                    </p:animEffect>
                                  </p:childTnLst>
                                </p:cTn>
                              </p:par>
                              <p:par>
                                <p:cTn id="25" presetID="53" presetClass="entr" presetSubtype="16" fill="hold" grpId="0" nodeType="withEffect">
                                  <p:stCondLst>
                                    <p:cond delay="100"/>
                                  </p:stCondLst>
                                  <p:childTnLst>
                                    <p:set>
                                      <p:cBhvr>
                                        <p:cTn id="26" dur="1" fill="hold">
                                          <p:stCondLst>
                                            <p:cond delay="0"/>
                                          </p:stCondLst>
                                        </p:cTn>
                                        <p:tgtEl>
                                          <p:spTgt spid="49"/>
                                        </p:tgtEl>
                                        <p:attrNameLst>
                                          <p:attrName>style.visibility</p:attrName>
                                        </p:attrNameLst>
                                      </p:cBhvr>
                                      <p:to>
                                        <p:strVal val="visible"/>
                                      </p:to>
                                    </p:set>
                                    <p:anim calcmode="lin" valueType="num">
                                      <p:cBhvr>
                                        <p:cTn id="27" dur="2000" fill="hold"/>
                                        <p:tgtEl>
                                          <p:spTgt spid="49"/>
                                        </p:tgtEl>
                                        <p:attrNameLst>
                                          <p:attrName>ppt_w</p:attrName>
                                        </p:attrNameLst>
                                      </p:cBhvr>
                                      <p:tavLst>
                                        <p:tav tm="0">
                                          <p:val>
                                            <p:fltVal val="0"/>
                                          </p:val>
                                        </p:tav>
                                        <p:tav tm="100000">
                                          <p:val>
                                            <p:strVal val="#ppt_w"/>
                                          </p:val>
                                        </p:tav>
                                      </p:tavLst>
                                    </p:anim>
                                    <p:anim calcmode="lin" valueType="num">
                                      <p:cBhvr>
                                        <p:cTn id="28" dur="2000" fill="hold"/>
                                        <p:tgtEl>
                                          <p:spTgt spid="49"/>
                                        </p:tgtEl>
                                        <p:attrNameLst>
                                          <p:attrName>ppt_h</p:attrName>
                                        </p:attrNameLst>
                                      </p:cBhvr>
                                      <p:tavLst>
                                        <p:tav tm="0">
                                          <p:val>
                                            <p:fltVal val="0"/>
                                          </p:val>
                                        </p:tav>
                                        <p:tav tm="100000">
                                          <p:val>
                                            <p:strVal val="#ppt_h"/>
                                          </p:val>
                                        </p:tav>
                                      </p:tavLst>
                                    </p:anim>
                                    <p:animEffect transition="in" filter="fade">
                                      <p:cBhvr>
                                        <p:cTn id="29" dur="2000"/>
                                        <p:tgtEl>
                                          <p:spTgt spid="49"/>
                                        </p:tgtEl>
                                      </p:cBhvr>
                                    </p:animEffect>
                                  </p:childTnLst>
                                </p:cTn>
                              </p:par>
                              <p:par>
                                <p:cTn id="30" presetID="53" presetClass="entr" presetSubtype="16" fill="hold" grpId="0" nodeType="withEffect">
                                  <p:stCondLst>
                                    <p:cond delay="700"/>
                                  </p:stCondLst>
                                  <p:childTnLst>
                                    <p:set>
                                      <p:cBhvr>
                                        <p:cTn id="31" dur="1" fill="hold">
                                          <p:stCondLst>
                                            <p:cond delay="0"/>
                                          </p:stCondLst>
                                        </p:cTn>
                                        <p:tgtEl>
                                          <p:spTgt spid="50"/>
                                        </p:tgtEl>
                                        <p:attrNameLst>
                                          <p:attrName>style.visibility</p:attrName>
                                        </p:attrNameLst>
                                      </p:cBhvr>
                                      <p:to>
                                        <p:strVal val="visible"/>
                                      </p:to>
                                    </p:set>
                                    <p:anim calcmode="lin" valueType="num">
                                      <p:cBhvr>
                                        <p:cTn id="32" dur="2000" fill="hold"/>
                                        <p:tgtEl>
                                          <p:spTgt spid="50"/>
                                        </p:tgtEl>
                                        <p:attrNameLst>
                                          <p:attrName>ppt_w</p:attrName>
                                        </p:attrNameLst>
                                      </p:cBhvr>
                                      <p:tavLst>
                                        <p:tav tm="0">
                                          <p:val>
                                            <p:fltVal val="0"/>
                                          </p:val>
                                        </p:tav>
                                        <p:tav tm="100000">
                                          <p:val>
                                            <p:strVal val="#ppt_w"/>
                                          </p:val>
                                        </p:tav>
                                      </p:tavLst>
                                    </p:anim>
                                    <p:anim calcmode="lin" valueType="num">
                                      <p:cBhvr>
                                        <p:cTn id="33" dur="2000" fill="hold"/>
                                        <p:tgtEl>
                                          <p:spTgt spid="50"/>
                                        </p:tgtEl>
                                        <p:attrNameLst>
                                          <p:attrName>ppt_h</p:attrName>
                                        </p:attrNameLst>
                                      </p:cBhvr>
                                      <p:tavLst>
                                        <p:tav tm="0">
                                          <p:val>
                                            <p:fltVal val="0"/>
                                          </p:val>
                                        </p:tav>
                                        <p:tav tm="100000">
                                          <p:val>
                                            <p:strVal val="#ppt_h"/>
                                          </p:val>
                                        </p:tav>
                                      </p:tavLst>
                                    </p:anim>
                                    <p:animEffect transition="in" filter="fade">
                                      <p:cBhvr>
                                        <p:cTn id="34" dur="2000"/>
                                        <p:tgtEl>
                                          <p:spTgt spid="50"/>
                                        </p:tgtEl>
                                      </p:cBhvr>
                                    </p:animEffect>
                                  </p:childTnLst>
                                </p:cTn>
                              </p:par>
                              <p:par>
                                <p:cTn id="35" presetID="53" presetClass="entr" presetSubtype="16" fill="hold" grpId="0" nodeType="withEffect">
                                  <p:stCondLst>
                                    <p:cond delay="100"/>
                                  </p:stCondLst>
                                  <p:childTnLst>
                                    <p:set>
                                      <p:cBhvr>
                                        <p:cTn id="36" dur="1" fill="hold">
                                          <p:stCondLst>
                                            <p:cond delay="0"/>
                                          </p:stCondLst>
                                        </p:cTn>
                                        <p:tgtEl>
                                          <p:spTgt spid="51"/>
                                        </p:tgtEl>
                                        <p:attrNameLst>
                                          <p:attrName>style.visibility</p:attrName>
                                        </p:attrNameLst>
                                      </p:cBhvr>
                                      <p:to>
                                        <p:strVal val="visible"/>
                                      </p:to>
                                    </p:set>
                                    <p:anim calcmode="lin" valueType="num">
                                      <p:cBhvr>
                                        <p:cTn id="37" dur="2000" fill="hold"/>
                                        <p:tgtEl>
                                          <p:spTgt spid="51"/>
                                        </p:tgtEl>
                                        <p:attrNameLst>
                                          <p:attrName>ppt_w</p:attrName>
                                        </p:attrNameLst>
                                      </p:cBhvr>
                                      <p:tavLst>
                                        <p:tav tm="0">
                                          <p:val>
                                            <p:fltVal val="0"/>
                                          </p:val>
                                        </p:tav>
                                        <p:tav tm="100000">
                                          <p:val>
                                            <p:strVal val="#ppt_w"/>
                                          </p:val>
                                        </p:tav>
                                      </p:tavLst>
                                    </p:anim>
                                    <p:anim calcmode="lin" valueType="num">
                                      <p:cBhvr>
                                        <p:cTn id="38" dur="2000" fill="hold"/>
                                        <p:tgtEl>
                                          <p:spTgt spid="51"/>
                                        </p:tgtEl>
                                        <p:attrNameLst>
                                          <p:attrName>ppt_h</p:attrName>
                                        </p:attrNameLst>
                                      </p:cBhvr>
                                      <p:tavLst>
                                        <p:tav tm="0">
                                          <p:val>
                                            <p:fltVal val="0"/>
                                          </p:val>
                                        </p:tav>
                                        <p:tav tm="100000">
                                          <p:val>
                                            <p:strVal val="#ppt_h"/>
                                          </p:val>
                                        </p:tav>
                                      </p:tavLst>
                                    </p:anim>
                                    <p:animEffect transition="in" filter="fade">
                                      <p:cBhvr>
                                        <p:cTn id="39" dur="2000"/>
                                        <p:tgtEl>
                                          <p:spTgt spid="51"/>
                                        </p:tgtEl>
                                      </p:cBhvr>
                                    </p:animEffect>
                                  </p:childTnLst>
                                </p:cTn>
                              </p:par>
                              <p:par>
                                <p:cTn id="40" presetID="53" presetClass="entr" presetSubtype="16" fill="hold" grpId="0" nodeType="withEffect">
                                  <p:stCondLst>
                                    <p:cond delay="100"/>
                                  </p:stCondLst>
                                  <p:childTnLst>
                                    <p:set>
                                      <p:cBhvr>
                                        <p:cTn id="41" dur="1" fill="hold">
                                          <p:stCondLst>
                                            <p:cond delay="0"/>
                                          </p:stCondLst>
                                        </p:cTn>
                                        <p:tgtEl>
                                          <p:spTgt spid="52"/>
                                        </p:tgtEl>
                                        <p:attrNameLst>
                                          <p:attrName>style.visibility</p:attrName>
                                        </p:attrNameLst>
                                      </p:cBhvr>
                                      <p:to>
                                        <p:strVal val="visible"/>
                                      </p:to>
                                    </p:set>
                                    <p:anim calcmode="lin" valueType="num">
                                      <p:cBhvr>
                                        <p:cTn id="42" dur="2000" fill="hold"/>
                                        <p:tgtEl>
                                          <p:spTgt spid="52"/>
                                        </p:tgtEl>
                                        <p:attrNameLst>
                                          <p:attrName>ppt_w</p:attrName>
                                        </p:attrNameLst>
                                      </p:cBhvr>
                                      <p:tavLst>
                                        <p:tav tm="0">
                                          <p:val>
                                            <p:fltVal val="0"/>
                                          </p:val>
                                        </p:tav>
                                        <p:tav tm="100000">
                                          <p:val>
                                            <p:strVal val="#ppt_w"/>
                                          </p:val>
                                        </p:tav>
                                      </p:tavLst>
                                    </p:anim>
                                    <p:anim calcmode="lin" valueType="num">
                                      <p:cBhvr>
                                        <p:cTn id="43" dur="2000" fill="hold"/>
                                        <p:tgtEl>
                                          <p:spTgt spid="52"/>
                                        </p:tgtEl>
                                        <p:attrNameLst>
                                          <p:attrName>ppt_h</p:attrName>
                                        </p:attrNameLst>
                                      </p:cBhvr>
                                      <p:tavLst>
                                        <p:tav tm="0">
                                          <p:val>
                                            <p:fltVal val="0"/>
                                          </p:val>
                                        </p:tav>
                                        <p:tav tm="100000">
                                          <p:val>
                                            <p:strVal val="#ppt_h"/>
                                          </p:val>
                                        </p:tav>
                                      </p:tavLst>
                                    </p:anim>
                                    <p:animEffect transition="in" filter="fade">
                                      <p:cBhvr>
                                        <p:cTn id="44" dur="2000"/>
                                        <p:tgtEl>
                                          <p:spTgt spid="52"/>
                                        </p:tgtEl>
                                      </p:cBhvr>
                                    </p:animEffect>
                                  </p:childTnLst>
                                </p:cTn>
                              </p:par>
                              <p:par>
                                <p:cTn id="45" presetID="53" presetClass="entr" presetSubtype="16" fill="hold" grpId="0" nodeType="withEffect">
                                  <p:stCondLst>
                                    <p:cond delay="800"/>
                                  </p:stCondLst>
                                  <p:childTnLst>
                                    <p:set>
                                      <p:cBhvr>
                                        <p:cTn id="46" dur="1" fill="hold">
                                          <p:stCondLst>
                                            <p:cond delay="0"/>
                                          </p:stCondLst>
                                        </p:cTn>
                                        <p:tgtEl>
                                          <p:spTgt spid="53"/>
                                        </p:tgtEl>
                                        <p:attrNameLst>
                                          <p:attrName>style.visibility</p:attrName>
                                        </p:attrNameLst>
                                      </p:cBhvr>
                                      <p:to>
                                        <p:strVal val="visible"/>
                                      </p:to>
                                    </p:set>
                                    <p:anim calcmode="lin" valueType="num">
                                      <p:cBhvr>
                                        <p:cTn id="47" dur="2000" fill="hold"/>
                                        <p:tgtEl>
                                          <p:spTgt spid="53"/>
                                        </p:tgtEl>
                                        <p:attrNameLst>
                                          <p:attrName>ppt_w</p:attrName>
                                        </p:attrNameLst>
                                      </p:cBhvr>
                                      <p:tavLst>
                                        <p:tav tm="0">
                                          <p:val>
                                            <p:fltVal val="0"/>
                                          </p:val>
                                        </p:tav>
                                        <p:tav tm="100000">
                                          <p:val>
                                            <p:strVal val="#ppt_w"/>
                                          </p:val>
                                        </p:tav>
                                      </p:tavLst>
                                    </p:anim>
                                    <p:anim calcmode="lin" valueType="num">
                                      <p:cBhvr>
                                        <p:cTn id="48" dur="2000" fill="hold"/>
                                        <p:tgtEl>
                                          <p:spTgt spid="53"/>
                                        </p:tgtEl>
                                        <p:attrNameLst>
                                          <p:attrName>ppt_h</p:attrName>
                                        </p:attrNameLst>
                                      </p:cBhvr>
                                      <p:tavLst>
                                        <p:tav tm="0">
                                          <p:val>
                                            <p:fltVal val="0"/>
                                          </p:val>
                                        </p:tav>
                                        <p:tav tm="100000">
                                          <p:val>
                                            <p:strVal val="#ppt_h"/>
                                          </p:val>
                                        </p:tav>
                                      </p:tavLst>
                                    </p:anim>
                                    <p:animEffect transition="in" filter="fade">
                                      <p:cBhvr>
                                        <p:cTn id="49" dur="2000"/>
                                        <p:tgtEl>
                                          <p:spTgt spid="53"/>
                                        </p:tgtEl>
                                      </p:cBhvr>
                                    </p:animEffect>
                                  </p:childTnLst>
                                </p:cTn>
                              </p:par>
                              <p:par>
                                <p:cTn id="50" presetID="53" presetClass="entr" presetSubtype="16" fill="hold" grpId="0" nodeType="withEffect">
                                  <p:stCondLst>
                                    <p:cond delay="300"/>
                                  </p:stCondLst>
                                  <p:childTnLst>
                                    <p:set>
                                      <p:cBhvr>
                                        <p:cTn id="51" dur="1" fill="hold">
                                          <p:stCondLst>
                                            <p:cond delay="0"/>
                                          </p:stCondLst>
                                        </p:cTn>
                                        <p:tgtEl>
                                          <p:spTgt spid="54"/>
                                        </p:tgtEl>
                                        <p:attrNameLst>
                                          <p:attrName>style.visibility</p:attrName>
                                        </p:attrNameLst>
                                      </p:cBhvr>
                                      <p:to>
                                        <p:strVal val="visible"/>
                                      </p:to>
                                    </p:set>
                                    <p:anim calcmode="lin" valueType="num">
                                      <p:cBhvr>
                                        <p:cTn id="52" dur="2000" fill="hold"/>
                                        <p:tgtEl>
                                          <p:spTgt spid="54"/>
                                        </p:tgtEl>
                                        <p:attrNameLst>
                                          <p:attrName>ppt_w</p:attrName>
                                        </p:attrNameLst>
                                      </p:cBhvr>
                                      <p:tavLst>
                                        <p:tav tm="0">
                                          <p:val>
                                            <p:fltVal val="0"/>
                                          </p:val>
                                        </p:tav>
                                        <p:tav tm="100000">
                                          <p:val>
                                            <p:strVal val="#ppt_w"/>
                                          </p:val>
                                        </p:tav>
                                      </p:tavLst>
                                    </p:anim>
                                    <p:anim calcmode="lin" valueType="num">
                                      <p:cBhvr>
                                        <p:cTn id="53" dur="2000" fill="hold"/>
                                        <p:tgtEl>
                                          <p:spTgt spid="54"/>
                                        </p:tgtEl>
                                        <p:attrNameLst>
                                          <p:attrName>ppt_h</p:attrName>
                                        </p:attrNameLst>
                                      </p:cBhvr>
                                      <p:tavLst>
                                        <p:tav tm="0">
                                          <p:val>
                                            <p:fltVal val="0"/>
                                          </p:val>
                                        </p:tav>
                                        <p:tav tm="100000">
                                          <p:val>
                                            <p:strVal val="#ppt_h"/>
                                          </p:val>
                                        </p:tav>
                                      </p:tavLst>
                                    </p:anim>
                                    <p:animEffect transition="in" filter="fade">
                                      <p:cBhvr>
                                        <p:cTn id="54" dur="2000"/>
                                        <p:tgtEl>
                                          <p:spTgt spid="54"/>
                                        </p:tgtEl>
                                      </p:cBhvr>
                                    </p:animEffect>
                                  </p:childTnLst>
                                </p:cTn>
                              </p:par>
                              <p:par>
                                <p:cTn id="55" presetID="53" presetClass="entr" presetSubtype="16" fill="hold" grpId="0" nodeType="withEffect">
                                  <p:stCondLst>
                                    <p:cond delay="800"/>
                                  </p:stCondLst>
                                  <p:childTnLst>
                                    <p:set>
                                      <p:cBhvr>
                                        <p:cTn id="56" dur="1" fill="hold">
                                          <p:stCondLst>
                                            <p:cond delay="0"/>
                                          </p:stCondLst>
                                        </p:cTn>
                                        <p:tgtEl>
                                          <p:spTgt spid="55"/>
                                        </p:tgtEl>
                                        <p:attrNameLst>
                                          <p:attrName>style.visibility</p:attrName>
                                        </p:attrNameLst>
                                      </p:cBhvr>
                                      <p:to>
                                        <p:strVal val="visible"/>
                                      </p:to>
                                    </p:set>
                                    <p:anim calcmode="lin" valueType="num">
                                      <p:cBhvr>
                                        <p:cTn id="57" dur="2000" fill="hold"/>
                                        <p:tgtEl>
                                          <p:spTgt spid="55"/>
                                        </p:tgtEl>
                                        <p:attrNameLst>
                                          <p:attrName>ppt_w</p:attrName>
                                        </p:attrNameLst>
                                      </p:cBhvr>
                                      <p:tavLst>
                                        <p:tav tm="0">
                                          <p:val>
                                            <p:fltVal val="0"/>
                                          </p:val>
                                        </p:tav>
                                        <p:tav tm="100000">
                                          <p:val>
                                            <p:strVal val="#ppt_w"/>
                                          </p:val>
                                        </p:tav>
                                      </p:tavLst>
                                    </p:anim>
                                    <p:anim calcmode="lin" valueType="num">
                                      <p:cBhvr>
                                        <p:cTn id="58" dur="2000" fill="hold"/>
                                        <p:tgtEl>
                                          <p:spTgt spid="55"/>
                                        </p:tgtEl>
                                        <p:attrNameLst>
                                          <p:attrName>ppt_h</p:attrName>
                                        </p:attrNameLst>
                                      </p:cBhvr>
                                      <p:tavLst>
                                        <p:tav tm="0">
                                          <p:val>
                                            <p:fltVal val="0"/>
                                          </p:val>
                                        </p:tav>
                                        <p:tav tm="100000">
                                          <p:val>
                                            <p:strVal val="#ppt_h"/>
                                          </p:val>
                                        </p:tav>
                                      </p:tavLst>
                                    </p:anim>
                                    <p:animEffect transition="in" filter="fade">
                                      <p:cBhvr>
                                        <p:cTn id="59" dur="2000"/>
                                        <p:tgtEl>
                                          <p:spTgt spid="55"/>
                                        </p:tgtEl>
                                      </p:cBhvr>
                                    </p:animEffect>
                                  </p:childTnLst>
                                </p:cTn>
                              </p:par>
                              <p:par>
                                <p:cTn id="60" presetID="53" presetClass="entr" presetSubtype="16" fill="hold" grpId="0" nodeType="withEffect">
                                  <p:stCondLst>
                                    <p:cond delay="100"/>
                                  </p:stCondLst>
                                  <p:childTnLst>
                                    <p:set>
                                      <p:cBhvr>
                                        <p:cTn id="61" dur="1" fill="hold">
                                          <p:stCondLst>
                                            <p:cond delay="0"/>
                                          </p:stCondLst>
                                        </p:cTn>
                                        <p:tgtEl>
                                          <p:spTgt spid="56"/>
                                        </p:tgtEl>
                                        <p:attrNameLst>
                                          <p:attrName>style.visibility</p:attrName>
                                        </p:attrNameLst>
                                      </p:cBhvr>
                                      <p:to>
                                        <p:strVal val="visible"/>
                                      </p:to>
                                    </p:set>
                                    <p:anim calcmode="lin" valueType="num">
                                      <p:cBhvr>
                                        <p:cTn id="62" dur="2000" fill="hold"/>
                                        <p:tgtEl>
                                          <p:spTgt spid="56"/>
                                        </p:tgtEl>
                                        <p:attrNameLst>
                                          <p:attrName>ppt_w</p:attrName>
                                        </p:attrNameLst>
                                      </p:cBhvr>
                                      <p:tavLst>
                                        <p:tav tm="0">
                                          <p:val>
                                            <p:fltVal val="0"/>
                                          </p:val>
                                        </p:tav>
                                        <p:tav tm="100000">
                                          <p:val>
                                            <p:strVal val="#ppt_w"/>
                                          </p:val>
                                        </p:tav>
                                      </p:tavLst>
                                    </p:anim>
                                    <p:anim calcmode="lin" valueType="num">
                                      <p:cBhvr>
                                        <p:cTn id="63" dur="2000" fill="hold"/>
                                        <p:tgtEl>
                                          <p:spTgt spid="56"/>
                                        </p:tgtEl>
                                        <p:attrNameLst>
                                          <p:attrName>ppt_h</p:attrName>
                                        </p:attrNameLst>
                                      </p:cBhvr>
                                      <p:tavLst>
                                        <p:tav tm="0">
                                          <p:val>
                                            <p:fltVal val="0"/>
                                          </p:val>
                                        </p:tav>
                                        <p:tav tm="100000">
                                          <p:val>
                                            <p:strVal val="#ppt_h"/>
                                          </p:val>
                                        </p:tav>
                                      </p:tavLst>
                                    </p:anim>
                                    <p:animEffect transition="in" filter="fade">
                                      <p:cBhvr>
                                        <p:cTn id="64" dur="2000"/>
                                        <p:tgtEl>
                                          <p:spTgt spid="56"/>
                                        </p:tgtEl>
                                      </p:cBhvr>
                                    </p:animEffect>
                                  </p:childTnLst>
                                </p:cTn>
                              </p:par>
                              <p:par>
                                <p:cTn id="65" presetID="53" presetClass="entr" presetSubtype="16" fill="hold" grpId="0" nodeType="withEffect">
                                  <p:stCondLst>
                                    <p:cond delay="400"/>
                                  </p:stCondLst>
                                  <p:childTnLst>
                                    <p:set>
                                      <p:cBhvr>
                                        <p:cTn id="66" dur="1" fill="hold">
                                          <p:stCondLst>
                                            <p:cond delay="0"/>
                                          </p:stCondLst>
                                        </p:cTn>
                                        <p:tgtEl>
                                          <p:spTgt spid="57"/>
                                        </p:tgtEl>
                                        <p:attrNameLst>
                                          <p:attrName>style.visibility</p:attrName>
                                        </p:attrNameLst>
                                      </p:cBhvr>
                                      <p:to>
                                        <p:strVal val="visible"/>
                                      </p:to>
                                    </p:set>
                                    <p:anim calcmode="lin" valueType="num">
                                      <p:cBhvr>
                                        <p:cTn id="67" dur="2000" fill="hold"/>
                                        <p:tgtEl>
                                          <p:spTgt spid="57"/>
                                        </p:tgtEl>
                                        <p:attrNameLst>
                                          <p:attrName>ppt_w</p:attrName>
                                        </p:attrNameLst>
                                      </p:cBhvr>
                                      <p:tavLst>
                                        <p:tav tm="0">
                                          <p:val>
                                            <p:fltVal val="0"/>
                                          </p:val>
                                        </p:tav>
                                        <p:tav tm="100000">
                                          <p:val>
                                            <p:strVal val="#ppt_w"/>
                                          </p:val>
                                        </p:tav>
                                      </p:tavLst>
                                    </p:anim>
                                    <p:anim calcmode="lin" valueType="num">
                                      <p:cBhvr>
                                        <p:cTn id="68" dur="2000" fill="hold"/>
                                        <p:tgtEl>
                                          <p:spTgt spid="57"/>
                                        </p:tgtEl>
                                        <p:attrNameLst>
                                          <p:attrName>ppt_h</p:attrName>
                                        </p:attrNameLst>
                                      </p:cBhvr>
                                      <p:tavLst>
                                        <p:tav tm="0">
                                          <p:val>
                                            <p:fltVal val="0"/>
                                          </p:val>
                                        </p:tav>
                                        <p:tav tm="100000">
                                          <p:val>
                                            <p:strVal val="#ppt_h"/>
                                          </p:val>
                                        </p:tav>
                                      </p:tavLst>
                                    </p:anim>
                                    <p:animEffect transition="in" filter="fade">
                                      <p:cBhvr>
                                        <p:cTn id="69" dur="2000"/>
                                        <p:tgtEl>
                                          <p:spTgt spid="57"/>
                                        </p:tgtEl>
                                      </p:cBhvr>
                                    </p:animEffect>
                                  </p:childTnLst>
                                </p:cTn>
                              </p:par>
                              <p:par>
                                <p:cTn id="70" presetID="53" presetClass="entr" presetSubtype="16" fill="hold" grpId="0" nodeType="withEffect">
                                  <p:stCondLst>
                                    <p:cond delay="600"/>
                                  </p:stCondLst>
                                  <p:childTnLst>
                                    <p:set>
                                      <p:cBhvr>
                                        <p:cTn id="71" dur="1" fill="hold">
                                          <p:stCondLst>
                                            <p:cond delay="0"/>
                                          </p:stCondLst>
                                        </p:cTn>
                                        <p:tgtEl>
                                          <p:spTgt spid="58"/>
                                        </p:tgtEl>
                                        <p:attrNameLst>
                                          <p:attrName>style.visibility</p:attrName>
                                        </p:attrNameLst>
                                      </p:cBhvr>
                                      <p:to>
                                        <p:strVal val="visible"/>
                                      </p:to>
                                    </p:set>
                                    <p:anim calcmode="lin" valueType="num">
                                      <p:cBhvr>
                                        <p:cTn id="72" dur="2000" fill="hold"/>
                                        <p:tgtEl>
                                          <p:spTgt spid="58"/>
                                        </p:tgtEl>
                                        <p:attrNameLst>
                                          <p:attrName>ppt_w</p:attrName>
                                        </p:attrNameLst>
                                      </p:cBhvr>
                                      <p:tavLst>
                                        <p:tav tm="0">
                                          <p:val>
                                            <p:fltVal val="0"/>
                                          </p:val>
                                        </p:tav>
                                        <p:tav tm="100000">
                                          <p:val>
                                            <p:strVal val="#ppt_w"/>
                                          </p:val>
                                        </p:tav>
                                      </p:tavLst>
                                    </p:anim>
                                    <p:anim calcmode="lin" valueType="num">
                                      <p:cBhvr>
                                        <p:cTn id="73" dur="2000" fill="hold"/>
                                        <p:tgtEl>
                                          <p:spTgt spid="58"/>
                                        </p:tgtEl>
                                        <p:attrNameLst>
                                          <p:attrName>ppt_h</p:attrName>
                                        </p:attrNameLst>
                                      </p:cBhvr>
                                      <p:tavLst>
                                        <p:tav tm="0">
                                          <p:val>
                                            <p:fltVal val="0"/>
                                          </p:val>
                                        </p:tav>
                                        <p:tav tm="100000">
                                          <p:val>
                                            <p:strVal val="#ppt_h"/>
                                          </p:val>
                                        </p:tav>
                                      </p:tavLst>
                                    </p:anim>
                                    <p:animEffect transition="in" filter="fade">
                                      <p:cBhvr>
                                        <p:cTn id="74" dur="2000"/>
                                        <p:tgtEl>
                                          <p:spTgt spid="58"/>
                                        </p:tgtEl>
                                      </p:cBhvr>
                                    </p:animEffect>
                                  </p:childTnLst>
                                </p:cTn>
                              </p:par>
                              <p:par>
                                <p:cTn id="75" presetID="53" presetClass="entr" presetSubtype="16" fill="hold" grpId="0" nodeType="withEffect">
                                  <p:stCondLst>
                                    <p:cond delay="200"/>
                                  </p:stCondLst>
                                  <p:childTnLst>
                                    <p:set>
                                      <p:cBhvr>
                                        <p:cTn id="76" dur="1" fill="hold">
                                          <p:stCondLst>
                                            <p:cond delay="0"/>
                                          </p:stCondLst>
                                        </p:cTn>
                                        <p:tgtEl>
                                          <p:spTgt spid="59"/>
                                        </p:tgtEl>
                                        <p:attrNameLst>
                                          <p:attrName>style.visibility</p:attrName>
                                        </p:attrNameLst>
                                      </p:cBhvr>
                                      <p:to>
                                        <p:strVal val="visible"/>
                                      </p:to>
                                    </p:set>
                                    <p:anim calcmode="lin" valueType="num">
                                      <p:cBhvr>
                                        <p:cTn id="77" dur="2000" fill="hold"/>
                                        <p:tgtEl>
                                          <p:spTgt spid="59"/>
                                        </p:tgtEl>
                                        <p:attrNameLst>
                                          <p:attrName>ppt_w</p:attrName>
                                        </p:attrNameLst>
                                      </p:cBhvr>
                                      <p:tavLst>
                                        <p:tav tm="0">
                                          <p:val>
                                            <p:fltVal val="0"/>
                                          </p:val>
                                        </p:tav>
                                        <p:tav tm="100000">
                                          <p:val>
                                            <p:strVal val="#ppt_w"/>
                                          </p:val>
                                        </p:tav>
                                      </p:tavLst>
                                    </p:anim>
                                    <p:anim calcmode="lin" valueType="num">
                                      <p:cBhvr>
                                        <p:cTn id="78" dur="2000" fill="hold"/>
                                        <p:tgtEl>
                                          <p:spTgt spid="59"/>
                                        </p:tgtEl>
                                        <p:attrNameLst>
                                          <p:attrName>ppt_h</p:attrName>
                                        </p:attrNameLst>
                                      </p:cBhvr>
                                      <p:tavLst>
                                        <p:tav tm="0">
                                          <p:val>
                                            <p:fltVal val="0"/>
                                          </p:val>
                                        </p:tav>
                                        <p:tav tm="100000">
                                          <p:val>
                                            <p:strVal val="#ppt_h"/>
                                          </p:val>
                                        </p:tav>
                                      </p:tavLst>
                                    </p:anim>
                                    <p:animEffect transition="in" filter="fade">
                                      <p:cBhvr>
                                        <p:cTn id="79" dur="2000"/>
                                        <p:tgtEl>
                                          <p:spTgt spid="59"/>
                                        </p:tgtEl>
                                      </p:cBhvr>
                                    </p:animEffect>
                                  </p:childTnLst>
                                </p:cTn>
                              </p:par>
                              <p:par>
                                <p:cTn id="80" presetID="53" presetClass="entr" presetSubtype="16" fill="hold" grpId="0" nodeType="withEffect">
                                  <p:stCondLst>
                                    <p:cond delay="500"/>
                                  </p:stCondLst>
                                  <p:childTnLst>
                                    <p:set>
                                      <p:cBhvr>
                                        <p:cTn id="81" dur="1" fill="hold">
                                          <p:stCondLst>
                                            <p:cond delay="0"/>
                                          </p:stCondLst>
                                        </p:cTn>
                                        <p:tgtEl>
                                          <p:spTgt spid="60"/>
                                        </p:tgtEl>
                                        <p:attrNameLst>
                                          <p:attrName>style.visibility</p:attrName>
                                        </p:attrNameLst>
                                      </p:cBhvr>
                                      <p:to>
                                        <p:strVal val="visible"/>
                                      </p:to>
                                    </p:set>
                                    <p:anim calcmode="lin" valueType="num">
                                      <p:cBhvr>
                                        <p:cTn id="82" dur="2000" fill="hold"/>
                                        <p:tgtEl>
                                          <p:spTgt spid="60"/>
                                        </p:tgtEl>
                                        <p:attrNameLst>
                                          <p:attrName>ppt_w</p:attrName>
                                        </p:attrNameLst>
                                      </p:cBhvr>
                                      <p:tavLst>
                                        <p:tav tm="0">
                                          <p:val>
                                            <p:fltVal val="0"/>
                                          </p:val>
                                        </p:tav>
                                        <p:tav tm="100000">
                                          <p:val>
                                            <p:strVal val="#ppt_w"/>
                                          </p:val>
                                        </p:tav>
                                      </p:tavLst>
                                    </p:anim>
                                    <p:anim calcmode="lin" valueType="num">
                                      <p:cBhvr>
                                        <p:cTn id="83" dur="2000" fill="hold"/>
                                        <p:tgtEl>
                                          <p:spTgt spid="60"/>
                                        </p:tgtEl>
                                        <p:attrNameLst>
                                          <p:attrName>ppt_h</p:attrName>
                                        </p:attrNameLst>
                                      </p:cBhvr>
                                      <p:tavLst>
                                        <p:tav tm="0">
                                          <p:val>
                                            <p:fltVal val="0"/>
                                          </p:val>
                                        </p:tav>
                                        <p:tav tm="100000">
                                          <p:val>
                                            <p:strVal val="#ppt_h"/>
                                          </p:val>
                                        </p:tav>
                                      </p:tavLst>
                                    </p:anim>
                                    <p:animEffect transition="in" filter="fade">
                                      <p:cBhvr>
                                        <p:cTn id="84" dur="2000"/>
                                        <p:tgtEl>
                                          <p:spTgt spid="60"/>
                                        </p:tgtEl>
                                      </p:cBhvr>
                                    </p:animEffect>
                                  </p:childTnLst>
                                </p:cTn>
                              </p:par>
                              <p:par>
                                <p:cTn id="85" presetID="53" presetClass="entr" presetSubtype="16" fill="hold" grpId="0" nodeType="withEffect">
                                  <p:stCondLst>
                                    <p:cond delay="300"/>
                                  </p:stCondLst>
                                  <p:childTnLst>
                                    <p:set>
                                      <p:cBhvr>
                                        <p:cTn id="86" dur="1" fill="hold">
                                          <p:stCondLst>
                                            <p:cond delay="0"/>
                                          </p:stCondLst>
                                        </p:cTn>
                                        <p:tgtEl>
                                          <p:spTgt spid="61"/>
                                        </p:tgtEl>
                                        <p:attrNameLst>
                                          <p:attrName>style.visibility</p:attrName>
                                        </p:attrNameLst>
                                      </p:cBhvr>
                                      <p:to>
                                        <p:strVal val="visible"/>
                                      </p:to>
                                    </p:set>
                                    <p:anim calcmode="lin" valueType="num">
                                      <p:cBhvr>
                                        <p:cTn id="87" dur="2000" fill="hold"/>
                                        <p:tgtEl>
                                          <p:spTgt spid="61"/>
                                        </p:tgtEl>
                                        <p:attrNameLst>
                                          <p:attrName>ppt_w</p:attrName>
                                        </p:attrNameLst>
                                      </p:cBhvr>
                                      <p:tavLst>
                                        <p:tav tm="0">
                                          <p:val>
                                            <p:fltVal val="0"/>
                                          </p:val>
                                        </p:tav>
                                        <p:tav tm="100000">
                                          <p:val>
                                            <p:strVal val="#ppt_w"/>
                                          </p:val>
                                        </p:tav>
                                      </p:tavLst>
                                    </p:anim>
                                    <p:anim calcmode="lin" valueType="num">
                                      <p:cBhvr>
                                        <p:cTn id="88" dur="2000" fill="hold"/>
                                        <p:tgtEl>
                                          <p:spTgt spid="61"/>
                                        </p:tgtEl>
                                        <p:attrNameLst>
                                          <p:attrName>ppt_h</p:attrName>
                                        </p:attrNameLst>
                                      </p:cBhvr>
                                      <p:tavLst>
                                        <p:tav tm="0">
                                          <p:val>
                                            <p:fltVal val="0"/>
                                          </p:val>
                                        </p:tav>
                                        <p:tav tm="100000">
                                          <p:val>
                                            <p:strVal val="#ppt_h"/>
                                          </p:val>
                                        </p:tav>
                                      </p:tavLst>
                                    </p:anim>
                                    <p:animEffect transition="in" filter="fade">
                                      <p:cBhvr>
                                        <p:cTn id="89" dur="2000"/>
                                        <p:tgtEl>
                                          <p:spTgt spid="61"/>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62"/>
                                        </p:tgtEl>
                                        <p:attrNameLst>
                                          <p:attrName>style.visibility</p:attrName>
                                        </p:attrNameLst>
                                      </p:cBhvr>
                                      <p:to>
                                        <p:strVal val="visible"/>
                                      </p:to>
                                    </p:set>
                                    <p:anim calcmode="lin" valueType="num">
                                      <p:cBhvr>
                                        <p:cTn id="92" dur="2000" fill="hold"/>
                                        <p:tgtEl>
                                          <p:spTgt spid="62"/>
                                        </p:tgtEl>
                                        <p:attrNameLst>
                                          <p:attrName>ppt_w</p:attrName>
                                        </p:attrNameLst>
                                      </p:cBhvr>
                                      <p:tavLst>
                                        <p:tav tm="0">
                                          <p:val>
                                            <p:fltVal val="0"/>
                                          </p:val>
                                        </p:tav>
                                        <p:tav tm="100000">
                                          <p:val>
                                            <p:strVal val="#ppt_w"/>
                                          </p:val>
                                        </p:tav>
                                      </p:tavLst>
                                    </p:anim>
                                    <p:anim calcmode="lin" valueType="num">
                                      <p:cBhvr>
                                        <p:cTn id="93" dur="2000" fill="hold"/>
                                        <p:tgtEl>
                                          <p:spTgt spid="62"/>
                                        </p:tgtEl>
                                        <p:attrNameLst>
                                          <p:attrName>ppt_h</p:attrName>
                                        </p:attrNameLst>
                                      </p:cBhvr>
                                      <p:tavLst>
                                        <p:tav tm="0">
                                          <p:val>
                                            <p:fltVal val="0"/>
                                          </p:val>
                                        </p:tav>
                                        <p:tav tm="100000">
                                          <p:val>
                                            <p:strVal val="#ppt_h"/>
                                          </p:val>
                                        </p:tav>
                                      </p:tavLst>
                                    </p:anim>
                                    <p:animEffect transition="in" filter="fade">
                                      <p:cBhvr>
                                        <p:cTn id="94" dur="2000"/>
                                        <p:tgtEl>
                                          <p:spTgt spid="62"/>
                                        </p:tgtEl>
                                      </p:cBhvr>
                                    </p:animEffect>
                                  </p:childTnLst>
                                </p:cTn>
                              </p:par>
                              <p:par>
                                <p:cTn id="95" presetID="53" presetClass="entr" presetSubtype="16" fill="hold" grpId="0" nodeType="withEffect">
                                  <p:stCondLst>
                                    <p:cond delay="200"/>
                                  </p:stCondLst>
                                  <p:childTnLst>
                                    <p:set>
                                      <p:cBhvr>
                                        <p:cTn id="96" dur="1" fill="hold">
                                          <p:stCondLst>
                                            <p:cond delay="0"/>
                                          </p:stCondLst>
                                        </p:cTn>
                                        <p:tgtEl>
                                          <p:spTgt spid="63"/>
                                        </p:tgtEl>
                                        <p:attrNameLst>
                                          <p:attrName>style.visibility</p:attrName>
                                        </p:attrNameLst>
                                      </p:cBhvr>
                                      <p:to>
                                        <p:strVal val="visible"/>
                                      </p:to>
                                    </p:set>
                                    <p:anim calcmode="lin" valueType="num">
                                      <p:cBhvr>
                                        <p:cTn id="97" dur="2000" fill="hold"/>
                                        <p:tgtEl>
                                          <p:spTgt spid="63"/>
                                        </p:tgtEl>
                                        <p:attrNameLst>
                                          <p:attrName>ppt_w</p:attrName>
                                        </p:attrNameLst>
                                      </p:cBhvr>
                                      <p:tavLst>
                                        <p:tav tm="0">
                                          <p:val>
                                            <p:fltVal val="0"/>
                                          </p:val>
                                        </p:tav>
                                        <p:tav tm="100000">
                                          <p:val>
                                            <p:strVal val="#ppt_w"/>
                                          </p:val>
                                        </p:tav>
                                      </p:tavLst>
                                    </p:anim>
                                    <p:anim calcmode="lin" valueType="num">
                                      <p:cBhvr>
                                        <p:cTn id="98" dur="2000" fill="hold"/>
                                        <p:tgtEl>
                                          <p:spTgt spid="63"/>
                                        </p:tgtEl>
                                        <p:attrNameLst>
                                          <p:attrName>ppt_h</p:attrName>
                                        </p:attrNameLst>
                                      </p:cBhvr>
                                      <p:tavLst>
                                        <p:tav tm="0">
                                          <p:val>
                                            <p:fltVal val="0"/>
                                          </p:val>
                                        </p:tav>
                                        <p:tav tm="100000">
                                          <p:val>
                                            <p:strVal val="#ppt_h"/>
                                          </p:val>
                                        </p:tav>
                                      </p:tavLst>
                                    </p:anim>
                                    <p:animEffect transition="in" filter="fade">
                                      <p:cBhvr>
                                        <p:cTn id="99" dur="2000"/>
                                        <p:tgtEl>
                                          <p:spTgt spid="63"/>
                                        </p:tgtEl>
                                      </p:cBhvr>
                                    </p:animEffect>
                                  </p:childTnLst>
                                </p:cTn>
                              </p:par>
                              <p:par>
                                <p:cTn id="100" presetID="53" presetClass="entr" presetSubtype="16" fill="hold" grpId="0" nodeType="withEffect">
                                  <p:stCondLst>
                                    <p:cond delay="600"/>
                                  </p:stCondLst>
                                  <p:childTnLst>
                                    <p:set>
                                      <p:cBhvr>
                                        <p:cTn id="101" dur="1" fill="hold">
                                          <p:stCondLst>
                                            <p:cond delay="0"/>
                                          </p:stCondLst>
                                        </p:cTn>
                                        <p:tgtEl>
                                          <p:spTgt spid="64"/>
                                        </p:tgtEl>
                                        <p:attrNameLst>
                                          <p:attrName>style.visibility</p:attrName>
                                        </p:attrNameLst>
                                      </p:cBhvr>
                                      <p:to>
                                        <p:strVal val="visible"/>
                                      </p:to>
                                    </p:set>
                                    <p:anim calcmode="lin" valueType="num">
                                      <p:cBhvr>
                                        <p:cTn id="102" dur="2000" fill="hold"/>
                                        <p:tgtEl>
                                          <p:spTgt spid="64"/>
                                        </p:tgtEl>
                                        <p:attrNameLst>
                                          <p:attrName>ppt_w</p:attrName>
                                        </p:attrNameLst>
                                      </p:cBhvr>
                                      <p:tavLst>
                                        <p:tav tm="0">
                                          <p:val>
                                            <p:fltVal val="0"/>
                                          </p:val>
                                        </p:tav>
                                        <p:tav tm="100000">
                                          <p:val>
                                            <p:strVal val="#ppt_w"/>
                                          </p:val>
                                        </p:tav>
                                      </p:tavLst>
                                    </p:anim>
                                    <p:anim calcmode="lin" valueType="num">
                                      <p:cBhvr>
                                        <p:cTn id="103" dur="2000" fill="hold"/>
                                        <p:tgtEl>
                                          <p:spTgt spid="64"/>
                                        </p:tgtEl>
                                        <p:attrNameLst>
                                          <p:attrName>ppt_h</p:attrName>
                                        </p:attrNameLst>
                                      </p:cBhvr>
                                      <p:tavLst>
                                        <p:tav tm="0">
                                          <p:val>
                                            <p:fltVal val="0"/>
                                          </p:val>
                                        </p:tav>
                                        <p:tav tm="100000">
                                          <p:val>
                                            <p:strVal val="#ppt_h"/>
                                          </p:val>
                                        </p:tav>
                                      </p:tavLst>
                                    </p:anim>
                                    <p:animEffect transition="in" filter="fade">
                                      <p:cBhvr>
                                        <p:cTn id="104" dur="2000"/>
                                        <p:tgtEl>
                                          <p:spTgt spid="64"/>
                                        </p:tgtEl>
                                      </p:cBhvr>
                                    </p:animEffect>
                                  </p:childTnLst>
                                </p:cTn>
                              </p:par>
                              <p:par>
                                <p:cTn id="105" presetID="53" presetClass="entr" presetSubtype="16" fill="hold" grpId="0" nodeType="withEffect">
                                  <p:stCondLst>
                                    <p:cond delay="200"/>
                                  </p:stCondLst>
                                  <p:childTnLst>
                                    <p:set>
                                      <p:cBhvr>
                                        <p:cTn id="106" dur="1" fill="hold">
                                          <p:stCondLst>
                                            <p:cond delay="0"/>
                                          </p:stCondLst>
                                        </p:cTn>
                                        <p:tgtEl>
                                          <p:spTgt spid="65"/>
                                        </p:tgtEl>
                                        <p:attrNameLst>
                                          <p:attrName>style.visibility</p:attrName>
                                        </p:attrNameLst>
                                      </p:cBhvr>
                                      <p:to>
                                        <p:strVal val="visible"/>
                                      </p:to>
                                    </p:set>
                                    <p:anim calcmode="lin" valueType="num">
                                      <p:cBhvr>
                                        <p:cTn id="107" dur="2000" fill="hold"/>
                                        <p:tgtEl>
                                          <p:spTgt spid="65"/>
                                        </p:tgtEl>
                                        <p:attrNameLst>
                                          <p:attrName>ppt_w</p:attrName>
                                        </p:attrNameLst>
                                      </p:cBhvr>
                                      <p:tavLst>
                                        <p:tav tm="0">
                                          <p:val>
                                            <p:fltVal val="0"/>
                                          </p:val>
                                        </p:tav>
                                        <p:tav tm="100000">
                                          <p:val>
                                            <p:strVal val="#ppt_w"/>
                                          </p:val>
                                        </p:tav>
                                      </p:tavLst>
                                    </p:anim>
                                    <p:anim calcmode="lin" valueType="num">
                                      <p:cBhvr>
                                        <p:cTn id="108" dur="2000" fill="hold"/>
                                        <p:tgtEl>
                                          <p:spTgt spid="65"/>
                                        </p:tgtEl>
                                        <p:attrNameLst>
                                          <p:attrName>ppt_h</p:attrName>
                                        </p:attrNameLst>
                                      </p:cBhvr>
                                      <p:tavLst>
                                        <p:tav tm="0">
                                          <p:val>
                                            <p:fltVal val="0"/>
                                          </p:val>
                                        </p:tav>
                                        <p:tav tm="100000">
                                          <p:val>
                                            <p:strVal val="#ppt_h"/>
                                          </p:val>
                                        </p:tav>
                                      </p:tavLst>
                                    </p:anim>
                                    <p:animEffect transition="in" filter="fade">
                                      <p:cBhvr>
                                        <p:cTn id="109" dur="2000"/>
                                        <p:tgtEl>
                                          <p:spTgt spid="65"/>
                                        </p:tgtEl>
                                      </p:cBhvr>
                                    </p:animEffect>
                                  </p:childTnLst>
                                </p:cTn>
                              </p:par>
                              <p:par>
                                <p:cTn id="110" presetID="53" presetClass="entr" presetSubtype="16" fill="hold" grpId="0" nodeType="withEffect">
                                  <p:stCondLst>
                                    <p:cond delay="400"/>
                                  </p:stCondLst>
                                  <p:childTnLst>
                                    <p:set>
                                      <p:cBhvr>
                                        <p:cTn id="111" dur="1" fill="hold">
                                          <p:stCondLst>
                                            <p:cond delay="0"/>
                                          </p:stCondLst>
                                        </p:cTn>
                                        <p:tgtEl>
                                          <p:spTgt spid="66"/>
                                        </p:tgtEl>
                                        <p:attrNameLst>
                                          <p:attrName>style.visibility</p:attrName>
                                        </p:attrNameLst>
                                      </p:cBhvr>
                                      <p:to>
                                        <p:strVal val="visible"/>
                                      </p:to>
                                    </p:set>
                                    <p:anim calcmode="lin" valueType="num">
                                      <p:cBhvr>
                                        <p:cTn id="112" dur="2000" fill="hold"/>
                                        <p:tgtEl>
                                          <p:spTgt spid="66"/>
                                        </p:tgtEl>
                                        <p:attrNameLst>
                                          <p:attrName>ppt_w</p:attrName>
                                        </p:attrNameLst>
                                      </p:cBhvr>
                                      <p:tavLst>
                                        <p:tav tm="0">
                                          <p:val>
                                            <p:fltVal val="0"/>
                                          </p:val>
                                        </p:tav>
                                        <p:tav tm="100000">
                                          <p:val>
                                            <p:strVal val="#ppt_w"/>
                                          </p:val>
                                        </p:tav>
                                      </p:tavLst>
                                    </p:anim>
                                    <p:anim calcmode="lin" valueType="num">
                                      <p:cBhvr>
                                        <p:cTn id="113" dur="2000" fill="hold"/>
                                        <p:tgtEl>
                                          <p:spTgt spid="66"/>
                                        </p:tgtEl>
                                        <p:attrNameLst>
                                          <p:attrName>ppt_h</p:attrName>
                                        </p:attrNameLst>
                                      </p:cBhvr>
                                      <p:tavLst>
                                        <p:tav tm="0">
                                          <p:val>
                                            <p:fltVal val="0"/>
                                          </p:val>
                                        </p:tav>
                                        <p:tav tm="100000">
                                          <p:val>
                                            <p:strVal val="#ppt_h"/>
                                          </p:val>
                                        </p:tav>
                                      </p:tavLst>
                                    </p:anim>
                                    <p:animEffect transition="in" filter="fade">
                                      <p:cBhvr>
                                        <p:cTn id="114" dur="2000"/>
                                        <p:tgtEl>
                                          <p:spTgt spid="66"/>
                                        </p:tgtEl>
                                      </p:cBhvr>
                                    </p:animEffect>
                                  </p:childTnLst>
                                </p:cTn>
                              </p:par>
                              <p:par>
                                <p:cTn id="115" presetID="53" presetClass="entr" presetSubtype="16" fill="hold" grpId="0" nodeType="withEffect">
                                  <p:stCondLst>
                                    <p:cond delay="800"/>
                                  </p:stCondLst>
                                  <p:childTnLst>
                                    <p:set>
                                      <p:cBhvr>
                                        <p:cTn id="116" dur="1" fill="hold">
                                          <p:stCondLst>
                                            <p:cond delay="0"/>
                                          </p:stCondLst>
                                        </p:cTn>
                                        <p:tgtEl>
                                          <p:spTgt spid="67"/>
                                        </p:tgtEl>
                                        <p:attrNameLst>
                                          <p:attrName>style.visibility</p:attrName>
                                        </p:attrNameLst>
                                      </p:cBhvr>
                                      <p:to>
                                        <p:strVal val="visible"/>
                                      </p:to>
                                    </p:set>
                                    <p:anim calcmode="lin" valueType="num">
                                      <p:cBhvr>
                                        <p:cTn id="117" dur="2000" fill="hold"/>
                                        <p:tgtEl>
                                          <p:spTgt spid="67"/>
                                        </p:tgtEl>
                                        <p:attrNameLst>
                                          <p:attrName>ppt_w</p:attrName>
                                        </p:attrNameLst>
                                      </p:cBhvr>
                                      <p:tavLst>
                                        <p:tav tm="0">
                                          <p:val>
                                            <p:fltVal val="0"/>
                                          </p:val>
                                        </p:tav>
                                        <p:tav tm="100000">
                                          <p:val>
                                            <p:strVal val="#ppt_w"/>
                                          </p:val>
                                        </p:tav>
                                      </p:tavLst>
                                    </p:anim>
                                    <p:anim calcmode="lin" valueType="num">
                                      <p:cBhvr>
                                        <p:cTn id="118" dur="2000" fill="hold"/>
                                        <p:tgtEl>
                                          <p:spTgt spid="67"/>
                                        </p:tgtEl>
                                        <p:attrNameLst>
                                          <p:attrName>ppt_h</p:attrName>
                                        </p:attrNameLst>
                                      </p:cBhvr>
                                      <p:tavLst>
                                        <p:tav tm="0">
                                          <p:val>
                                            <p:fltVal val="0"/>
                                          </p:val>
                                        </p:tav>
                                        <p:tav tm="100000">
                                          <p:val>
                                            <p:strVal val="#ppt_h"/>
                                          </p:val>
                                        </p:tav>
                                      </p:tavLst>
                                    </p:anim>
                                    <p:animEffect transition="in" filter="fade">
                                      <p:cBhvr>
                                        <p:cTn id="119" dur="2000"/>
                                        <p:tgtEl>
                                          <p:spTgt spid="67"/>
                                        </p:tgtEl>
                                      </p:cBhvr>
                                    </p:animEffect>
                                  </p:childTnLst>
                                </p:cTn>
                              </p:par>
                              <p:par>
                                <p:cTn id="120" presetID="53" presetClass="entr" presetSubtype="16" fill="hold" grpId="0" nodeType="withEffect">
                                  <p:stCondLst>
                                    <p:cond delay="600"/>
                                  </p:stCondLst>
                                  <p:childTnLst>
                                    <p:set>
                                      <p:cBhvr>
                                        <p:cTn id="121" dur="1" fill="hold">
                                          <p:stCondLst>
                                            <p:cond delay="0"/>
                                          </p:stCondLst>
                                        </p:cTn>
                                        <p:tgtEl>
                                          <p:spTgt spid="69"/>
                                        </p:tgtEl>
                                        <p:attrNameLst>
                                          <p:attrName>style.visibility</p:attrName>
                                        </p:attrNameLst>
                                      </p:cBhvr>
                                      <p:to>
                                        <p:strVal val="visible"/>
                                      </p:to>
                                    </p:set>
                                    <p:anim calcmode="lin" valueType="num">
                                      <p:cBhvr>
                                        <p:cTn id="122" dur="2000" fill="hold"/>
                                        <p:tgtEl>
                                          <p:spTgt spid="69"/>
                                        </p:tgtEl>
                                        <p:attrNameLst>
                                          <p:attrName>ppt_w</p:attrName>
                                        </p:attrNameLst>
                                      </p:cBhvr>
                                      <p:tavLst>
                                        <p:tav tm="0">
                                          <p:val>
                                            <p:fltVal val="0"/>
                                          </p:val>
                                        </p:tav>
                                        <p:tav tm="100000">
                                          <p:val>
                                            <p:strVal val="#ppt_w"/>
                                          </p:val>
                                        </p:tav>
                                      </p:tavLst>
                                    </p:anim>
                                    <p:anim calcmode="lin" valueType="num">
                                      <p:cBhvr>
                                        <p:cTn id="123" dur="2000" fill="hold"/>
                                        <p:tgtEl>
                                          <p:spTgt spid="69"/>
                                        </p:tgtEl>
                                        <p:attrNameLst>
                                          <p:attrName>ppt_h</p:attrName>
                                        </p:attrNameLst>
                                      </p:cBhvr>
                                      <p:tavLst>
                                        <p:tav tm="0">
                                          <p:val>
                                            <p:fltVal val="0"/>
                                          </p:val>
                                        </p:tav>
                                        <p:tav tm="100000">
                                          <p:val>
                                            <p:strVal val="#ppt_h"/>
                                          </p:val>
                                        </p:tav>
                                      </p:tavLst>
                                    </p:anim>
                                    <p:animEffect transition="in" filter="fade">
                                      <p:cBhvr>
                                        <p:cTn id="124" dur="2000"/>
                                        <p:tgtEl>
                                          <p:spTgt spid="69"/>
                                        </p:tgtEl>
                                      </p:cBhvr>
                                    </p:animEffect>
                                  </p:childTnLst>
                                </p:cTn>
                              </p:par>
                              <p:par>
                                <p:cTn id="125" presetID="53" presetClass="entr" presetSubtype="16" fill="hold" grpId="0" nodeType="withEffect">
                                  <p:stCondLst>
                                    <p:cond delay="500"/>
                                  </p:stCondLst>
                                  <p:childTnLst>
                                    <p:set>
                                      <p:cBhvr>
                                        <p:cTn id="126" dur="1" fill="hold">
                                          <p:stCondLst>
                                            <p:cond delay="0"/>
                                          </p:stCondLst>
                                        </p:cTn>
                                        <p:tgtEl>
                                          <p:spTgt spid="70"/>
                                        </p:tgtEl>
                                        <p:attrNameLst>
                                          <p:attrName>style.visibility</p:attrName>
                                        </p:attrNameLst>
                                      </p:cBhvr>
                                      <p:to>
                                        <p:strVal val="visible"/>
                                      </p:to>
                                    </p:set>
                                    <p:anim calcmode="lin" valueType="num">
                                      <p:cBhvr>
                                        <p:cTn id="127" dur="2000" fill="hold"/>
                                        <p:tgtEl>
                                          <p:spTgt spid="70"/>
                                        </p:tgtEl>
                                        <p:attrNameLst>
                                          <p:attrName>ppt_w</p:attrName>
                                        </p:attrNameLst>
                                      </p:cBhvr>
                                      <p:tavLst>
                                        <p:tav tm="0">
                                          <p:val>
                                            <p:fltVal val="0"/>
                                          </p:val>
                                        </p:tav>
                                        <p:tav tm="100000">
                                          <p:val>
                                            <p:strVal val="#ppt_w"/>
                                          </p:val>
                                        </p:tav>
                                      </p:tavLst>
                                    </p:anim>
                                    <p:anim calcmode="lin" valueType="num">
                                      <p:cBhvr>
                                        <p:cTn id="128" dur="2000" fill="hold"/>
                                        <p:tgtEl>
                                          <p:spTgt spid="70"/>
                                        </p:tgtEl>
                                        <p:attrNameLst>
                                          <p:attrName>ppt_h</p:attrName>
                                        </p:attrNameLst>
                                      </p:cBhvr>
                                      <p:tavLst>
                                        <p:tav tm="0">
                                          <p:val>
                                            <p:fltVal val="0"/>
                                          </p:val>
                                        </p:tav>
                                        <p:tav tm="100000">
                                          <p:val>
                                            <p:strVal val="#ppt_h"/>
                                          </p:val>
                                        </p:tav>
                                      </p:tavLst>
                                    </p:anim>
                                    <p:animEffect transition="in" filter="fade">
                                      <p:cBhvr>
                                        <p:cTn id="129" dur="2000"/>
                                        <p:tgtEl>
                                          <p:spTgt spid="70"/>
                                        </p:tgtEl>
                                      </p:cBhvr>
                                    </p:animEffect>
                                  </p:childTnLst>
                                </p:cTn>
                              </p:par>
                              <p:par>
                                <p:cTn id="130" presetID="53" presetClass="entr" presetSubtype="16" fill="hold" grpId="0" nodeType="withEffect">
                                  <p:stCondLst>
                                    <p:cond delay="400"/>
                                  </p:stCondLst>
                                  <p:childTnLst>
                                    <p:set>
                                      <p:cBhvr>
                                        <p:cTn id="131" dur="1" fill="hold">
                                          <p:stCondLst>
                                            <p:cond delay="0"/>
                                          </p:stCondLst>
                                        </p:cTn>
                                        <p:tgtEl>
                                          <p:spTgt spid="71"/>
                                        </p:tgtEl>
                                        <p:attrNameLst>
                                          <p:attrName>style.visibility</p:attrName>
                                        </p:attrNameLst>
                                      </p:cBhvr>
                                      <p:to>
                                        <p:strVal val="visible"/>
                                      </p:to>
                                    </p:set>
                                    <p:anim calcmode="lin" valueType="num">
                                      <p:cBhvr>
                                        <p:cTn id="132" dur="2000" fill="hold"/>
                                        <p:tgtEl>
                                          <p:spTgt spid="71"/>
                                        </p:tgtEl>
                                        <p:attrNameLst>
                                          <p:attrName>ppt_w</p:attrName>
                                        </p:attrNameLst>
                                      </p:cBhvr>
                                      <p:tavLst>
                                        <p:tav tm="0">
                                          <p:val>
                                            <p:fltVal val="0"/>
                                          </p:val>
                                        </p:tav>
                                        <p:tav tm="100000">
                                          <p:val>
                                            <p:strVal val="#ppt_w"/>
                                          </p:val>
                                        </p:tav>
                                      </p:tavLst>
                                    </p:anim>
                                    <p:anim calcmode="lin" valueType="num">
                                      <p:cBhvr>
                                        <p:cTn id="133" dur="2000" fill="hold"/>
                                        <p:tgtEl>
                                          <p:spTgt spid="71"/>
                                        </p:tgtEl>
                                        <p:attrNameLst>
                                          <p:attrName>ppt_h</p:attrName>
                                        </p:attrNameLst>
                                      </p:cBhvr>
                                      <p:tavLst>
                                        <p:tav tm="0">
                                          <p:val>
                                            <p:fltVal val="0"/>
                                          </p:val>
                                        </p:tav>
                                        <p:tav tm="100000">
                                          <p:val>
                                            <p:strVal val="#ppt_h"/>
                                          </p:val>
                                        </p:tav>
                                      </p:tavLst>
                                    </p:anim>
                                    <p:animEffect transition="in" filter="fade">
                                      <p:cBhvr>
                                        <p:cTn id="134" dur="2000"/>
                                        <p:tgtEl>
                                          <p:spTgt spid="71"/>
                                        </p:tgtEl>
                                      </p:cBhvr>
                                    </p:animEffect>
                                  </p:childTnLst>
                                </p:cTn>
                              </p:par>
                              <p:par>
                                <p:cTn id="135" presetID="53" presetClass="entr" presetSubtype="16" fill="hold" grpId="0" nodeType="withEffect">
                                  <p:stCondLst>
                                    <p:cond delay="0"/>
                                  </p:stCondLst>
                                  <p:childTnLst>
                                    <p:set>
                                      <p:cBhvr>
                                        <p:cTn id="136" dur="1" fill="hold">
                                          <p:stCondLst>
                                            <p:cond delay="0"/>
                                          </p:stCondLst>
                                        </p:cTn>
                                        <p:tgtEl>
                                          <p:spTgt spid="72"/>
                                        </p:tgtEl>
                                        <p:attrNameLst>
                                          <p:attrName>style.visibility</p:attrName>
                                        </p:attrNameLst>
                                      </p:cBhvr>
                                      <p:to>
                                        <p:strVal val="visible"/>
                                      </p:to>
                                    </p:set>
                                    <p:anim calcmode="lin" valueType="num">
                                      <p:cBhvr>
                                        <p:cTn id="137" dur="2000" fill="hold"/>
                                        <p:tgtEl>
                                          <p:spTgt spid="72"/>
                                        </p:tgtEl>
                                        <p:attrNameLst>
                                          <p:attrName>ppt_w</p:attrName>
                                        </p:attrNameLst>
                                      </p:cBhvr>
                                      <p:tavLst>
                                        <p:tav tm="0">
                                          <p:val>
                                            <p:fltVal val="0"/>
                                          </p:val>
                                        </p:tav>
                                        <p:tav tm="100000">
                                          <p:val>
                                            <p:strVal val="#ppt_w"/>
                                          </p:val>
                                        </p:tav>
                                      </p:tavLst>
                                    </p:anim>
                                    <p:anim calcmode="lin" valueType="num">
                                      <p:cBhvr>
                                        <p:cTn id="138" dur="2000" fill="hold"/>
                                        <p:tgtEl>
                                          <p:spTgt spid="72"/>
                                        </p:tgtEl>
                                        <p:attrNameLst>
                                          <p:attrName>ppt_h</p:attrName>
                                        </p:attrNameLst>
                                      </p:cBhvr>
                                      <p:tavLst>
                                        <p:tav tm="0">
                                          <p:val>
                                            <p:fltVal val="0"/>
                                          </p:val>
                                        </p:tav>
                                        <p:tav tm="100000">
                                          <p:val>
                                            <p:strVal val="#ppt_h"/>
                                          </p:val>
                                        </p:tav>
                                      </p:tavLst>
                                    </p:anim>
                                    <p:animEffect transition="in" filter="fade">
                                      <p:cBhvr>
                                        <p:cTn id="139" dur="2000"/>
                                        <p:tgtEl>
                                          <p:spTgt spid="72"/>
                                        </p:tgtEl>
                                      </p:cBhvr>
                                    </p:animEffect>
                                  </p:childTnLst>
                                </p:cTn>
                              </p:par>
                              <p:par>
                                <p:cTn id="140" presetID="53" presetClass="entr" presetSubtype="16" fill="hold" grpId="0" nodeType="withEffect">
                                  <p:stCondLst>
                                    <p:cond delay="800"/>
                                  </p:stCondLst>
                                  <p:childTnLst>
                                    <p:set>
                                      <p:cBhvr>
                                        <p:cTn id="141" dur="1" fill="hold">
                                          <p:stCondLst>
                                            <p:cond delay="0"/>
                                          </p:stCondLst>
                                        </p:cTn>
                                        <p:tgtEl>
                                          <p:spTgt spid="73"/>
                                        </p:tgtEl>
                                        <p:attrNameLst>
                                          <p:attrName>style.visibility</p:attrName>
                                        </p:attrNameLst>
                                      </p:cBhvr>
                                      <p:to>
                                        <p:strVal val="visible"/>
                                      </p:to>
                                    </p:set>
                                    <p:anim calcmode="lin" valueType="num">
                                      <p:cBhvr>
                                        <p:cTn id="142" dur="2000" fill="hold"/>
                                        <p:tgtEl>
                                          <p:spTgt spid="73"/>
                                        </p:tgtEl>
                                        <p:attrNameLst>
                                          <p:attrName>ppt_w</p:attrName>
                                        </p:attrNameLst>
                                      </p:cBhvr>
                                      <p:tavLst>
                                        <p:tav tm="0">
                                          <p:val>
                                            <p:fltVal val="0"/>
                                          </p:val>
                                        </p:tav>
                                        <p:tav tm="100000">
                                          <p:val>
                                            <p:strVal val="#ppt_w"/>
                                          </p:val>
                                        </p:tav>
                                      </p:tavLst>
                                    </p:anim>
                                    <p:anim calcmode="lin" valueType="num">
                                      <p:cBhvr>
                                        <p:cTn id="143" dur="2000" fill="hold"/>
                                        <p:tgtEl>
                                          <p:spTgt spid="73"/>
                                        </p:tgtEl>
                                        <p:attrNameLst>
                                          <p:attrName>ppt_h</p:attrName>
                                        </p:attrNameLst>
                                      </p:cBhvr>
                                      <p:tavLst>
                                        <p:tav tm="0">
                                          <p:val>
                                            <p:fltVal val="0"/>
                                          </p:val>
                                        </p:tav>
                                        <p:tav tm="100000">
                                          <p:val>
                                            <p:strVal val="#ppt_h"/>
                                          </p:val>
                                        </p:tav>
                                      </p:tavLst>
                                    </p:anim>
                                    <p:animEffect transition="in" filter="fade">
                                      <p:cBhvr>
                                        <p:cTn id="144" dur="2000"/>
                                        <p:tgtEl>
                                          <p:spTgt spid="73"/>
                                        </p:tgtEl>
                                      </p:cBhvr>
                                    </p:animEffect>
                                  </p:childTnLst>
                                </p:cTn>
                              </p:par>
                              <p:par>
                                <p:cTn id="145" presetID="53" presetClass="entr" presetSubtype="16" fill="hold" grpId="0" nodeType="withEffect">
                                  <p:stCondLst>
                                    <p:cond delay="300"/>
                                  </p:stCondLst>
                                  <p:childTnLst>
                                    <p:set>
                                      <p:cBhvr>
                                        <p:cTn id="146" dur="1" fill="hold">
                                          <p:stCondLst>
                                            <p:cond delay="0"/>
                                          </p:stCondLst>
                                        </p:cTn>
                                        <p:tgtEl>
                                          <p:spTgt spid="74"/>
                                        </p:tgtEl>
                                        <p:attrNameLst>
                                          <p:attrName>style.visibility</p:attrName>
                                        </p:attrNameLst>
                                      </p:cBhvr>
                                      <p:to>
                                        <p:strVal val="visible"/>
                                      </p:to>
                                    </p:set>
                                    <p:anim calcmode="lin" valueType="num">
                                      <p:cBhvr>
                                        <p:cTn id="147" dur="2000" fill="hold"/>
                                        <p:tgtEl>
                                          <p:spTgt spid="74"/>
                                        </p:tgtEl>
                                        <p:attrNameLst>
                                          <p:attrName>ppt_w</p:attrName>
                                        </p:attrNameLst>
                                      </p:cBhvr>
                                      <p:tavLst>
                                        <p:tav tm="0">
                                          <p:val>
                                            <p:fltVal val="0"/>
                                          </p:val>
                                        </p:tav>
                                        <p:tav tm="100000">
                                          <p:val>
                                            <p:strVal val="#ppt_w"/>
                                          </p:val>
                                        </p:tav>
                                      </p:tavLst>
                                    </p:anim>
                                    <p:anim calcmode="lin" valueType="num">
                                      <p:cBhvr>
                                        <p:cTn id="148" dur="2000" fill="hold"/>
                                        <p:tgtEl>
                                          <p:spTgt spid="74"/>
                                        </p:tgtEl>
                                        <p:attrNameLst>
                                          <p:attrName>ppt_h</p:attrName>
                                        </p:attrNameLst>
                                      </p:cBhvr>
                                      <p:tavLst>
                                        <p:tav tm="0">
                                          <p:val>
                                            <p:fltVal val="0"/>
                                          </p:val>
                                        </p:tav>
                                        <p:tav tm="100000">
                                          <p:val>
                                            <p:strVal val="#ppt_h"/>
                                          </p:val>
                                        </p:tav>
                                      </p:tavLst>
                                    </p:anim>
                                    <p:animEffect transition="in" filter="fade">
                                      <p:cBhvr>
                                        <p:cTn id="149" dur="2000"/>
                                        <p:tgtEl>
                                          <p:spTgt spid="74"/>
                                        </p:tgtEl>
                                      </p:cBhvr>
                                    </p:animEffect>
                                  </p:childTnLst>
                                </p:cTn>
                              </p:par>
                              <p:par>
                                <p:cTn id="150" presetID="53" presetClass="entr" presetSubtype="16" fill="hold" grpId="0" nodeType="withEffect">
                                  <p:stCondLst>
                                    <p:cond delay="100"/>
                                  </p:stCondLst>
                                  <p:childTnLst>
                                    <p:set>
                                      <p:cBhvr>
                                        <p:cTn id="151" dur="1" fill="hold">
                                          <p:stCondLst>
                                            <p:cond delay="0"/>
                                          </p:stCondLst>
                                        </p:cTn>
                                        <p:tgtEl>
                                          <p:spTgt spid="75"/>
                                        </p:tgtEl>
                                        <p:attrNameLst>
                                          <p:attrName>style.visibility</p:attrName>
                                        </p:attrNameLst>
                                      </p:cBhvr>
                                      <p:to>
                                        <p:strVal val="visible"/>
                                      </p:to>
                                    </p:set>
                                    <p:anim calcmode="lin" valueType="num">
                                      <p:cBhvr>
                                        <p:cTn id="152" dur="2000" fill="hold"/>
                                        <p:tgtEl>
                                          <p:spTgt spid="75"/>
                                        </p:tgtEl>
                                        <p:attrNameLst>
                                          <p:attrName>ppt_w</p:attrName>
                                        </p:attrNameLst>
                                      </p:cBhvr>
                                      <p:tavLst>
                                        <p:tav tm="0">
                                          <p:val>
                                            <p:fltVal val="0"/>
                                          </p:val>
                                        </p:tav>
                                        <p:tav tm="100000">
                                          <p:val>
                                            <p:strVal val="#ppt_w"/>
                                          </p:val>
                                        </p:tav>
                                      </p:tavLst>
                                    </p:anim>
                                    <p:anim calcmode="lin" valueType="num">
                                      <p:cBhvr>
                                        <p:cTn id="153" dur="2000" fill="hold"/>
                                        <p:tgtEl>
                                          <p:spTgt spid="75"/>
                                        </p:tgtEl>
                                        <p:attrNameLst>
                                          <p:attrName>ppt_h</p:attrName>
                                        </p:attrNameLst>
                                      </p:cBhvr>
                                      <p:tavLst>
                                        <p:tav tm="0">
                                          <p:val>
                                            <p:fltVal val="0"/>
                                          </p:val>
                                        </p:tav>
                                        <p:tav tm="100000">
                                          <p:val>
                                            <p:strVal val="#ppt_h"/>
                                          </p:val>
                                        </p:tav>
                                      </p:tavLst>
                                    </p:anim>
                                    <p:animEffect transition="in" filter="fade">
                                      <p:cBhvr>
                                        <p:cTn id="154" dur="2000"/>
                                        <p:tgtEl>
                                          <p:spTgt spid="75"/>
                                        </p:tgtEl>
                                      </p:cBhvr>
                                    </p:animEffect>
                                  </p:childTnLst>
                                </p:cTn>
                              </p:par>
                              <p:par>
                                <p:cTn id="155" presetID="53" presetClass="entr" presetSubtype="16" fill="hold" grpId="0" nodeType="withEffect">
                                  <p:stCondLst>
                                    <p:cond delay="300"/>
                                  </p:stCondLst>
                                  <p:childTnLst>
                                    <p:set>
                                      <p:cBhvr>
                                        <p:cTn id="156" dur="1" fill="hold">
                                          <p:stCondLst>
                                            <p:cond delay="0"/>
                                          </p:stCondLst>
                                        </p:cTn>
                                        <p:tgtEl>
                                          <p:spTgt spid="77"/>
                                        </p:tgtEl>
                                        <p:attrNameLst>
                                          <p:attrName>style.visibility</p:attrName>
                                        </p:attrNameLst>
                                      </p:cBhvr>
                                      <p:to>
                                        <p:strVal val="visible"/>
                                      </p:to>
                                    </p:set>
                                    <p:anim calcmode="lin" valueType="num">
                                      <p:cBhvr>
                                        <p:cTn id="157" dur="2000" fill="hold"/>
                                        <p:tgtEl>
                                          <p:spTgt spid="77"/>
                                        </p:tgtEl>
                                        <p:attrNameLst>
                                          <p:attrName>ppt_w</p:attrName>
                                        </p:attrNameLst>
                                      </p:cBhvr>
                                      <p:tavLst>
                                        <p:tav tm="0">
                                          <p:val>
                                            <p:fltVal val="0"/>
                                          </p:val>
                                        </p:tav>
                                        <p:tav tm="100000">
                                          <p:val>
                                            <p:strVal val="#ppt_w"/>
                                          </p:val>
                                        </p:tav>
                                      </p:tavLst>
                                    </p:anim>
                                    <p:anim calcmode="lin" valueType="num">
                                      <p:cBhvr>
                                        <p:cTn id="158" dur="2000" fill="hold"/>
                                        <p:tgtEl>
                                          <p:spTgt spid="77"/>
                                        </p:tgtEl>
                                        <p:attrNameLst>
                                          <p:attrName>ppt_h</p:attrName>
                                        </p:attrNameLst>
                                      </p:cBhvr>
                                      <p:tavLst>
                                        <p:tav tm="0">
                                          <p:val>
                                            <p:fltVal val="0"/>
                                          </p:val>
                                        </p:tav>
                                        <p:tav tm="100000">
                                          <p:val>
                                            <p:strVal val="#ppt_h"/>
                                          </p:val>
                                        </p:tav>
                                      </p:tavLst>
                                    </p:anim>
                                    <p:animEffect transition="in" filter="fade">
                                      <p:cBhvr>
                                        <p:cTn id="159" dur="2000"/>
                                        <p:tgtEl>
                                          <p:spTgt spid="77"/>
                                        </p:tgtEl>
                                      </p:cBhvr>
                                    </p:animEffect>
                                  </p:childTnLst>
                                </p:cTn>
                              </p:par>
                              <p:par>
                                <p:cTn id="160" presetID="53" presetClass="entr" presetSubtype="16" fill="hold" grpId="0" nodeType="withEffect">
                                  <p:stCondLst>
                                    <p:cond delay="600"/>
                                  </p:stCondLst>
                                  <p:childTnLst>
                                    <p:set>
                                      <p:cBhvr>
                                        <p:cTn id="161" dur="1" fill="hold">
                                          <p:stCondLst>
                                            <p:cond delay="0"/>
                                          </p:stCondLst>
                                        </p:cTn>
                                        <p:tgtEl>
                                          <p:spTgt spid="78"/>
                                        </p:tgtEl>
                                        <p:attrNameLst>
                                          <p:attrName>style.visibility</p:attrName>
                                        </p:attrNameLst>
                                      </p:cBhvr>
                                      <p:to>
                                        <p:strVal val="visible"/>
                                      </p:to>
                                    </p:set>
                                    <p:anim calcmode="lin" valueType="num">
                                      <p:cBhvr>
                                        <p:cTn id="162" dur="2000" fill="hold"/>
                                        <p:tgtEl>
                                          <p:spTgt spid="78"/>
                                        </p:tgtEl>
                                        <p:attrNameLst>
                                          <p:attrName>ppt_w</p:attrName>
                                        </p:attrNameLst>
                                      </p:cBhvr>
                                      <p:tavLst>
                                        <p:tav tm="0">
                                          <p:val>
                                            <p:fltVal val="0"/>
                                          </p:val>
                                        </p:tav>
                                        <p:tav tm="100000">
                                          <p:val>
                                            <p:strVal val="#ppt_w"/>
                                          </p:val>
                                        </p:tav>
                                      </p:tavLst>
                                    </p:anim>
                                    <p:anim calcmode="lin" valueType="num">
                                      <p:cBhvr>
                                        <p:cTn id="163" dur="2000" fill="hold"/>
                                        <p:tgtEl>
                                          <p:spTgt spid="78"/>
                                        </p:tgtEl>
                                        <p:attrNameLst>
                                          <p:attrName>ppt_h</p:attrName>
                                        </p:attrNameLst>
                                      </p:cBhvr>
                                      <p:tavLst>
                                        <p:tav tm="0">
                                          <p:val>
                                            <p:fltVal val="0"/>
                                          </p:val>
                                        </p:tav>
                                        <p:tav tm="100000">
                                          <p:val>
                                            <p:strVal val="#ppt_h"/>
                                          </p:val>
                                        </p:tav>
                                      </p:tavLst>
                                    </p:anim>
                                    <p:animEffect transition="in" filter="fade">
                                      <p:cBhvr>
                                        <p:cTn id="164" dur="2000"/>
                                        <p:tgtEl>
                                          <p:spTgt spid="78"/>
                                        </p:tgtEl>
                                      </p:cBhvr>
                                    </p:animEffect>
                                  </p:childTnLst>
                                </p:cTn>
                              </p:par>
                              <p:par>
                                <p:cTn id="165" presetID="53" presetClass="entr" presetSubtype="16" fill="hold" grpId="0" nodeType="withEffect">
                                  <p:stCondLst>
                                    <p:cond delay="500"/>
                                  </p:stCondLst>
                                  <p:childTnLst>
                                    <p:set>
                                      <p:cBhvr>
                                        <p:cTn id="166" dur="1" fill="hold">
                                          <p:stCondLst>
                                            <p:cond delay="0"/>
                                          </p:stCondLst>
                                        </p:cTn>
                                        <p:tgtEl>
                                          <p:spTgt spid="79"/>
                                        </p:tgtEl>
                                        <p:attrNameLst>
                                          <p:attrName>style.visibility</p:attrName>
                                        </p:attrNameLst>
                                      </p:cBhvr>
                                      <p:to>
                                        <p:strVal val="visible"/>
                                      </p:to>
                                    </p:set>
                                    <p:anim calcmode="lin" valueType="num">
                                      <p:cBhvr>
                                        <p:cTn id="167" dur="2000" fill="hold"/>
                                        <p:tgtEl>
                                          <p:spTgt spid="79"/>
                                        </p:tgtEl>
                                        <p:attrNameLst>
                                          <p:attrName>ppt_w</p:attrName>
                                        </p:attrNameLst>
                                      </p:cBhvr>
                                      <p:tavLst>
                                        <p:tav tm="0">
                                          <p:val>
                                            <p:fltVal val="0"/>
                                          </p:val>
                                        </p:tav>
                                        <p:tav tm="100000">
                                          <p:val>
                                            <p:strVal val="#ppt_w"/>
                                          </p:val>
                                        </p:tav>
                                      </p:tavLst>
                                    </p:anim>
                                    <p:anim calcmode="lin" valueType="num">
                                      <p:cBhvr>
                                        <p:cTn id="168" dur="2000" fill="hold"/>
                                        <p:tgtEl>
                                          <p:spTgt spid="79"/>
                                        </p:tgtEl>
                                        <p:attrNameLst>
                                          <p:attrName>ppt_h</p:attrName>
                                        </p:attrNameLst>
                                      </p:cBhvr>
                                      <p:tavLst>
                                        <p:tav tm="0">
                                          <p:val>
                                            <p:fltVal val="0"/>
                                          </p:val>
                                        </p:tav>
                                        <p:tav tm="100000">
                                          <p:val>
                                            <p:strVal val="#ppt_h"/>
                                          </p:val>
                                        </p:tav>
                                      </p:tavLst>
                                    </p:anim>
                                    <p:animEffect transition="in" filter="fade">
                                      <p:cBhvr>
                                        <p:cTn id="169" dur="2000"/>
                                        <p:tgtEl>
                                          <p:spTgt spid="79"/>
                                        </p:tgtEl>
                                      </p:cBhvr>
                                    </p:animEffect>
                                  </p:childTnLst>
                                </p:cTn>
                              </p:par>
                              <p:par>
                                <p:cTn id="170" presetID="53" presetClass="entr" presetSubtype="16" fill="hold" grpId="0" nodeType="withEffect">
                                  <p:stCondLst>
                                    <p:cond delay="100"/>
                                  </p:stCondLst>
                                  <p:childTnLst>
                                    <p:set>
                                      <p:cBhvr>
                                        <p:cTn id="171" dur="1" fill="hold">
                                          <p:stCondLst>
                                            <p:cond delay="0"/>
                                          </p:stCondLst>
                                        </p:cTn>
                                        <p:tgtEl>
                                          <p:spTgt spid="80"/>
                                        </p:tgtEl>
                                        <p:attrNameLst>
                                          <p:attrName>style.visibility</p:attrName>
                                        </p:attrNameLst>
                                      </p:cBhvr>
                                      <p:to>
                                        <p:strVal val="visible"/>
                                      </p:to>
                                    </p:set>
                                    <p:anim calcmode="lin" valueType="num">
                                      <p:cBhvr>
                                        <p:cTn id="172" dur="2000" fill="hold"/>
                                        <p:tgtEl>
                                          <p:spTgt spid="80"/>
                                        </p:tgtEl>
                                        <p:attrNameLst>
                                          <p:attrName>ppt_w</p:attrName>
                                        </p:attrNameLst>
                                      </p:cBhvr>
                                      <p:tavLst>
                                        <p:tav tm="0">
                                          <p:val>
                                            <p:fltVal val="0"/>
                                          </p:val>
                                        </p:tav>
                                        <p:tav tm="100000">
                                          <p:val>
                                            <p:strVal val="#ppt_w"/>
                                          </p:val>
                                        </p:tav>
                                      </p:tavLst>
                                    </p:anim>
                                    <p:anim calcmode="lin" valueType="num">
                                      <p:cBhvr>
                                        <p:cTn id="173" dur="2000" fill="hold"/>
                                        <p:tgtEl>
                                          <p:spTgt spid="80"/>
                                        </p:tgtEl>
                                        <p:attrNameLst>
                                          <p:attrName>ppt_h</p:attrName>
                                        </p:attrNameLst>
                                      </p:cBhvr>
                                      <p:tavLst>
                                        <p:tav tm="0">
                                          <p:val>
                                            <p:fltVal val="0"/>
                                          </p:val>
                                        </p:tav>
                                        <p:tav tm="100000">
                                          <p:val>
                                            <p:strVal val="#ppt_h"/>
                                          </p:val>
                                        </p:tav>
                                      </p:tavLst>
                                    </p:anim>
                                    <p:animEffect transition="in" filter="fade">
                                      <p:cBhvr>
                                        <p:cTn id="174" dur="2000"/>
                                        <p:tgtEl>
                                          <p:spTgt spid="80"/>
                                        </p:tgtEl>
                                      </p:cBhvr>
                                    </p:animEffect>
                                  </p:childTnLst>
                                </p:cTn>
                              </p:par>
                              <p:par>
                                <p:cTn id="175" presetID="53" presetClass="entr" presetSubtype="16" fill="hold" grpId="0" nodeType="withEffect">
                                  <p:stCondLst>
                                    <p:cond delay="400"/>
                                  </p:stCondLst>
                                  <p:childTnLst>
                                    <p:set>
                                      <p:cBhvr>
                                        <p:cTn id="176" dur="1" fill="hold">
                                          <p:stCondLst>
                                            <p:cond delay="0"/>
                                          </p:stCondLst>
                                        </p:cTn>
                                        <p:tgtEl>
                                          <p:spTgt spid="81"/>
                                        </p:tgtEl>
                                        <p:attrNameLst>
                                          <p:attrName>style.visibility</p:attrName>
                                        </p:attrNameLst>
                                      </p:cBhvr>
                                      <p:to>
                                        <p:strVal val="visible"/>
                                      </p:to>
                                    </p:set>
                                    <p:anim calcmode="lin" valueType="num">
                                      <p:cBhvr>
                                        <p:cTn id="177" dur="2000" fill="hold"/>
                                        <p:tgtEl>
                                          <p:spTgt spid="81"/>
                                        </p:tgtEl>
                                        <p:attrNameLst>
                                          <p:attrName>ppt_w</p:attrName>
                                        </p:attrNameLst>
                                      </p:cBhvr>
                                      <p:tavLst>
                                        <p:tav tm="0">
                                          <p:val>
                                            <p:fltVal val="0"/>
                                          </p:val>
                                        </p:tav>
                                        <p:tav tm="100000">
                                          <p:val>
                                            <p:strVal val="#ppt_w"/>
                                          </p:val>
                                        </p:tav>
                                      </p:tavLst>
                                    </p:anim>
                                    <p:anim calcmode="lin" valueType="num">
                                      <p:cBhvr>
                                        <p:cTn id="178" dur="2000" fill="hold"/>
                                        <p:tgtEl>
                                          <p:spTgt spid="81"/>
                                        </p:tgtEl>
                                        <p:attrNameLst>
                                          <p:attrName>ppt_h</p:attrName>
                                        </p:attrNameLst>
                                      </p:cBhvr>
                                      <p:tavLst>
                                        <p:tav tm="0">
                                          <p:val>
                                            <p:fltVal val="0"/>
                                          </p:val>
                                        </p:tav>
                                        <p:tav tm="100000">
                                          <p:val>
                                            <p:strVal val="#ppt_h"/>
                                          </p:val>
                                        </p:tav>
                                      </p:tavLst>
                                    </p:anim>
                                    <p:animEffect transition="in" filter="fade">
                                      <p:cBhvr>
                                        <p:cTn id="179" dur="2000"/>
                                        <p:tgtEl>
                                          <p:spTgt spid="81"/>
                                        </p:tgtEl>
                                      </p:cBhvr>
                                    </p:animEffect>
                                  </p:childTnLst>
                                </p:cTn>
                              </p:par>
                              <p:par>
                                <p:cTn id="180" presetID="53" presetClass="entr" presetSubtype="16" fill="hold" grpId="0" nodeType="withEffect">
                                  <p:stCondLst>
                                    <p:cond delay="600"/>
                                  </p:stCondLst>
                                  <p:childTnLst>
                                    <p:set>
                                      <p:cBhvr>
                                        <p:cTn id="181" dur="1" fill="hold">
                                          <p:stCondLst>
                                            <p:cond delay="0"/>
                                          </p:stCondLst>
                                        </p:cTn>
                                        <p:tgtEl>
                                          <p:spTgt spid="82"/>
                                        </p:tgtEl>
                                        <p:attrNameLst>
                                          <p:attrName>style.visibility</p:attrName>
                                        </p:attrNameLst>
                                      </p:cBhvr>
                                      <p:to>
                                        <p:strVal val="visible"/>
                                      </p:to>
                                    </p:set>
                                    <p:anim calcmode="lin" valueType="num">
                                      <p:cBhvr>
                                        <p:cTn id="182" dur="2000" fill="hold"/>
                                        <p:tgtEl>
                                          <p:spTgt spid="82"/>
                                        </p:tgtEl>
                                        <p:attrNameLst>
                                          <p:attrName>ppt_w</p:attrName>
                                        </p:attrNameLst>
                                      </p:cBhvr>
                                      <p:tavLst>
                                        <p:tav tm="0">
                                          <p:val>
                                            <p:fltVal val="0"/>
                                          </p:val>
                                        </p:tav>
                                        <p:tav tm="100000">
                                          <p:val>
                                            <p:strVal val="#ppt_w"/>
                                          </p:val>
                                        </p:tav>
                                      </p:tavLst>
                                    </p:anim>
                                    <p:anim calcmode="lin" valueType="num">
                                      <p:cBhvr>
                                        <p:cTn id="183" dur="2000" fill="hold"/>
                                        <p:tgtEl>
                                          <p:spTgt spid="82"/>
                                        </p:tgtEl>
                                        <p:attrNameLst>
                                          <p:attrName>ppt_h</p:attrName>
                                        </p:attrNameLst>
                                      </p:cBhvr>
                                      <p:tavLst>
                                        <p:tav tm="0">
                                          <p:val>
                                            <p:fltVal val="0"/>
                                          </p:val>
                                        </p:tav>
                                        <p:tav tm="100000">
                                          <p:val>
                                            <p:strVal val="#ppt_h"/>
                                          </p:val>
                                        </p:tav>
                                      </p:tavLst>
                                    </p:anim>
                                    <p:animEffect transition="in" filter="fade">
                                      <p:cBhvr>
                                        <p:cTn id="184" dur="2000"/>
                                        <p:tgtEl>
                                          <p:spTgt spid="82"/>
                                        </p:tgtEl>
                                      </p:cBhvr>
                                    </p:animEffect>
                                  </p:childTnLst>
                                </p:cTn>
                              </p:par>
                              <p:par>
                                <p:cTn id="185" presetID="53" presetClass="entr" presetSubtype="16" fill="hold" grpId="0" nodeType="withEffect">
                                  <p:stCondLst>
                                    <p:cond delay="200"/>
                                  </p:stCondLst>
                                  <p:childTnLst>
                                    <p:set>
                                      <p:cBhvr>
                                        <p:cTn id="186" dur="1" fill="hold">
                                          <p:stCondLst>
                                            <p:cond delay="0"/>
                                          </p:stCondLst>
                                        </p:cTn>
                                        <p:tgtEl>
                                          <p:spTgt spid="83"/>
                                        </p:tgtEl>
                                        <p:attrNameLst>
                                          <p:attrName>style.visibility</p:attrName>
                                        </p:attrNameLst>
                                      </p:cBhvr>
                                      <p:to>
                                        <p:strVal val="visible"/>
                                      </p:to>
                                    </p:set>
                                    <p:anim calcmode="lin" valueType="num">
                                      <p:cBhvr>
                                        <p:cTn id="187" dur="2000" fill="hold"/>
                                        <p:tgtEl>
                                          <p:spTgt spid="83"/>
                                        </p:tgtEl>
                                        <p:attrNameLst>
                                          <p:attrName>ppt_w</p:attrName>
                                        </p:attrNameLst>
                                      </p:cBhvr>
                                      <p:tavLst>
                                        <p:tav tm="0">
                                          <p:val>
                                            <p:fltVal val="0"/>
                                          </p:val>
                                        </p:tav>
                                        <p:tav tm="100000">
                                          <p:val>
                                            <p:strVal val="#ppt_w"/>
                                          </p:val>
                                        </p:tav>
                                      </p:tavLst>
                                    </p:anim>
                                    <p:anim calcmode="lin" valueType="num">
                                      <p:cBhvr>
                                        <p:cTn id="188" dur="2000" fill="hold"/>
                                        <p:tgtEl>
                                          <p:spTgt spid="83"/>
                                        </p:tgtEl>
                                        <p:attrNameLst>
                                          <p:attrName>ppt_h</p:attrName>
                                        </p:attrNameLst>
                                      </p:cBhvr>
                                      <p:tavLst>
                                        <p:tav tm="0">
                                          <p:val>
                                            <p:fltVal val="0"/>
                                          </p:val>
                                        </p:tav>
                                        <p:tav tm="100000">
                                          <p:val>
                                            <p:strVal val="#ppt_h"/>
                                          </p:val>
                                        </p:tav>
                                      </p:tavLst>
                                    </p:anim>
                                    <p:animEffect transition="in" filter="fade">
                                      <p:cBhvr>
                                        <p:cTn id="189" dur="2000"/>
                                        <p:tgtEl>
                                          <p:spTgt spid="83"/>
                                        </p:tgtEl>
                                      </p:cBhvr>
                                    </p:animEffect>
                                  </p:childTnLst>
                                </p:cTn>
                              </p:par>
                              <p:par>
                                <p:cTn id="190" presetID="53" presetClass="entr" presetSubtype="16" fill="hold" grpId="0" nodeType="withEffect">
                                  <p:stCondLst>
                                    <p:cond delay="200"/>
                                  </p:stCondLst>
                                  <p:childTnLst>
                                    <p:set>
                                      <p:cBhvr>
                                        <p:cTn id="191" dur="1" fill="hold">
                                          <p:stCondLst>
                                            <p:cond delay="0"/>
                                          </p:stCondLst>
                                        </p:cTn>
                                        <p:tgtEl>
                                          <p:spTgt spid="85"/>
                                        </p:tgtEl>
                                        <p:attrNameLst>
                                          <p:attrName>style.visibility</p:attrName>
                                        </p:attrNameLst>
                                      </p:cBhvr>
                                      <p:to>
                                        <p:strVal val="visible"/>
                                      </p:to>
                                    </p:set>
                                    <p:anim calcmode="lin" valueType="num">
                                      <p:cBhvr>
                                        <p:cTn id="192" dur="2000" fill="hold"/>
                                        <p:tgtEl>
                                          <p:spTgt spid="85"/>
                                        </p:tgtEl>
                                        <p:attrNameLst>
                                          <p:attrName>ppt_w</p:attrName>
                                        </p:attrNameLst>
                                      </p:cBhvr>
                                      <p:tavLst>
                                        <p:tav tm="0">
                                          <p:val>
                                            <p:fltVal val="0"/>
                                          </p:val>
                                        </p:tav>
                                        <p:tav tm="100000">
                                          <p:val>
                                            <p:strVal val="#ppt_w"/>
                                          </p:val>
                                        </p:tav>
                                      </p:tavLst>
                                    </p:anim>
                                    <p:anim calcmode="lin" valueType="num">
                                      <p:cBhvr>
                                        <p:cTn id="193" dur="2000" fill="hold"/>
                                        <p:tgtEl>
                                          <p:spTgt spid="85"/>
                                        </p:tgtEl>
                                        <p:attrNameLst>
                                          <p:attrName>ppt_h</p:attrName>
                                        </p:attrNameLst>
                                      </p:cBhvr>
                                      <p:tavLst>
                                        <p:tav tm="0">
                                          <p:val>
                                            <p:fltVal val="0"/>
                                          </p:val>
                                        </p:tav>
                                        <p:tav tm="100000">
                                          <p:val>
                                            <p:strVal val="#ppt_h"/>
                                          </p:val>
                                        </p:tav>
                                      </p:tavLst>
                                    </p:anim>
                                    <p:animEffect transition="in" filter="fade">
                                      <p:cBhvr>
                                        <p:cTn id="194" dur="2000"/>
                                        <p:tgtEl>
                                          <p:spTgt spid="85"/>
                                        </p:tgtEl>
                                      </p:cBhvr>
                                    </p:animEffect>
                                  </p:childTnLst>
                                </p:cTn>
                              </p:par>
                              <p:par>
                                <p:cTn id="195" presetID="53" presetClass="entr" presetSubtype="16" fill="hold" grpId="0" nodeType="withEffect">
                                  <p:stCondLst>
                                    <p:cond delay="200"/>
                                  </p:stCondLst>
                                  <p:childTnLst>
                                    <p:set>
                                      <p:cBhvr>
                                        <p:cTn id="196" dur="1" fill="hold">
                                          <p:stCondLst>
                                            <p:cond delay="0"/>
                                          </p:stCondLst>
                                        </p:cTn>
                                        <p:tgtEl>
                                          <p:spTgt spid="5"/>
                                        </p:tgtEl>
                                        <p:attrNameLst>
                                          <p:attrName>style.visibility</p:attrName>
                                        </p:attrNameLst>
                                      </p:cBhvr>
                                      <p:to>
                                        <p:strVal val="visible"/>
                                      </p:to>
                                    </p:set>
                                    <p:anim calcmode="lin" valueType="num">
                                      <p:cBhvr>
                                        <p:cTn id="197" dur="2000" fill="hold"/>
                                        <p:tgtEl>
                                          <p:spTgt spid="5"/>
                                        </p:tgtEl>
                                        <p:attrNameLst>
                                          <p:attrName>ppt_w</p:attrName>
                                        </p:attrNameLst>
                                      </p:cBhvr>
                                      <p:tavLst>
                                        <p:tav tm="0">
                                          <p:val>
                                            <p:fltVal val="0"/>
                                          </p:val>
                                        </p:tav>
                                        <p:tav tm="100000">
                                          <p:val>
                                            <p:strVal val="#ppt_w"/>
                                          </p:val>
                                        </p:tav>
                                      </p:tavLst>
                                    </p:anim>
                                    <p:anim calcmode="lin" valueType="num">
                                      <p:cBhvr>
                                        <p:cTn id="198" dur="2000" fill="hold"/>
                                        <p:tgtEl>
                                          <p:spTgt spid="5"/>
                                        </p:tgtEl>
                                        <p:attrNameLst>
                                          <p:attrName>ppt_h</p:attrName>
                                        </p:attrNameLst>
                                      </p:cBhvr>
                                      <p:tavLst>
                                        <p:tav tm="0">
                                          <p:val>
                                            <p:fltVal val="0"/>
                                          </p:val>
                                        </p:tav>
                                        <p:tav tm="100000">
                                          <p:val>
                                            <p:strVal val="#ppt_h"/>
                                          </p:val>
                                        </p:tav>
                                      </p:tavLst>
                                    </p:anim>
                                    <p:animEffect transition="in" filter="fade">
                                      <p:cBhvr>
                                        <p:cTn id="199" dur="2000"/>
                                        <p:tgtEl>
                                          <p:spTgt spid="5"/>
                                        </p:tgtEl>
                                      </p:cBhvr>
                                    </p:animEffect>
                                  </p:childTnLst>
                                </p:cTn>
                              </p:par>
                              <p:par>
                                <p:cTn id="200" presetID="53" presetClass="entr" presetSubtype="16" fill="hold" grpId="0" nodeType="withEffect">
                                  <p:stCondLst>
                                    <p:cond delay="200"/>
                                  </p:stCondLst>
                                  <p:childTnLst>
                                    <p:set>
                                      <p:cBhvr>
                                        <p:cTn id="201" dur="1" fill="hold">
                                          <p:stCondLst>
                                            <p:cond delay="0"/>
                                          </p:stCondLst>
                                        </p:cTn>
                                        <p:tgtEl>
                                          <p:spTgt spid="6"/>
                                        </p:tgtEl>
                                        <p:attrNameLst>
                                          <p:attrName>style.visibility</p:attrName>
                                        </p:attrNameLst>
                                      </p:cBhvr>
                                      <p:to>
                                        <p:strVal val="visible"/>
                                      </p:to>
                                    </p:set>
                                    <p:anim calcmode="lin" valueType="num">
                                      <p:cBhvr>
                                        <p:cTn id="202" dur="2000" fill="hold"/>
                                        <p:tgtEl>
                                          <p:spTgt spid="6"/>
                                        </p:tgtEl>
                                        <p:attrNameLst>
                                          <p:attrName>ppt_w</p:attrName>
                                        </p:attrNameLst>
                                      </p:cBhvr>
                                      <p:tavLst>
                                        <p:tav tm="0">
                                          <p:val>
                                            <p:fltVal val="0"/>
                                          </p:val>
                                        </p:tav>
                                        <p:tav tm="100000">
                                          <p:val>
                                            <p:strVal val="#ppt_w"/>
                                          </p:val>
                                        </p:tav>
                                      </p:tavLst>
                                    </p:anim>
                                    <p:anim calcmode="lin" valueType="num">
                                      <p:cBhvr>
                                        <p:cTn id="203" dur="2000" fill="hold"/>
                                        <p:tgtEl>
                                          <p:spTgt spid="6"/>
                                        </p:tgtEl>
                                        <p:attrNameLst>
                                          <p:attrName>ppt_h</p:attrName>
                                        </p:attrNameLst>
                                      </p:cBhvr>
                                      <p:tavLst>
                                        <p:tav tm="0">
                                          <p:val>
                                            <p:fltVal val="0"/>
                                          </p:val>
                                        </p:tav>
                                        <p:tav tm="100000">
                                          <p:val>
                                            <p:strVal val="#ppt_h"/>
                                          </p:val>
                                        </p:tav>
                                      </p:tavLst>
                                    </p:anim>
                                    <p:animEffect transition="in" filter="fade">
                                      <p:cBhvr>
                                        <p:cTn id="204" dur="2000"/>
                                        <p:tgtEl>
                                          <p:spTgt spid="6"/>
                                        </p:tgtEl>
                                      </p:cBhvr>
                                    </p:animEffect>
                                  </p:childTnLst>
                                </p:cTn>
                              </p:par>
                              <p:par>
                                <p:cTn id="205" presetID="53" presetClass="entr" presetSubtype="16" fill="hold" grpId="0" nodeType="withEffect">
                                  <p:stCondLst>
                                    <p:cond delay="100"/>
                                  </p:stCondLst>
                                  <p:childTnLst>
                                    <p:set>
                                      <p:cBhvr>
                                        <p:cTn id="206" dur="1" fill="hold">
                                          <p:stCondLst>
                                            <p:cond delay="0"/>
                                          </p:stCondLst>
                                        </p:cTn>
                                        <p:tgtEl>
                                          <p:spTgt spid="7"/>
                                        </p:tgtEl>
                                        <p:attrNameLst>
                                          <p:attrName>style.visibility</p:attrName>
                                        </p:attrNameLst>
                                      </p:cBhvr>
                                      <p:to>
                                        <p:strVal val="visible"/>
                                      </p:to>
                                    </p:set>
                                    <p:anim calcmode="lin" valueType="num">
                                      <p:cBhvr>
                                        <p:cTn id="207" dur="2000" fill="hold"/>
                                        <p:tgtEl>
                                          <p:spTgt spid="7"/>
                                        </p:tgtEl>
                                        <p:attrNameLst>
                                          <p:attrName>ppt_w</p:attrName>
                                        </p:attrNameLst>
                                      </p:cBhvr>
                                      <p:tavLst>
                                        <p:tav tm="0">
                                          <p:val>
                                            <p:fltVal val="0"/>
                                          </p:val>
                                        </p:tav>
                                        <p:tav tm="100000">
                                          <p:val>
                                            <p:strVal val="#ppt_w"/>
                                          </p:val>
                                        </p:tav>
                                      </p:tavLst>
                                    </p:anim>
                                    <p:anim calcmode="lin" valueType="num">
                                      <p:cBhvr>
                                        <p:cTn id="208" dur="2000" fill="hold"/>
                                        <p:tgtEl>
                                          <p:spTgt spid="7"/>
                                        </p:tgtEl>
                                        <p:attrNameLst>
                                          <p:attrName>ppt_h</p:attrName>
                                        </p:attrNameLst>
                                      </p:cBhvr>
                                      <p:tavLst>
                                        <p:tav tm="0">
                                          <p:val>
                                            <p:fltVal val="0"/>
                                          </p:val>
                                        </p:tav>
                                        <p:tav tm="100000">
                                          <p:val>
                                            <p:strVal val="#ppt_h"/>
                                          </p:val>
                                        </p:tav>
                                      </p:tavLst>
                                    </p:anim>
                                    <p:animEffect transition="in" filter="fade">
                                      <p:cBhvr>
                                        <p:cTn id="209" dur="2000"/>
                                        <p:tgtEl>
                                          <p:spTgt spid="7"/>
                                        </p:tgtEl>
                                      </p:cBhvr>
                                    </p:animEffect>
                                  </p:childTnLst>
                                </p:cTn>
                              </p:par>
                              <p:par>
                                <p:cTn id="210" presetID="53" presetClass="entr" presetSubtype="16" fill="hold" grpId="0" nodeType="withEffect">
                                  <p:stCondLst>
                                    <p:cond delay="100"/>
                                  </p:stCondLst>
                                  <p:childTnLst>
                                    <p:set>
                                      <p:cBhvr>
                                        <p:cTn id="211" dur="1" fill="hold">
                                          <p:stCondLst>
                                            <p:cond delay="0"/>
                                          </p:stCondLst>
                                        </p:cTn>
                                        <p:tgtEl>
                                          <p:spTgt spid="9"/>
                                        </p:tgtEl>
                                        <p:attrNameLst>
                                          <p:attrName>style.visibility</p:attrName>
                                        </p:attrNameLst>
                                      </p:cBhvr>
                                      <p:to>
                                        <p:strVal val="visible"/>
                                      </p:to>
                                    </p:set>
                                    <p:anim calcmode="lin" valueType="num">
                                      <p:cBhvr>
                                        <p:cTn id="212" dur="2000" fill="hold"/>
                                        <p:tgtEl>
                                          <p:spTgt spid="9"/>
                                        </p:tgtEl>
                                        <p:attrNameLst>
                                          <p:attrName>ppt_w</p:attrName>
                                        </p:attrNameLst>
                                      </p:cBhvr>
                                      <p:tavLst>
                                        <p:tav tm="0">
                                          <p:val>
                                            <p:fltVal val="0"/>
                                          </p:val>
                                        </p:tav>
                                        <p:tav tm="100000">
                                          <p:val>
                                            <p:strVal val="#ppt_w"/>
                                          </p:val>
                                        </p:tav>
                                      </p:tavLst>
                                    </p:anim>
                                    <p:anim calcmode="lin" valueType="num">
                                      <p:cBhvr>
                                        <p:cTn id="213" dur="2000" fill="hold"/>
                                        <p:tgtEl>
                                          <p:spTgt spid="9"/>
                                        </p:tgtEl>
                                        <p:attrNameLst>
                                          <p:attrName>ppt_h</p:attrName>
                                        </p:attrNameLst>
                                      </p:cBhvr>
                                      <p:tavLst>
                                        <p:tav tm="0">
                                          <p:val>
                                            <p:fltVal val="0"/>
                                          </p:val>
                                        </p:tav>
                                        <p:tav tm="100000">
                                          <p:val>
                                            <p:strVal val="#ppt_h"/>
                                          </p:val>
                                        </p:tav>
                                      </p:tavLst>
                                    </p:anim>
                                    <p:animEffect transition="in" filter="fade">
                                      <p:cBhvr>
                                        <p:cTn id="2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9" grpId="0" animBg="1"/>
      <p:bldP spid="70" grpId="0" animBg="1"/>
      <p:bldP spid="71" grpId="0" animBg="1"/>
      <p:bldP spid="72" grpId="0" animBg="1"/>
      <p:bldP spid="73" grpId="0" animBg="1"/>
      <p:bldP spid="74" grpId="0" animBg="1"/>
      <p:bldP spid="75" grpId="0" animBg="1"/>
      <p:bldP spid="77" grpId="0" animBg="1"/>
      <p:bldP spid="78" grpId="0" animBg="1"/>
      <p:bldP spid="79" grpId="0" animBg="1"/>
      <p:bldP spid="80" grpId="0" animBg="1"/>
      <p:bldP spid="81" grpId="0" animBg="1"/>
      <p:bldP spid="82" grpId="0" animBg="1"/>
      <p:bldP spid="83" grpId="0" animBg="1"/>
      <p:bldP spid="85" grpId="0" animBg="1"/>
      <p:bldP spid="5" grpId="0" animBg="1"/>
      <p:bldP spid="6" grpId="0" animBg="1"/>
      <p:bldP spid="7"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0494AB7-EE0D-0E41-96D4-04CB388D72AD}"/>
              </a:ext>
            </a:extLst>
          </p:cNvPr>
          <p:cNvSpPr/>
          <p:nvPr/>
        </p:nvSpPr>
        <p:spPr>
          <a:xfrm>
            <a:off x="0" y="969963"/>
            <a:ext cx="12192000" cy="55229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37CFCCC2-CF01-4652-B587-3DFCD311B77B}"/>
              </a:ext>
            </a:extLst>
          </p:cNvPr>
          <p:cNvSpPr>
            <a:spLocks noGrp="1"/>
          </p:cNvSpPr>
          <p:nvPr>
            <p:ph type="title"/>
          </p:nvPr>
        </p:nvSpPr>
        <p:spPr>
          <a:xfrm>
            <a:off x="551565" y="1214840"/>
            <a:ext cx="10515600" cy="729103"/>
          </a:xfrm>
        </p:spPr>
        <p:txBody>
          <a:bodyPr anchor="t" anchorCtr="0">
            <a:noAutofit/>
          </a:bodyPr>
          <a:lstStyle/>
          <a:p>
            <a:r>
              <a:rPr lang="da-DK">
                <a:solidFill>
                  <a:schemeClr val="bg1"/>
                </a:solidFill>
              </a:rPr>
              <a:t>Fra stambøger til digital revolution. </a:t>
            </a:r>
            <a:br>
              <a:rPr lang="da-DK">
                <a:solidFill>
                  <a:schemeClr val="bg1"/>
                </a:solidFill>
              </a:rPr>
            </a:br>
            <a:r>
              <a:rPr lang="da-DK">
                <a:solidFill>
                  <a:schemeClr val="bg1"/>
                </a:solidFill>
              </a:rPr>
              <a:t>Avlssucces er et spørgsmål om data</a:t>
            </a:r>
            <a:br>
              <a:rPr lang="da-DK">
                <a:solidFill>
                  <a:schemeClr val="bg1"/>
                </a:solidFill>
              </a:rPr>
            </a:br>
            <a:endParaRPr lang="da-DK">
              <a:solidFill>
                <a:schemeClr val="bg1"/>
              </a:solidFill>
            </a:endParaRPr>
          </a:p>
        </p:txBody>
      </p:sp>
      <p:sp>
        <p:nvSpPr>
          <p:cNvPr id="3" name="Pladsholder til indhold 2">
            <a:extLst>
              <a:ext uri="{FF2B5EF4-FFF2-40B4-BE49-F238E27FC236}">
                <a16:creationId xmlns:a16="http://schemas.microsoft.com/office/drawing/2014/main" id="{8D4F61DD-4DC3-4187-8239-5B7B8D092879}"/>
              </a:ext>
            </a:extLst>
          </p:cNvPr>
          <p:cNvSpPr>
            <a:spLocks noGrp="1"/>
          </p:cNvSpPr>
          <p:nvPr>
            <p:ph sz="half" idx="1"/>
          </p:nvPr>
        </p:nvSpPr>
        <p:spPr>
          <a:xfrm>
            <a:off x="1143000" y="3544884"/>
            <a:ext cx="2292908" cy="1241188"/>
          </a:xfrm>
        </p:spPr>
        <p:txBody>
          <a:bodyPr>
            <a:noAutofit/>
          </a:bodyPr>
          <a:lstStyle/>
          <a:p>
            <a:pPr marL="0" indent="0">
              <a:buNone/>
            </a:pPr>
            <a:r>
              <a:rPr lang="da-DK">
                <a:solidFill>
                  <a:schemeClr val="bg1"/>
                </a:solidFill>
              </a:rPr>
              <a:t>For mere end 120 år siden startede de første avlsprogrammer på baggrund af stambøger</a:t>
            </a:r>
          </a:p>
        </p:txBody>
      </p:sp>
      <p:pic>
        <p:nvPicPr>
          <p:cNvPr id="9" name="Billede 8">
            <a:extLst>
              <a:ext uri="{FF2B5EF4-FFF2-40B4-BE49-F238E27FC236}">
                <a16:creationId xmlns:a16="http://schemas.microsoft.com/office/drawing/2014/main" id="{F467DD5B-152A-46BC-A32E-8C7BA67C73F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1053773" y="4685262"/>
            <a:ext cx="1423869" cy="1053285"/>
          </a:xfrm>
          <a:prstGeom prst="rect">
            <a:avLst/>
          </a:prstGeom>
          <a:effectLst>
            <a:outerShdw blurRad="127000" dist="127000" dir="2700000" algn="tl" rotWithShape="0">
              <a:schemeClr val="accent2"/>
            </a:outerShdw>
          </a:effectLst>
        </p:spPr>
      </p:pic>
      <p:sp>
        <p:nvSpPr>
          <p:cNvPr id="14" name="TextBox 13">
            <a:extLst>
              <a:ext uri="{FF2B5EF4-FFF2-40B4-BE49-F238E27FC236}">
                <a16:creationId xmlns:a16="http://schemas.microsoft.com/office/drawing/2014/main" id="{DDC32A51-41DA-614E-AE57-36F2545489D2}"/>
              </a:ext>
            </a:extLst>
          </p:cNvPr>
          <p:cNvSpPr txBox="1"/>
          <p:nvPr/>
        </p:nvSpPr>
        <p:spPr>
          <a:xfrm>
            <a:off x="7549615" y="6567715"/>
            <a:ext cx="4121426" cy="215444"/>
          </a:xfrm>
          <a:prstGeom prst="rect">
            <a:avLst/>
          </a:prstGeom>
          <a:noFill/>
        </p:spPr>
        <p:txBody>
          <a:bodyPr wrap="square" rtlCol="0">
            <a:spAutoFit/>
          </a:bodyPr>
          <a:lstStyle/>
          <a:p>
            <a:pPr algn="r"/>
            <a:r>
              <a:rPr lang="da-DK" sz="800">
                <a:solidFill>
                  <a:schemeClr val="bg1"/>
                </a:solidFill>
                <a:latin typeface="Arial" panose="020B0604020202020204" pitchFamily="34" charset="0"/>
                <a:cs typeface="Arial" panose="020B0604020202020204" pitchFamily="34" charset="0"/>
              </a:rPr>
              <a:t>Din virksomhed. Vores DNA. </a:t>
            </a:r>
          </a:p>
        </p:txBody>
      </p:sp>
      <p:sp>
        <p:nvSpPr>
          <p:cNvPr id="15" name="Pladsholder til indhold 2">
            <a:extLst>
              <a:ext uri="{FF2B5EF4-FFF2-40B4-BE49-F238E27FC236}">
                <a16:creationId xmlns:a16="http://schemas.microsoft.com/office/drawing/2014/main" id="{CC391C2A-1369-5746-96B1-DCBF3D20AAAC}"/>
              </a:ext>
            </a:extLst>
          </p:cNvPr>
          <p:cNvSpPr txBox="1">
            <a:spLocks/>
          </p:cNvSpPr>
          <p:nvPr/>
        </p:nvSpPr>
        <p:spPr>
          <a:xfrm>
            <a:off x="7877602" y="3544884"/>
            <a:ext cx="3171397" cy="20700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1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da-DK" dirty="0">
                <a:solidFill>
                  <a:schemeClr val="bg1"/>
                </a:solidFill>
              </a:rPr>
              <a:t>Rå computerstyrke, enorme datamængder og optegnelser over ydeevne sammen med slægtskabsresultater og DNA-resultater fremskynder udviklingen i dag</a:t>
            </a:r>
          </a:p>
        </p:txBody>
      </p:sp>
      <p:sp>
        <p:nvSpPr>
          <p:cNvPr id="16" name="Pladsholder til indhold 2">
            <a:extLst>
              <a:ext uri="{FF2B5EF4-FFF2-40B4-BE49-F238E27FC236}">
                <a16:creationId xmlns:a16="http://schemas.microsoft.com/office/drawing/2014/main" id="{57A5849D-70F7-9E40-B64A-6B35F969F73D}"/>
              </a:ext>
            </a:extLst>
          </p:cNvPr>
          <p:cNvSpPr txBox="1">
            <a:spLocks/>
          </p:cNvSpPr>
          <p:nvPr/>
        </p:nvSpPr>
        <p:spPr>
          <a:xfrm>
            <a:off x="4372889" y="3544884"/>
            <a:ext cx="2650698" cy="10759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1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da-DK">
                <a:solidFill>
                  <a:schemeClr val="bg1"/>
                </a:solidFill>
              </a:rPr>
              <a:t>Udviklingen tog fart i løbet af de sidste 30-35 år med dyremodeller, BLUP, genomisk selektion med mere</a:t>
            </a:r>
          </a:p>
        </p:txBody>
      </p:sp>
      <p:sp>
        <p:nvSpPr>
          <p:cNvPr id="17" name="Pladsholder til indhold 2">
            <a:extLst>
              <a:ext uri="{FF2B5EF4-FFF2-40B4-BE49-F238E27FC236}">
                <a16:creationId xmlns:a16="http://schemas.microsoft.com/office/drawing/2014/main" id="{A0E919E6-A8CA-8748-A5BB-D1287CC2E3B1}"/>
              </a:ext>
            </a:extLst>
          </p:cNvPr>
          <p:cNvSpPr txBox="1">
            <a:spLocks/>
          </p:cNvSpPr>
          <p:nvPr/>
        </p:nvSpPr>
        <p:spPr>
          <a:xfrm>
            <a:off x="1142999" y="2850823"/>
            <a:ext cx="2717801" cy="3527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1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da-DK" sz="2000" b="1">
                <a:solidFill>
                  <a:schemeClr val="bg1"/>
                </a:solidFill>
              </a:rPr>
              <a:t>For 120+ år siden</a:t>
            </a:r>
          </a:p>
        </p:txBody>
      </p:sp>
      <p:sp>
        <p:nvSpPr>
          <p:cNvPr id="18" name="Pladsholder til indhold 2">
            <a:extLst>
              <a:ext uri="{FF2B5EF4-FFF2-40B4-BE49-F238E27FC236}">
                <a16:creationId xmlns:a16="http://schemas.microsoft.com/office/drawing/2014/main" id="{E40D1302-9C38-6E4D-AF7E-745638F794C7}"/>
              </a:ext>
            </a:extLst>
          </p:cNvPr>
          <p:cNvSpPr txBox="1">
            <a:spLocks/>
          </p:cNvSpPr>
          <p:nvPr/>
        </p:nvSpPr>
        <p:spPr>
          <a:xfrm>
            <a:off x="7877602" y="2850823"/>
            <a:ext cx="2973755" cy="3872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1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da-DK" sz="2000" b="1">
                <a:solidFill>
                  <a:schemeClr val="bg1"/>
                </a:solidFill>
              </a:rPr>
              <a:t>I dag</a:t>
            </a:r>
          </a:p>
        </p:txBody>
      </p:sp>
      <p:sp>
        <p:nvSpPr>
          <p:cNvPr id="19" name="Pladsholder til indhold 2">
            <a:extLst>
              <a:ext uri="{FF2B5EF4-FFF2-40B4-BE49-F238E27FC236}">
                <a16:creationId xmlns:a16="http://schemas.microsoft.com/office/drawing/2014/main" id="{1EA26EF8-593E-1C4C-BA44-E799D07E56E4}"/>
              </a:ext>
            </a:extLst>
          </p:cNvPr>
          <p:cNvSpPr txBox="1">
            <a:spLocks/>
          </p:cNvSpPr>
          <p:nvPr/>
        </p:nvSpPr>
        <p:spPr>
          <a:xfrm>
            <a:off x="4372888" y="2850823"/>
            <a:ext cx="3239091" cy="3872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1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da-DK" sz="2000" b="1">
                <a:solidFill>
                  <a:schemeClr val="bg1"/>
                </a:solidFill>
              </a:rPr>
              <a:t>De sidste 30-35 år</a:t>
            </a:r>
          </a:p>
        </p:txBody>
      </p:sp>
      <p:cxnSp>
        <p:nvCxnSpPr>
          <p:cNvPr id="8" name="Straight Arrow Connector 7">
            <a:extLst>
              <a:ext uri="{FF2B5EF4-FFF2-40B4-BE49-F238E27FC236}">
                <a16:creationId xmlns:a16="http://schemas.microsoft.com/office/drawing/2014/main" id="{303C454E-8831-D34C-B294-9E4A736086A1}"/>
              </a:ext>
            </a:extLst>
          </p:cNvPr>
          <p:cNvCxnSpPr/>
          <p:nvPr/>
        </p:nvCxnSpPr>
        <p:spPr>
          <a:xfrm>
            <a:off x="0" y="3376165"/>
            <a:ext cx="11531115"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DEEFA9D-B1A3-C945-8D04-185FD8BF2AE2}"/>
              </a:ext>
            </a:extLst>
          </p:cNvPr>
          <p:cNvCxnSpPr>
            <a:cxnSpLocks/>
          </p:cNvCxnSpPr>
          <p:nvPr/>
        </p:nvCxnSpPr>
        <p:spPr>
          <a:xfrm flipV="1">
            <a:off x="8026400" y="3203525"/>
            <a:ext cx="0" cy="17264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8D263F4-C8F0-0E48-AF13-67C16FBF3689}"/>
              </a:ext>
            </a:extLst>
          </p:cNvPr>
          <p:cNvCxnSpPr>
            <a:cxnSpLocks/>
          </p:cNvCxnSpPr>
          <p:nvPr/>
        </p:nvCxnSpPr>
        <p:spPr>
          <a:xfrm flipV="1">
            <a:off x="4521687" y="3203525"/>
            <a:ext cx="0" cy="17264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BBC9F28-A5E3-2349-B707-12141124C653}"/>
              </a:ext>
            </a:extLst>
          </p:cNvPr>
          <p:cNvCxnSpPr>
            <a:cxnSpLocks/>
          </p:cNvCxnSpPr>
          <p:nvPr/>
        </p:nvCxnSpPr>
        <p:spPr>
          <a:xfrm flipV="1">
            <a:off x="1308100" y="3203525"/>
            <a:ext cx="0" cy="17264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32" name="Picture 31" descr="A picture containing person, indoor, man, cutting&#10;&#10;Description automatically generated">
            <a:extLst>
              <a:ext uri="{FF2B5EF4-FFF2-40B4-BE49-F238E27FC236}">
                <a16:creationId xmlns:a16="http://schemas.microsoft.com/office/drawing/2014/main" id="{B6A82277-FF3E-C549-BA03-AE52F3E0183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437762" y="4499969"/>
            <a:ext cx="1415171" cy="1491255"/>
          </a:xfrm>
          <a:prstGeom prst="rect">
            <a:avLst/>
          </a:prstGeom>
          <a:effectLst>
            <a:outerShdw blurRad="127000" dist="127000" dir="2700000" algn="tl" rotWithShape="0">
              <a:srgbClr val="81002A"/>
            </a:outerShdw>
          </a:effectLst>
        </p:spPr>
      </p:pic>
      <p:pic>
        <p:nvPicPr>
          <p:cNvPr id="7" name="Picture 6" descr="A picture containing building, blue, sitting, train&#10;&#10;Description automatically generated">
            <a:extLst>
              <a:ext uri="{FF2B5EF4-FFF2-40B4-BE49-F238E27FC236}">
                <a16:creationId xmlns:a16="http://schemas.microsoft.com/office/drawing/2014/main" id="{8B292FCA-24CC-1E49-8310-5A23FB168CC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992773" y="4499970"/>
            <a:ext cx="1939168" cy="1423869"/>
          </a:xfrm>
          <a:prstGeom prst="rect">
            <a:avLst/>
          </a:prstGeom>
          <a:ln>
            <a:noFill/>
          </a:ln>
          <a:effectLst>
            <a:outerShdw blurRad="127000" dist="127000" dir="2700000" algn="tl" rotWithShape="0">
              <a:schemeClr val="accent2"/>
            </a:outerShdw>
          </a:effectLst>
        </p:spPr>
      </p:pic>
      <p:sp>
        <p:nvSpPr>
          <p:cNvPr id="22" name="Date Placeholder 3">
            <a:extLst>
              <a:ext uri="{FF2B5EF4-FFF2-40B4-BE49-F238E27FC236}">
                <a16:creationId xmlns:a16="http://schemas.microsoft.com/office/drawing/2014/main" id="{77DE095C-7EA6-AA41-99BF-F868B928617F}"/>
              </a:ext>
            </a:extLst>
          </p:cNvPr>
          <p:cNvSpPr>
            <a:spLocks noGrp="1"/>
          </p:cNvSpPr>
          <p:nvPr>
            <p:ph type="dt" sz="half" idx="10"/>
          </p:nvPr>
        </p:nvSpPr>
        <p:spPr>
          <a:xfrm>
            <a:off x="334346" y="6498188"/>
            <a:ext cx="2743200" cy="365125"/>
          </a:xfrm>
        </p:spPr>
        <p:txBody>
          <a:bodyPr/>
          <a:lstStyle/>
          <a:p>
            <a:fld id="{D1F2B8B0-FA05-49B9-B283-598F254B5D2F}" type="datetime1">
              <a:rPr lang="da-DK" smtClean="0"/>
              <a:t>30-07-2025</a:t>
            </a:fld>
            <a:endParaRPr lang="en-DK"/>
          </a:p>
        </p:txBody>
      </p:sp>
    </p:spTree>
    <p:extLst>
      <p:ext uri="{BB962C8B-B14F-4D97-AF65-F5344CB8AC3E}">
        <p14:creationId xmlns:p14="http://schemas.microsoft.com/office/powerpoint/2010/main" val="965292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0-#ppt_w/2"/>
                                          </p:val>
                                        </p:tav>
                                        <p:tav tm="100000">
                                          <p:val>
                                            <p:strVal val="#ppt_x"/>
                                          </p:val>
                                        </p:tav>
                                      </p:tavLst>
                                    </p:anim>
                                    <p:anim calcmode="lin" valueType="num">
                                      <p:cBhvr additive="base">
                                        <p:cTn id="8" dur="2000" fill="hold"/>
                                        <p:tgtEl>
                                          <p:spTgt spid="8"/>
                                        </p:tgtEl>
                                        <p:attrNameLst>
                                          <p:attrName>ppt_y</p:attrName>
                                        </p:attrNameLst>
                                      </p:cBhvr>
                                      <p:tavLst>
                                        <p:tav tm="0">
                                          <p:val>
                                            <p:strVal val="#ppt_y"/>
                                          </p:val>
                                        </p:tav>
                                        <p:tav tm="100000">
                                          <p:val>
                                            <p:strVal val="#ppt_y"/>
                                          </p:val>
                                        </p:tav>
                                      </p:tavLst>
                                    </p:anim>
                                  </p:childTnLst>
                                </p:cTn>
                              </p:par>
                              <p:par>
                                <p:cTn id="9" presetID="17" presetClass="entr" presetSubtype="4" fill="hold" nodeType="withEffect">
                                  <p:stCondLst>
                                    <p:cond delay="500"/>
                                  </p:stCondLst>
                                  <p:childTnLst>
                                    <p:set>
                                      <p:cBhvr>
                                        <p:cTn id="10" dur="1" fill="hold">
                                          <p:stCondLst>
                                            <p:cond delay="0"/>
                                          </p:stCondLst>
                                        </p:cTn>
                                        <p:tgtEl>
                                          <p:spTgt spid="27"/>
                                        </p:tgtEl>
                                        <p:attrNameLst>
                                          <p:attrName>style.visibility</p:attrName>
                                        </p:attrNameLst>
                                      </p:cBhvr>
                                      <p:to>
                                        <p:strVal val="visible"/>
                                      </p:to>
                                    </p:set>
                                    <p:anim calcmode="lin" valueType="num">
                                      <p:cBhvr>
                                        <p:cTn id="11" dur="500" fill="hold"/>
                                        <p:tgtEl>
                                          <p:spTgt spid="27"/>
                                        </p:tgtEl>
                                        <p:attrNameLst>
                                          <p:attrName>ppt_x</p:attrName>
                                        </p:attrNameLst>
                                      </p:cBhvr>
                                      <p:tavLst>
                                        <p:tav tm="0">
                                          <p:val>
                                            <p:strVal val="#ppt_x"/>
                                          </p:val>
                                        </p:tav>
                                        <p:tav tm="100000">
                                          <p:val>
                                            <p:strVal val="#ppt_x"/>
                                          </p:val>
                                        </p:tav>
                                      </p:tavLst>
                                    </p:anim>
                                    <p:anim calcmode="lin" valueType="num">
                                      <p:cBhvr>
                                        <p:cTn id="12" dur="500" fill="hold"/>
                                        <p:tgtEl>
                                          <p:spTgt spid="27"/>
                                        </p:tgtEl>
                                        <p:attrNameLst>
                                          <p:attrName>ppt_y</p:attrName>
                                        </p:attrNameLst>
                                      </p:cBhvr>
                                      <p:tavLst>
                                        <p:tav tm="0">
                                          <p:val>
                                            <p:strVal val="#ppt_y+#ppt_h/2"/>
                                          </p:val>
                                        </p:tav>
                                        <p:tav tm="100000">
                                          <p:val>
                                            <p:strVal val="#ppt_y"/>
                                          </p:val>
                                        </p:tav>
                                      </p:tavLst>
                                    </p:anim>
                                    <p:anim calcmode="lin" valueType="num">
                                      <p:cBhvr>
                                        <p:cTn id="13" dur="500" fill="hold"/>
                                        <p:tgtEl>
                                          <p:spTgt spid="27"/>
                                        </p:tgtEl>
                                        <p:attrNameLst>
                                          <p:attrName>ppt_w</p:attrName>
                                        </p:attrNameLst>
                                      </p:cBhvr>
                                      <p:tavLst>
                                        <p:tav tm="0">
                                          <p:val>
                                            <p:strVal val="#ppt_w"/>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childTnLst>
                                </p:cTn>
                              </p:par>
                              <p:par>
                                <p:cTn id="15" presetID="10" presetClass="entr" presetSubtype="0" fill="hold" grpId="0" nodeType="withEffect">
                                  <p:stCondLst>
                                    <p:cond delay="5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par>
                                <p:cTn id="21" presetID="10" presetClass="entr" presetSubtype="0"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7" presetClass="entr" presetSubtype="4" fill="hold" nodeType="withEffect">
                                  <p:stCondLst>
                                    <p:cond delay="100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ppt_x</p:attrName>
                                        </p:attrNameLst>
                                      </p:cBhvr>
                                      <p:tavLst>
                                        <p:tav tm="0">
                                          <p:val>
                                            <p:strVal val="#ppt_x"/>
                                          </p:val>
                                        </p:tav>
                                        <p:tav tm="100000">
                                          <p:val>
                                            <p:strVal val="#ppt_x"/>
                                          </p:val>
                                        </p:tav>
                                      </p:tavLst>
                                    </p:anim>
                                    <p:anim calcmode="lin" valueType="num">
                                      <p:cBhvr>
                                        <p:cTn id="27" dur="500" fill="hold"/>
                                        <p:tgtEl>
                                          <p:spTgt spid="26"/>
                                        </p:tgtEl>
                                        <p:attrNameLst>
                                          <p:attrName>ppt_y</p:attrName>
                                        </p:attrNameLst>
                                      </p:cBhvr>
                                      <p:tavLst>
                                        <p:tav tm="0">
                                          <p:val>
                                            <p:strVal val="#ppt_y+#ppt_h/2"/>
                                          </p:val>
                                        </p:tav>
                                        <p:tav tm="100000">
                                          <p:val>
                                            <p:strVal val="#ppt_y"/>
                                          </p:val>
                                        </p:tav>
                                      </p:tavLst>
                                    </p:anim>
                                    <p:anim calcmode="lin" valueType="num">
                                      <p:cBhvr>
                                        <p:cTn id="28" dur="500" fill="hold"/>
                                        <p:tgtEl>
                                          <p:spTgt spid="26"/>
                                        </p:tgtEl>
                                        <p:attrNameLst>
                                          <p:attrName>ppt_w</p:attrName>
                                        </p:attrNameLst>
                                      </p:cBhvr>
                                      <p:tavLst>
                                        <p:tav tm="0">
                                          <p:val>
                                            <p:strVal val="#ppt_w"/>
                                          </p:val>
                                        </p:tav>
                                        <p:tav tm="100000">
                                          <p:val>
                                            <p:strVal val="#ppt_w"/>
                                          </p:val>
                                        </p:tav>
                                      </p:tavLst>
                                    </p:anim>
                                    <p:anim calcmode="lin" valueType="num">
                                      <p:cBhvr>
                                        <p:cTn id="29" dur="500" fill="hold"/>
                                        <p:tgtEl>
                                          <p:spTgt spid="26"/>
                                        </p:tgtEl>
                                        <p:attrNameLst>
                                          <p:attrName>ppt_h</p:attrName>
                                        </p:attrNameLst>
                                      </p:cBhvr>
                                      <p:tavLst>
                                        <p:tav tm="0">
                                          <p:val>
                                            <p:fltVal val="0"/>
                                          </p:val>
                                        </p:tav>
                                        <p:tav tm="100000">
                                          <p:val>
                                            <p:strVal val="#ppt_h"/>
                                          </p:val>
                                        </p:tav>
                                      </p:tavLst>
                                    </p:anim>
                                  </p:childTnLst>
                                </p:cTn>
                              </p:par>
                              <p:par>
                                <p:cTn id="30" presetID="10" presetClass="entr" presetSubtype="0" fill="hold" grpId="0" nodeType="withEffect">
                                  <p:stCondLst>
                                    <p:cond delay="100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nodeType="withEffect">
                                  <p:stCondLst>
                                    <p:cond delay="100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par>
                                <p:cTn id="36" presetID="10" presetClass="entr" presetSubtype="0" fill="hold" grpId="0" nodeType="withEffect">
                                  <p:stCondLst>
                                    <p:cond delay="100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7" presetClass="entr" presetSubtype="4" fill="hold" nodeType="withEffect">
                                  <p:stCondLst>
                                    <p:cond delay="1500"/>
                                  </p:stCondLst>
                                  <p:childTnLst>
                                    <p:set>
                                      <p:cBhvr>
                                        <p:cTn id="40" dur="1" fill="hold">
                                          <p:stCondLst>
                                            <p:cond delay="0"/>
                                          </p:stCondLst>
                                        </p:cTn>
                                        <p:tgtEl>
                                          <p:spTgt spid="21"/>
                                        </p:tgtEl>
                                        <p:attrNameLst>
                                          <p:attrName>style.visibility</p:attrName>
                                        </p:attrNameLst>
                                      </p:cBhvr>
                                      <p:to>
                                        <p:strVal val="visible"/>
                                      </p:to>
                                    </p:set>
                                    <p:anim calcmode="lin" valueType="num">
                                      <p:cBhvr>
                                        <p:cTn id="41" dur="500" fill="hold"/>
                                        <p:tgtEl>
                                          <p:spTgt spid="21"/>
                                        </p:tgtEl>
                                        <p:attrNameLst>
                                          <p:attrName>ppt_x</p:attrName>
                                        </p:attrNameLst>
                                      </p:cBhvr>
                                      <p:tavLst>
                                        <p:tav tm="0">
                                          <p:val>
                                            <p:strVal val="#ppt_x"/>
                                          </p:val>
                                        </p:tav>
                                        <p:tav tm="100000">
                                          <p:val>
                                            <p:strVal val="#ppt_x"/>
                                          </p:val>
                                        </p:tav>
                                      </p:tavLst>
                                    </p:anim>
                                    <p:anim calcmode="lin" valueType="num">
                                      <p:cBhvr>
                                        <p:cTn id="42" dur="500" fill="hold"/>
                                        <p:tgtEl>
                                          <p:spTgt spid="21"/>
                                        </p:tgtEl>
                                        <p:attrNameLst>
                                          <p:attrName>ppt_y</p:attrName>
                                        </p:attrNameLst>
                                      </p:cBhvr>
                                      <p:tavLst>
                                        <p:tav tm="0">
                                          <p:val>
                                            <p:strVal val="#ppt_y+#ppt_h/2"/>
                                          </p:val>
                                        </p:tav>
                                        <p:tav tm="100000">
                                          <p:val>
                                            <p:strVal val="#ppt_y"/>
                                          </p:val>
                                        </p:tav>
                                      </p:tavLst>
                                    </p:anim>
                                    <p:anim calcmode="lin" valueType="num">
                                      <p:cBhvr>
                                        <p:cTn id="43" dur="500" fill="hold"/>
                                        <p:tgtEl>
                                          <p:spTgt spid="21"/>
                                        </p:tgtEl>
                                        <p:attrNameLst>
                                          <p:attrName>ppt_w</p:attrName>
                                        </p:attrNameLst>
                                      </p:cBhvr>
                                      <p:tavLst>
                                        <p:tav tm="0">
                                          <p:val>
                                            <p:strVal val="#ppt_w"/>
                                          </p:val>
                                        </p:tav>
                                        <p:tav tm="100000">
                                          <p:val>
                                            <p:strVal val="#ppt_w"/>
                                          </p:val>
                                        </p:tav>
                                      </p:tavLst>
                                    </p:anim>
                                    <p:anim calcmode="lin" valueType="num">
                                      <p:cBhvr>
                                        <p:cTn id="44" dur="500" fill="hold"/>
                                        <p:tgtEl>
                                          <p:spTgt spid="21"/>
                                        </p:tgtEl>
                                        <p:attrNameLst>
                                          <p:attrName>ppt_h</p:attrName>
                                        </p:attrNameLst>
                                      </p:cBhvr>
                                      <p:tavLst>
                                        <p:tav tm="0">
                                          <p:val>
                                            <p:fltVal val="0"/>
                                          </p:val>
                                        </p:tav>
                                        <p:tav tm="100000">
                                          <p:val>
                                            <p:strVal val="#ppt_h"/>
                                          </p:val>
                                        </p:tav>
                                      </p:tavLst>
                                    </p:anim>
                                  </p:childTnLst>
                                </p:cTn>
                              </p:par>
                              <p:par>
                                <p:cTn id="45" presetID="10" presetClass="entr" presetSubtype="0" fill="hold" grpId="0" nodeType="withEffect">
                                  <p:stCondLst>
                                    <p:cond delay="150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par>
                                <p:cTn id="48" presetID="10" presetClass="entr" presetSubtype="0" fill="hold" grpId="0" nodeType="withEffect">
                                  <p:stCondLst>
                                    <p:cond delay="150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par>
                                <p:cTn id="51" presetID="10" presetClass="entr" presetSubtype="0" fill="hold" nodeType="withEffect">
                                  <p:stCondLst>
                                    <p:cond delay="150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5" grpId="0"/>
      <p:bldP spid="16" grpId="0"/>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1BDA9425-68A7-DD2E-180C-1F097D4EE609}"/>
              </a:ext>
            </a:extLst>
          </p:cNvPr>
          <p:cNvSpPr>
            <a:spLocks noGrp="1"/>
          </p:cNvSpPr>
          <p:nvPr>
            <p:ph type="dt" sz="half" idx="2"/>
          </p:nvPr>
        </p:nvSpPr>
        <p:spPr/>
        <p:txBody>
          <a:bodyPr/>
          <a:lstStyle/>
          <a:p>
            <a:fld id="{5FC55A76-CF08-478C-AF8C-D89AC7A92E1A}" type="datetime1">
              <a:rPr lang="en-GB" smtClean="0"/>
              <a:t>30/07/2025</a:t>
            </a:fld>
            <a:endParaRPr lang="en-DK" dirty="0"/>
          </a:p>
        </p:txBody>
      </p:sp>
      <p:sp>
        <p:nvSpPr>
          <p:cNvPr id="3" name="Pladsholder til sidefod 2">
            <a:extLst>
              <a:ext uri="{FF2B5EF4-FFF2-40B4-BE49-F238E27FC236}">
                <a16:creationId xmlns:a16="http://schemas.microsoft.com/office/drawing/2014/main" id="{72AF3E53-4ACA-00B9-17C4-6B1BE34F89AD}"/>
              </a:ext>
            </a:extLst>
          </p:cNvPr>
          <p:cNvSpPr>
            <a:spLocks noGrp="1"/>
          </p:cNvSpPr>
          <p:nvPr>
            <p:ph type="ftr" sz="quarter" idx="3"/>
          </p:nvPr>
        </p:nvSpPr>
        <p:spPr/>
        <p:txBody>
          <a:bodyPr/>
          <a:lstStyle/>
          <a:p>
            <a:r>
              <a:rPr lang="en-US"/>
              <a:t>Your business. Our DNA.</a:t>
            </a:r>
            <a:endParaRPr lang="en-DK" dirty="0"/>
          </a:p>
        </p:txBody>
      </p:sp>
      <p:sp>
        <p:nvSpPr>
          <p:cNvPr id="4" name="Titel 3">
            <a:extLst>
              <a:ext uri="{FF2B5EF4-FFF2-40B4-BE49-F238E27FC236}">
                <a16:creationId xmlns:a16="http://schemas.microsoft.com/office/drawing/2014/main" id="{2B1A4716-BACB-5788-A467-48EFC43346A1}"/>
              </a:ext>
            </a:extLst>
          </p:cNvPr>
          <p:cNvSpPr>
            <a:spLocks noGrp="1"/>
          </p:cNvSpPr>
          <p:nvPr>
            <p:ph type="title"/>
          </p:nvPr>
        </p:nvSpPr>
        <p:spPr/>
        <p:txBody>
          <a:bodyPr/>
          <a:lstStyle/>
          <a:p>
            <a:r>
              <a:rPr lang="da-DK" dirty="0"/>
              <a:t>De sidste 10 års produktudvikling? </a:t>
            </a:r>
            <a:endParaRPr lang="LID4096" dirty="0"/>
          </a:p>
        </p:txBody>
      </p:sp>
      <p:sp>
        <p:nvSpPr>
          <p:cNvPr id="24" name="Titel 3">
            <a:extLst>
              <a:ext uri="{FF2B5EF4-FFF2-40B4-BE49-F238E27FC236}">
                <a16:creationId xmlns:a16="http://schemas.microsoft.com/office/drawing/2014/main" id="{7BD85C1D-3C9F-84B1-2431-ABA4034BE9FA}"/>
              </a:ext>
            </a:extLst>
          </p:cNvPr>
          <p:cNvSpPr txBox="1">
            <a:spLocks noGrp="1"/>
          </p:cNvSpPr>
          <p:nvPr>
            <p:ph idx="1"/>
          </p:nvPr>
        </p:nvSpPr>
        <p:spPr>
          <a:xfrm>
            <a:off x="838200" y="1825625"/>
            <a:ext cx="10515600" cy="4351338"/>
          </a:xfrm>
          <a:prstGeom prst="rect">
            <a:avLst/>
          </a:prstGeom>
        </p:spPr>
        <p:txBody>
          <a:bodyPr vert="horz" lIns="91440" tIns="45720" rIns="91440" bIns="45720" rtlCol="0" anchorCtr="0">
            <a:normAutofit/>
          </a:bodyPr>
          <a:lstStyle>
            <a:lvl1pPr algn="l" defTabSz="914400" rtl="0" eaLnBrk="1" latinLnBrk="0" hangingPunct="1">
              <a:lnSpc>
                <a:spcPct val="90000"/>
              </a:lnSpc>
              <a:spcBef>
                <a:spcPct val="0"/>
              </a:spcBef>
              <a:buNone/>
              <a:defRPr sz="2800" b="1" i="0" kern="1200">
                <a:solidFill>
                  <a:schemeClr val="tx1"/>
                </a:solidFill>
                <a:latin typeface="+mj-lt"/>
                <a:ea typeface="Arial" charset="0"/>
                <a:cs typeface="Arial" charset="0"/>
              </a:defRPr>
            </a:lvl1pPr>
          </a:lstStyle>
          <a:p>
            <a:pPr>
              <a:spcBef>
                <a:spcPts val="1000"/>
              </a:spcBef>
            </a:pPr>
            <a:r>
              <a:rPr lang="en-US" sz="1200" b="0" dirty="0">
                <a:latin typeface="Arial" charset="0"/>
              </a:rPr>
              <a:t>De </a:t>
            </a:r>
            <a:r>
              <a:rPr lang="en-US" sz="1200" b="0" dirty="0" err="1">
                <a:latin typeface="Arial" charset="0"/>
              </a:rPr>
              <a:t>seneste</a:t>
            </a:r>
            <a:r>
              <a:rPr lang="en-US" sz="1200" b="0" dirty="0">
                <a:latin typeface="Arial" charset="0"/>
              </a:rPr>
              <a:t> 10 </a:t>
            </a:r>
            <a:r>
              <a:rPr lang="en-US" sz="1200" b="0" dirty="0" err="1">
                <a:latin typeface="Arial" charset="0"/>
              </a:rPr>
              <a:t>års</a:t>
            </a:r>
            <a:r>
              <a:rPr lang="en-US" sz="1200" b="0" dirty="0">
                <a:latin typeface="Arial" charset="0"/>
              </a:rPr>
              <a:t> </a:t>
            </a:r>
            <a:r>
              <a:rPr lang="en-US" sz="1200" b="0" dirty="0" err="1">
                <a:latin typeface="Arial" charset="0"/>
              </a:rPr>
              <a:t>produktudvikling</a:t>
            </a:r>
            <a:r>
              <a:rPr lang="en-US" sz="1200" b="0" dirty="0">
                <a:latin typeface="Arial" charset="0"/>
              </a:rPr>
              <a:t> </a:t>
            </a:r>
            <a:r>
              <a:rPr lang="en-US" sz="1200" b="0" dirty="0" err="1">
                <a:latin typeface="Arial" charset="0"/>
              </a:rPr>
              <a:t>af</a:t>
            </a:r>
            <a:r>
              <a:rPr lang="en-US" sz="1200" b="0" dirty="0">
                <a:latin typeface="Arial" charset="0"/>
              </a:rPr>
              <a:t> DanBred </a:t>
            </a:r>
            <a:r>
              <a:rPr lang="en-US" sz="1200" b="0" dirty="0" err="1">
                <a:latin typeface="Arial" charset="0"/>
              </a:rPr>
              <a:t>genetikken</a:t>
            </a:r>
            <a:r>
              <a:rPr lang="en-US" sz="1200" b="0" dirty="0">
                <a:latin typeface="Arial" charset="0"/>
              </a:rPr>
              <a:t> </a:t>
            </a:r>
            <a:r>
              <a:rPr lang="en-US" sz="1200" b="0" dirty="0" err="1">
                <a:latin typeface="Arial" charset="0"/>
              </a:rPr>
              <a:t>har</a:t>
            </a:r>
            <a:r>
              <a:rPr lang="en-US" sz="1200" b="0" dirty="0">
                <a:latin typeface="Arial" charset="0"/>
              </a:rPr>
              <a:t> </a:t>
            </a:r>
            <a:r>
              <a:rPr lang="en-US" sz="1200" b="0" dirty="0" err="1">
                <a:latin typeface="Arial" charset="0"/>
              </a:rPr>
              <a:t>bidraget</a:t>
            </a:r>
            <a:r>
              <a:rPr lang="en-US" sz="1200" b="0" dirty="0">
                <a:latin typeface="Arial" charset="0"/>
              </a:rPr>
              <a:t> </a:t>
            </a:r>
            <a:r>
              <a:rPr lang="en-US" sz="1200" b="0" dirty="0" err="1">
                <a:latin typeface="Arial" charset="0"/>
              </a:rPr>
              <a:t>til</a:t>
            </a:r>
            <a:r>
              <a:rPr lang="en-US" sz="1200" b="0" dirty="0">
                <a:latin typeface="Arial" charset="0"/>
              </a:rPr>
              <a:t>, at </a:t>
            </a:r>
            <a:r>
              <a:rPr lang="en-US" sz="1200" b="0" dirty="0" err="1">
                <a:latin typeface="Arial" charset="0"/>
              </a:rPr>
              <a:t>DanBred</a:t>
            </a:r>
            <a:r>
              <a:rPr lang="en-US" sz="1200" b="0" dirty="0">
                <a:latin typeface="Arial" charset="0"/>
              </a:rPr>
              <a:t> </a:t>
            </a:r>
            <a:r>
              <a:rPr lang="en-US" sz="1200" b="0" dirty="0" err="1">
                <a:latin typeface="Arial" charset="0"/>
              </a:rPr>
              <a:t>grisen</a:t>
            </a:r>
            <a:r>
              <a:rPr lang="en-US" sz="1200" b="0" dirty="0">
                <a:latin typeface="Arial" charset="0"/>
              </a:rPr>
              <a:t>: </a:t>
            </a:r>
          </a:p>
        </p:txBody>
      </p:sp>
      <p:graphicFrame>
        <p:nvGraphicFramePr>
          <p:cNvPr id="6" name="Pladsholder til indhold 8">
            <a:extLst>
              <a:ext uri="{FF2B5EF4-FFF2-40B4-BE49-F238E27FC236}">
                <a16:creationId xmlns:a16="http://schemas.microsoft.com/office/drawing/2014/main" id="{8C2684D4-5036-6F6D-7923-D736EA38907A}"/>
              </a:ext>
            </a:extLst>
          </p:cNvPr>
          <p:cNvGraphicFramePr>
            <a:graphicFrameLocks/>
          </p:cNvGraphicFramePr>
          <p:nvPr>
            <p:extLst>
              <p:ext uri="{D42A27DB-BD31-4B8C-83A1-F6EECF244321}">
                <p14:modId xmlns:p14="http://schemas.microsoft.com/office/powerpoint/2010/main" val="3073069846"/>
              </p:ext>
            </p:extLst>
          </p:nvPr>
        </p:nvGraphicFramePr>
        <p:xfrm>
          <a:off x="990600" y="19780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25592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571712-C656-D670-F78E-DF6CE7A40A05}"/>
              </a:ext>
            </a:extLst>
          </p:cNvPr>
          <p:cNvSpPr>
            <a:spLocks noGrp="1"/>
          </p:cNvSpPr>
          <p:nvPr>
            <p:ph type="ctrTitle"/>
          </p:nvPr>
        </p:nvSpPr>
        <p:spPr/>
        <p:txBody>
          <a:bodyPr/>
          <a:lstStyle/>
          <a:p>
            <a:r>
              <a:rPr lang="en-US" dirty="0"/>
              <a:t>2</a:t>
            </a:r>
            <a:endParaRPr lang="en-GB" dirty="0"/>
          </a:p>
        </p:txBody>
      </p:sp>
      <p:sp>
        <p:nvSpPr>
          <p:cNvPr id="2" name="Subtitle 1">
            <a:extLst>
              <a:ext uri="{FF2B5EF4-FFF2-40B4-BE49-F238E27FC236}">
                <a16:creationId xmlns:a16="http://schemas.microsoft.com/office/drawing/2014/main" id="{338C48C2-04E6-4B25-4594-A8339EF92E65}"/>
              </a:ext>
            </a:extLst>
          </p:cNvPr>
          <p:cNvSpPr>
            <a:spLocks noGrp="1"/>
          </p:cNvSpPr>
          <p:nvPr>
            <p:ph type="subTitle" idx="1"/>
          </p:nvPr>
        </p:nvSpPr>
        <p:spPr>
          <a:xfrm>
            <a:off x="6914698" y="3075184"/>
            <a:ext cx="2873736" cy="1655762"/>
          </a:xfrm>
        </p:spPr>
        <p:txBody>
          <a:bodyPr/>
          <a:lstStyle/>
          <a:p>
            <a:r>
              <a:rPr lang="en-GB" dirty="0"/>
              <a:t>DanBred </a:t>
            </a:r>
            <a:r>
              <a:rPr lang="en-GB" dirty="0" err="1"/>
              <a:t>avlssystemet</a:t>
            </a:r>
            <a:r>
              <a:rPr lang="en-GB" dirty="0"/>
              <a:t> </a:t>
            </a:r>
          </a:p>
        </p:txBody>
      </p:sp>
    </p:spTree>
    <p:extLst>
      <p:ext uri="{BB962C8B-B14F-4D97-AF65-F5344CB8AC3E}">
        <p14:creationId xmlns:p14="http://schemas.microsoft.com/office/powerpoint/2010/main" val="19293613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4_DanBred Theme">
  <a:themeElements>
    <a:clrScheme name="DanBred 2">
      <a:dk1>
        <a:srgbClr val="000000"/>
      </a:dk1>
      <a:lt1>
        <a:srgbClr val="FFFFFF"/>
      </a:lt1>
      <a:dk2>
        <a:srgbClr val="706359"/>
      </a:dk2>
      <a:lt2>
        <a:srgbClr val="FFFFFF"/>
      </a:lt2>
      <a:accent1>
        <a:srgbClr val="800020"/>
      </a:accent1>
      <a:accent2>
        <a:srgbClr val="B81D2F"/>
      </a:accent2>
      <a:accent3>
        <a:srgbClr val="655B50"/>
      </a:accent3>
      <a:accent4>
        <a:srgbClr val="A79C93"/>
      </a:accent4>
      <a:accent5>
        <a:srgbClr val="D9D2CB"/>
      </a:accent5>
      <a:accent6>
        <a:srgbClr val="F3F2EF"/>
      </a:accent6>
      <a:hlink>
        <a:srgbClr val="165788"/>
      </a:hlink>
      <a:folHlink>
        <a:srgbClr val="165788"/>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nBred_blank-presentation-template_2024" id="{D94E3290-9AEC-4913-9E6F-D017A8FBE89B}" vid="{56CC63C5-07E7-4DA2-9D73-3ABD8E53303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ACCA9997E8F53147803F58CEF0EB5501" ma:contentTypeVersion="21" ma:contentTypeDescription="Opret et nyt dokument." ma:contentTypeScope="" ma:versionID="3e28655c7b9d817821af7e7d9b43016b">
  <xsd:schema xmlns:xsd="http://www.w3.org/2001/XMLSchema" xmlns:xs="http://www.w3.org/2001/XMLSchema" xmlns:p="http://schemas.microsoft.com/office/2006/metadata/properties" xmlns:ns2="ed9717d4-5d17-477b-b3b7-c2663c600416" xmlns:ns3="8e00cfa2-9de7-4e05-9395-d9eb5fb81821" targetNamespace="http://schemas.microsoft.com/office/2006/metadata/properties" ma:root="true" ma:fieldsID="7a7dbc09fd5e9662f5a699d597b550ab" ns2:_="" ns3:_="">
    <xsd:import namespace="ed9717d4-5d17-477b-b3b7-c2663c600416"/>
    <xsd:import namespace="8e00cfa2-9de7-4e05-9395-d9eb5fb8182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TaxCatchAll" minOccurs="0"/>
                <xsd:element ref="ns2:lcf76f155ced4ddcb4097134ff3c332f"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9717d4-5d17-477b-b3b7-c2663c6004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Billedmærker" ma:readOnly="false" ma:fieldId="{5cf76f15-5ced-4ddc-b409-7134ff3c332f}" ma:taxonomyMulti="true" ma:sspId="59ba6323-382e-447a-8d07-d172c0a4d0a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e00cfa2-9de7-4e05-9395-d9eb5fb81821" elementFormDefault="qualified">
    <xsd:import namespace="http://schemas.microsoft.com/office/2006/documentManagement/types"/>
    <xsd:import namespace="http://schemas.microsoft.com/office/infopath/2007/PartnerControls"/>
    <xsd:element name="SharedWithUsers" ma:index="12"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t med detaljer" ma:internalName="SharedWithDetails" ma:readOnly="true">
      <xsd:simpleType>
        <xsd:restriction base="dms:Note">
          <xsd:maxLength value="255"/>
        </xsd:restriction>
      </xsd:simpleType>
    </xsd:element>
    <xsd:element name="TaxCatchAll" ma:index="21" nillable="true" ma:displayName="Taxonomy Catch All Column" ma:hidden="true" ma:list="{4499f391-8082-4b91-b1b3-12a06a21f1f3}" ma:internalName="TaxCatchAll" ma:showField="CatchAllData" ma:web="8e00cfa2-9de7-4e05-9395-d9eb5fb818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8e00cfa2-9de7-4e05-9395-d9eb5fb81821">
      <UserInfo>
        <DisplayName>Hubertus Heitmann</DisplayName>
        <AccountId>255</AccountId>
        <AccountType/>
      </UserInfo>
    </SharedWithUsers>
    <lcf76f155ced4ddcb4097134ff3c332f xmlns="ed9717d4-5d17-477b-b3b7-c2663c600416">
      <Terms xmlns="http://schemas.microsoft.com/office/infopath/2007/PartnerControls"/>
    </lcf76f155ced4ddcb4097134ff3c332f>
    <TaxCatchAll xmlns="8e00cfa2-9de7-4e05-9395-d9eb5fb81821" xsi:nil="true"/>
  </documentManagement>
</p:properties>
</file>

<file path=customXml/itemProps1.xml><?xml version="1.0" encoding="utf-8"?>
<ds:datastoreItem xmlns:ds="http://schemas.openxmlformats.org/officeDocument/2006/customXml" ds:itemID="{BF8BEC6F-E4C4-4848-84CC-7E9AB4FB8402}">
  <ds:schemaRefs>
    <ds:schemaRef ds:uri="http://schemas.microsoft.com/sharepoint/v3/contenttype/forms"/>
  </ds:schemaRefs>
</ds:datastoreItem>
</file>

<file path=customXml/itemProps2.xml><?xml version="1.0" encoding="utf-8"?>
<ds:datastoreItem xmlns:ds="http://schemas.openxmlformats.org/officeDocument/2006/customXml" ds:itemID="{893B52D5-12CA-4B1E-9B5F-B3C7857349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d9717d4-5d17-477b-b3b7-c2663c600416"/>
    <ds:schemaRef ds:uri="8e00cfa2-9de7-4e05-9395-d9eb5fb818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3FBF57D-C733-40C7-A170-5D2E99610C08}">
  <ds:schemaRefs>
    <ds:schemaRef ds:uri="http://purl.org/dc/terms/"/>
    <ds:schemaRef ds:uri="http://schemas.microsoft.com/office/2006/metadata/properties"/>
    <ds:schemaRef ds:uri="http://schemas.microsoft.com/office/2006/documentManagement/types"/>
    <ds:schemaRef ds:uri="http://www.w3.org/XML/1998/namespace"/>
    <ds:schemaRef ds:uri="http://purl.org/dc/dcmitype/"/>
    <ds:schemaRef ds:uri="http://purl.org/dc/elements/1.1/"/>
    <ds:schemaRef ds:uri="af1872c3-ce7b-4655-baeb-40400ea7a874"/>
    <ds:schemaRef ds:uri="http://schemas.microsoft.com/office/infopath/2007/PartnerControls"/>
    <ds:schemaRef ds:uri="http://schemas.openxmlformats.org/package/2006/metadata/core-properties"/>
    <ds:schemaRef ds:uri="9b42dd11-4129-42cb-b508-4cb4bcffb519"/>
    <ds:schemaRef ds:uri="bdaf3da7-0b89-43ed-9381-2a76b819d89d"/>
    <ds:schemaRef ds:uri="8e00cfa2-9de7-4e05-9395-d9eb5fb81821"/>
    <ds:schemaRef ds:uri="ed9717d4-5d17-477b-b3b7-c2663c600416"/>
  </ds:schemaRefs>
</ds:datastoreItem>
</file>

<file path=docProps/app.xml><?xml version="1.0" encoding="utf-8"?>
<Properties xmlns="http://schemas.openxmlformats.org/officeDocument/2006/extended-properties" xmlns:vt="http://schemas.openxmlformats.org/officeDocument/2006/docPropsVTypes">
  <Template>DanBred_blank-presentation-template_2024</Template>
  <TotalTime>0</TotalTime>
  <Words>2187</Words>
  <Application>Microsoft Office PowerPoint</Application>
  <PresentationFormat>Widescreen</PresentationFormat>
  <Paragraphs>370</Paragraphs>
  <Slides>19</Slides>
  <Notes>13</Notes>
  <HiddenSlides>0</HiddenSlides>
  <MMClips>0</MMClips>
  <ScaleCrop>false</ScaleCrop>
  <HeadingPairs>
    <vt:vector size="8" baseType="variant">
      <vt:variant>
        <vt:lpstr>Benyttede skrifttyper</vt:lpstr>
      </vt:variant>
      <vt:variant>
        <vt:i4>6</vt:i4>
      </vt:variant>
      <vt:variant>
        <vt:lpstr>Tema</vt:lpstr>
      </vt:variant>
      <vt:variant>
        <vt:i4>1</vt:i4>
      </vt:variant>
      <vt:variant>
        <vt:lpstr>Integrerede OLE-servere</vt:lpstr>
      </vt:variant>
      <vt:variant>
        <vt:i4>2</vt:i4>
      </vt:variant>
      <vt:variant>
        <vt:lpstr>Slidetitler</vt:lpstr>
      </vt:variant>
      <vt:variant>
        <vt:i4>19</vt:i4>
      </vt:variant>
    </vt:vector>
  </HeadingPairs>
  <TitlesOfParts>
    <vt:vector size="28" baseType="lpstr">
      <vt:lpstr>Aptos</vt:lpstr>
      <vt:lpstr>Arial</vt:lpstr>
      <vt:lpstr>Calibri</vt:lpstr>
      <vt:lpstr>Lato</vt:lpstr>
      <vt:lpstr>LF Press Sans</vt:lpstr>
      <vt:lpstr>Segoe UI Emoji</vt:lpstr>
      <vt:lpstr>4_DanBred Theme</vt:lpstr>
      <vt:lpstr>Image</vt:lpstr>
      <vt:lpstr>think-cell Slide</vt:lpstr>
      <vt:lpstr>PowerPoint-præsentation</vt:lpstr>
      <vt:lpstr>1</vt:lpstr>
      <vt:lpstr>PowerPoint-præsentation</vt:lpstr>
      <vt:lpstr>100 % åbent og transparent system </vt:lpstr>
      <vt:lpstr>Fuldt integreret værdikæde med direkte kundekontakt</vt:lpstr>
      <vt:lpstr>PowerPoint-præsentation</vt:lpstr>
      <vt:lpstr>Fra stambøger til digital revolution.  Avlssucces er et spørgsmål om data </vt:lpstr>
      <vt:lpstr>De sidste 10 års produktudvikling? </vt:lpstr>
      <vt:lpstr>2</vt:lpstr>
      <vt:lpstr>PowerPoint-præsentation</vt:lpstr>
      <vt:lpstr>PowerPoint-præsentation</vt:lpstr>
      <vt:lpstr>PowerPoint-præsentation</vt:lpstr>
      <vt:lpstr>PowerPoint-præsentation</vt:lpstr>
      <vt:lpstr>PowerPoint-præsentation</vt:lpstr>
      <vt:lpstr>Krydsningsfrodighed </vt:lpstr>
      <vt:lpstr>Avlssystemet – DanBred </vt:lpstr>
      <vt:lpstr>PowerPoint-præsentation</vt:lpstr>
      <vt:lpstr>Grundstenen i avlsarbejdet</vt:lpstr>
      <vt:lpstr>DanBred funfacts – vidste 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Sigrid Beth Rasmussen</dc:creator>
  <cp:lastModifiedBy>Max Jørgensen</cp:lastModifiedBy>
  <cp:revision>9</cp:revision>
  <cp:lastPrinted>2020-05-25T07:44:49Z</cp:lastPrinted>
  <dcterms:created xsi:type="dcterms:W3CDTF">2025-03-04T12:37:02Z</dcterms:created>
  <dcterms:modified xsi:type="dcterms:W3CDTF">2025-07-30T13:41:38Z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0x010100ACCA9997E8F53147803F58CEF0EB5501</vt:lpwstr>
  </property>
  <property fmtid="{D5CDD505-2E9C-101B-9397-08002B2CF9AE}" pid="3" name="Order">
    <vt:lpwstr>240300.000000000</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y fmtid="{D5CDD505-2E9C-101B-9397-08002B2CF9AE}" pid="7" name="MediaServiceImageTags">
    <vt:lpwstr/>
  </property>
</Properties>
</file>