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app=desktop&amp;v=VJcZuCUM0GI"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watch?v=Vc0KD5T4V4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photos/kbTp7dBzHy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unsplash.com/photos/TUJud0AWAPI" TargetMode="External"/><Relationship Id="rId5" Type="http://schemas.openxmlformats.org/officeDocument/2006/relationships/hyperlink" Target="https://unsplash.com/photos/7_TSzqJms4w" TargetMode="External"/><Relationship Id="rId4" Type="http://schemas.openxmlformats.org/officeDocument/2006/relationships/hyperlink" Target="https://unsplash.com/photos/qpyZIffH78I"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kmedier.dk/minerva-modell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ck.adobe.com/dk/search/free?filters%5Bcontent_type%3Aphoto%5D=1&amp;filters%5Bcontent_type%3Aillustration%5D=0&amp;filters%5Bcontent_type%3Azip_vector%5D=0&amp;filters%5Bcontent_type%3Avideo%5D=0&amp;filters%5Bcontent_type%3Atemplate%5D=0&amp;filters%5Bcontent_type%3A3d%5D=0&amp;filters%5Bcontent_type%3Aaudio%5D=0&amp;filters%5Binclude_stock_enterprise%5D=0&amp;filters%5Bcontent_type%3Aimage%5D=1&amp;filters%5Bfree_collection%5D=1&amp;filters%5Border%5D=relevance&amp;k=vertical+farming&amp;order=relevance&amp;safe_search=1&amp;limit=100&amp;search_type=filter-select&amp;search_page=1&amp;get_facets=1&amp;asset_id=184180662" TargetMode="External"/><Relationship Id="rId7" Type="http://schemas.openxmlformats.org/officeDocument/2006/relationships/hyperlink" Target="https://unsplash.com/photos/riFb-zdJ5QA"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unsplash.com/photos/duNHkmSkW6M" TargetMode="External"/><Relationship Id="rId5" Type="http://schemas.openxmlformats.org/officeDocument/2006/relationships/hyperlink" Target="https://unsplash.com/photos/IQVFVH0ajag" TargetMode="External"/><Relationship Id="rId4" Type="http://schemas.openxmlformats.org/officeDocument/2006/relationships/hyperlink" Target="https://stock.adobe.com/contributor/206346079/monopoly919?load_type=author&amp;prev_url=detail&amp;asset_id=41003780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42552073e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42552073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2583705f0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2583705f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 sz="1400" b="1">
                <a:solidFill>
                  <a:srgbClr val="485727"/>
                </a:solidFill>
                <a:latin typeface="Fira Sans"/>
                <a:ea typeface="Fira Sans"/>
                <a:cs typeface="Fira Sans"/>
                <a:sym typeface="Fira Sans"/>
              </a:rPr>
              <a:t>1:</a:t>
            </a:r>
            <a:r>
              <a:rPr lang="da" sz="1400">
                <a:solidFill>
                  <a:srgbClr val="485727"/>
                </a:solidFill>
                <a:latin typeface="Fira Sans"/>
                <a:ea typeface="Fira Sans"/>
                <a:cs typeface="Fira Sans"/>
                <a:sym typeface="Fira Sans"/>
              </a:rPr>
              <a:t> Dansk græsprotein</a:t>
            </a:r>
            <a:endParaRPr>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r>
              <a:rPr lang="da" sz="1400" b="1" u="sng">
                <a:solidFill>
                  <a:schemeClr val="hlink"/>
                </a:solidFill>
                <a:latin typeface="Fira Sans"/>
                <a:ea typeface="Fira Sans"/>
                <a:cs typeface="Fira Sans"/>
                <a:sym typeface="Fira Sans"/>
                <a:hlinkClick r:id="rId3"/>
              </a:rPr>
              <a:t>https://www.youtube.com/watch?app=desktop&amp;v=VJcZuCUM0GI</a:t>
            </a:r>
            <a:endParaRPr sz="1400" b="1" u="sng">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1400" b="1" u="sng">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r>
              <a:rPr lang="da" sz="1400" b="1">
                <a:solidFill>
                  <a:srgbClr val="485727"/>
                </a:solidFill>
                <a:latin typeface="Fira Sans"/>
                <a:ea typeface="Fira Sans"/>
                <a:cs typeface="Fira Sans"/>
                <a:sym typeface="Fira Sans"/>
              </a:rPr>
              <a:t>2:</a:t>
            </a:r>
            <a:r>
              <a:rPr lang="da" sz="1400">
                <a:solidFill>
                  <a:srgbClr val="485727"/>
                </a:solidFill>
                <a:latin typeface="Fira Sans"/>
                <a:ea typeface="Fira Sans"/>
                <a:cs typeface="Fira Sans"/>
                <a:sym typeface="Fira Sans"/>
              </a:rPr>
              <a:t> Dansk landbrugs nye generation </a:t>
            </a:r>
            <a:endParaRPr sz="1400">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r>
              <a:rPr lang="da" sz="1400" b="1" u="sng">
                <a:solidFill>
                  <a:schemeClr val="hlink"/>
                </a:solidFill>
                <a:latin typeface="Fira Sans"/>
                <a:ea typeface="Fira Sans"/>
                <a:cs typeface="Fira Sans"/>
                <a:sym typeface="Fira Sans"/>
                <a:hlinkClick r:id="rId4"/>
              </a:rPr>
              <a:t>https://www.youtube.com/watch?v=Vc0KD5T4V4A</a:t>
            </a:r>
            <a:endParaRPr sz="1400" b="1" u="sng">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1400" b="1" u="sng">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1400" b="1" u="sng">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Clr>
                <a:schemeClr val="dk1"/>
              </a:buClr>
              <a:buSzPts val="1100"/>
              <a:buFont typeface="Arial"/>
              <a:buNone/>
            </a:pPr>
            <a:endParaRPr sz="1400" b="1" u="sng">
              <a:solidFill>
                <a:srgbClr val="485727"/>
              </a:solidFill>
              <a:latin typeface="Fira Sans"/>
              <a:ea typeface="Fira Sans"/>
              <a:cs typeface="Fira Sans"/>
              <a:sym typeface="Fira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8740be0a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8740be0a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42583705f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42583705f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5111468136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511146813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f40538c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6f40538c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5111468136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511146813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a:t>Hvorfor skal det være let at forstå? Åbent spørgsmål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42583705f0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42583705f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5111468136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5111468136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4273b7ab0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4273b7ab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42583705f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42583705f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da" sz="1700" b="1">
                <a:solidFill>
                  <a:schemeClr val="dk1"/>
                </a:solidFill>
                <a:latin typeface="Roboto"/>
                <a:ea typeface="Roboto"/>
                <a:cs typeface="Roboto"/>
                <a:sym typeface="Roboto"/>
              </a:rPr>
              <a:t>Den globale opvarmning og den grønne omstilling </a:t>
            </a:r>
            <a:endParaRPr sz="1700" b="1">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300">
                <a:solidFill>
                  <a:schemeClr val="dk1"/>
                </a:solidFill>
                <a:latin typeface="Roboto"/>
                <a:ea typeface="Roboto"/>
                <a:cs typeface="Roboto"/>
                <a:sym typeface="Roboto"/>
              </a:rPr>
              <a:t>Det er ikke en nyhed, at klimaforandringer og den globale opvarmning er en udfordring, vi står over for i de kommende år og langt ud i fremtiden. </a:t>
            </a: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300">
                <a:solidFill>
                  <a:schemeClr val="dk1"/>
                </a:solidFill>
                <a:latin typeface="Roboto"/>
                <a:ea typeface="Roboto"/>
                <a:cs typeface="Roboto"/>
                <a:sym typeface="Roboto"/>
              </a:rPr>
              <a:t>Nogle mener endda, at vi har travlt, hvis vi skal nå at gennemføre den grønne omstilling, inden det går helt galt. </a:t>
            </a: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300">
                <a:solidFill>
                  <a:schemeClr val="dk1"/>
                </a:solidFill>
                <a:latin typeface="Roboto"/>
                <a:ea typeface="Roboto"/>
                <a:cs typeface="Roboto"/>
                <a:sym typeface="Roboto"/>
              </a:rPr>
              <a:t>Den gode nyhed er, at vi rent faktisk har mulighed for at gøre noget -både på det helt nære personlige plan, men også i vores arbejde. Vi kan ikke regne med, at politikere og de store virksomheder løser problemerne. </a:t>
            </a: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1: </a:t>
            </a:r>
            <a:r>
              <a:rPr lang="da" sz="1050" u="sng">
                <a:solidFill>
                  <a:schemeClr val="hlink"/>
                </a:solidFill>
                <a:highlight>
                  <a:srgbClr val="FFFFFF"/>
                </a:highlight>
                <a:latin typeface="Roboto"/>
                <a:ea typeface="Roboto"/>
                <a:cs typeface="Roboto"/>
                <a:sym typeface="Roboto"/>
                <a:hlinkClick r:id="rId3"/>
              </a:rPr>
              <a:t>Photo by Matt Palmer on Unsplash</a:t>
            </a:r>
            <a:endParaRPr sz="1050">
              <a:solidFill>
                <a:srgbClr val="1A73E8"/>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2: </a:t>
            </a:r>
            <a:r>
              <a:rPr lang="da" sz="1050" u="sng">
                <a:solidFill>
                  <a:schemeClr val="hlink"/>
                </a:solidFill>
                <a:highlight>
                  <a:srgbClr val="FFFFFF"/>
                </a:highlight>
                <a:latin typeface="Roboto"/>
                <a:ea typeface="Roboto"/>
                <a:cs typeface="Roboto"/>
                <a:sym typeface="Roboto"/>
                <a:hlinkClick r:id="rId4"/>
              </a:rPr>
              <a:t>Photo by Magdalena Kula Manchee on Unsplash</a:t>
            </a:r>
            <a:endParaRPr sz="1050">
              <a:solidFill>
                <a:srgbClr val="1A73E8"/>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3: </a:t>
            </a:r>
            <a:r>
              <a:rPr lang="da" sz="1050" u="sng">
                <a:solidFill>
                  <a:schemeClr val="hlink"/>
                </a:solidFill>
                <a:highlight>
                  <a:srgbClr val="FFFFFF"/>
                </a:highlight>
                <a:latin typeface="Roboto"/>
                <a:ea typeface="Roboto"/>
                <a:cs typeface="Roboto"/>
                <a:sym typeface="Roboto"/>
                <a:hlinkClick r:id="rId5"/>
              </a:rPr>
              <a:t>Photo by Antoine GIRET on Unsplash</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1A73E8"/>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4: </a:t>
            </a:r>
            <a:r>
              <a:rPr lang="da" sz="1050" u="sng">
                <a:solidFill>
                  <a:schemeClr val="hlink"/>
                </a:solidFill>
                <a:highlight>
                  <a:srgbClr val="FFFFFF"/>
                </a:highlight>
                <a:latin typeface="Roboto"/>
                <a:ea typeface="Roboto"/>
                <a:cs typeface="Roboto"/>
                <a:sym typeface="Roboto"/>
                <a:hlinkClick r:id="rId6"/>
              </a:rPr>
              <a:t>Photo by Chris LeBoutillier on Unsplash</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42583705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42583705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dce78425a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dce78425a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8740be0a3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8740be0a3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88e8d2f7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88e8d2f7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5111468136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5111468136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077f6ff7f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077f6ff7f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4273b7ab0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4273b7ab0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a:t>Link til Minervamodellen: </a:t>
            </a:r>
            <a:r>
              <a:rPr lang="da" u="sng">
                <a:solidFill>
                  <a:schemeClr val="hlink"/>
                </a:solidFill>
                <a:hlinkClick r:id="rId3"/>
              </a:rPr>
              <a:t>https://pkmedier.dk/minerva-modellen/</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5111468136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5111468136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a:t>Opfordre gerne til konstruktive spørgsmål-forslag til forbedringer osv. </a:t>
            </a:r>
            <a:endParaRPr/>
          </a:p>
          <a:p>
            <a:pPr marL="0" lvl="0" indent="0" algn="l" rtl="0">
              <a:spcBef>
                <a:spcPts val="0"/>
              </a:spcBef>
              <a:spcAft>
                <a:spcPts val="0"/>
              </a:spcAft>
              <a:buNone/>
            </a:pPr>
            <a:endParaRPr/>
          </a:p>
          <a:p>
            <a:pPr marL="0" lvl="0" indent="0" algn="l" rtl="0">
              <a:spcBef>
                <a:spcPts val="0"/>
              </a:spcBef>
              <a:spcAft>
                <a:spcPts val="0"/>
              </a:spcAft>
              <a:buNone/>
            </a:pPr>
            <a:r>
              <a:rPr lang="da"/>
              <a:t>Ved et ulig antal af grupper, pitcher tre nabogrupper sammen.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5111468136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5111468136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5111468136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5111468136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4273b7ab0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4273b7ab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da" sz="1700" b="1">
                <a:solidFill>
                  <a:schemeClr val="dk1"/>
                </a:solidFill>
                <a:latin typeface="Roboto"/>
                <a:ea typeface="Roboto"/>
                <a:cs typeface="Roboto"/>
                <a:sym typeface="Roboto"/>
              </a:rPr>
              <a:t>Grønt iværksætteri</a:t>
            </a:r>
            <a:endParaRPr sz="1700" b="1">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300">
                <a:solidFill>
                  <a:schemeClr val="dk1"/>
                </a:solidFill>
                <a:latin typeface="Roboto"/>
                <a:ea typeface="Roboto"/>
                <a:cs typeface="Roboto"/>
                <a:sym typeface="Roboto"/>
              </a:rPr>
              <a:t>Derfor har vi brug for alle ideer, store som små, til finde ud af, hvad vi kan gøre for løse klima- og miljøkriserne. </a:t>
            </a: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300">
                <a:solidFill>
                  <a:schemeClr val="dk1"/>
                </a:solidFill>
                <a:latin typeface="Roboto"/>
                <a:ea typeface="Roboto"/>
                <a:cs typeface="Roboto"/>
                <a:sym typeface="Roboto"/>
              </a:rPr>
              <a:t>Der er i de seneste</a:t>
            </a:r>
            <a:r>
              <a:rPr lang="da" sz="1300">
                <a:solidFill>
                  <a:srgbClr val="FF0000"/>
                </a:solidFill>
                <a:latin typeface="Roboto"/>
                <a:ea typeface="Roboto"/>
                <a:cs typeface="Roboto"/>
                <a:sym typeface="Roboto"/>
              </a:rPr>
              <a:t> </a:t>
            </a:r>
            <a:r>
              <a:rPr lang="da" sz="1300">
                <a:solidFill>
                  <a:schemeClr val="dk1"/>
                </a:solidFill>
                <a:latin typeface="Roboto"/>
                <a:ea typeface="Roboto"/>
                <a:cs typeface="Roboto"/>
                <a:sym typeface="Roboto"/>
              </a:rPr>
              <a:t>år dukket flere iværksættere og virksomheder op, der netop forsøger at sætte turbo på den grønne omstilling med</a:t>
            </a:r>
            <a:r>
              <a:rPr lang="da" sz="1300">
                <a:solidFill>
                  <a:srgbClr val="FF0000"/>
                </a:solidFill>
                <a:latin typeface="Roboto"/>
                <a:ea typeface="Roboto"/>
                <a:cs typeface="Roboto"/>
                <a:sym typeface="Roboto"/>
              </a:rPr>
              <a:t> </a:t>
            </a:r>
            <a:r>
              <a:rPr lang="da" sz="1300">
                <a:solidFill>
                  <a:schemeClr val="dk1"/>
                </a:solidFill>
                <a:latin typeface="Roboto"/>
                <a:ea typeface="Roboto"/>
                <a:cs typeface="Roboto"/>
                <a:sym typeface="Roboto"/>
              </a:rPr>
              <a:t>deres produkt eller service. De tænker ud af boksen og forsøger med deres idé at gøre verden lidt grønnere. Men hvad adskiller grønne iværksættere fra traditionelle iværksættere?</a:t>
            </a: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30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da" sz="1300">
                <a:solidFill>
                  <a:schemeClr val="dk1"/>
                </a:solidFill>
                <a:latin typeface="Roboto"/>
                <a:ea typeface="Roboto"/>
                <a:cs typeface="Roboto"/>
                <a:sym typeface="Roboto"/>
              </a:rPr>
              <a:t>Forstår at skabe markeder, der ikke allerede findes.</a:t>
            </a:r>
            <a:endParaRPr sz="130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da" sz="1300">
                <a:solidFill>
                  <a:schemeClr val="dk1"/>
                </a:solidFill>
                <a:latin typeface="Roboto"/>
                <a:ea typeface="Roboto"/>
                <a:cs typeface="Roboto"/>
                <a:sym typeface="Roboto"/>
              </a:rPr>
              <a:t>Skaber forretninger, der direkte bidrager til en mere bæredygtig verden og forsinker den årlige Earth Overshoot Day bare en lille smule. </a:t>
            </a:r>
            <a:endParaRPr sz="130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da" sz="1300">
                <a:solidFill>
                  <a:schemeClr val="dk1"/>
                </a:solidFill>
                <a:latin typeface="Roboto"/>
                <a:ea typeface="Roboto"/>
                <a:cs typeface="Roboto"/>
                <a:sym typeface="Roboto"/>
              </a:rPr>
              <a:t>Har forståelse for klimakrisens alvor samtidig med de har troen på, at de kan gøre en afgørende forskel for den grønne omstilling. </a:t>
            </a:r>
            <a:endParaRPr sz="130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da" sz="1300">
                <a:solidFill>
                  <a:schemeClr val="dk1"/>
                </a:solidFill>
                <a:latin typeface="Roboto"/>
                <a:ea typeface="Roboto"/>
                <a:cs typeface="Roboto"/>
                <a:sym typeface="Roboto"/>
              </a:rPr>
              <a:t>Tjener både penge OG øger den grønne omstilling.</a:t>
            </a:r>
            <a:endParaRPr sz="1300">
              <a:solidFill>
                <a:schemeClr val="dk1"/>
              </a:solidFill>
              <a:latin typeface="Roboto"/>
              <a:ea typeface="Roboto"/>
              <a:cs typeface="Roboto"/>
              <a:sym typeface="Roboto"/>
            </a:endParaRPr>
          </a:p>
          <a:p>
            <a:pPr marL="457200" lvl="0" indent="0" algn="l" rtl="0">
              <a:spcBef>
                <a:spcPts val="0"/>
              </a:spcBef>
              <a:spcAft>
                <a:spcPts val="0"/>
              </a:spcAft>
              <a:buNone/>
            </a:pP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1: </a:t>
            </a:r>
            <a:r>
              <a:rPr lang="da" sz="1050" u="sng">
                <a:solidFill>
                  <a:schemeClr val="hlink"/>
                </a:solidFill>
                <a:highlight>
                  <a:srgbClr val="FFFFFF"/>
                </a:highlight>
                <a:latin typeface="Roboto"/>
                <a:ea typeface="Roboto"/>
                <a:cs typeface="Roboto"/>
                <a:sym typeface="Roboto"/>
                <a:hlinkClick r:id="rId3"/>
              </a:rPr>
              <a:t>Smart agriculture </a:t>
            </a:r>
            <a:r>
              <a:rPr lang="da" sz="1050" u="sng">
                <a:solidFill>
                  <a:schemeClr val="hlink"/>
                </a:solidFill>
                <a:highlight>
                  <a:schemeClr val="lt1"/>
                </a:highlight>
                <a:latin typeface="Roboto"/>
                <a:ea typeface="Roboto"/>
                <a:cs typeface="Roboto"/>
                <a:sym typeface="Roboto"/>
                <a:hlinkClick r:id="rId3"/>
              </a:rPr>
              <a:t>Photo by</a:t>
            </a:r>
            <a:r>
              <a:rPr lang="da" u="sng">
                <a:solidFill>
                  <a:schemeClr val="hlink"/>
                </a:solidFill>
                <a:hlinkClick r:id="rId3"/>
              </a:rPr>
              <a:t> zapp2photo </a:t>
            </a:r>
            <a:r>
              <a:rPr lang="da" sz="1050" u="sng">
                <a:solidFill>
                  <a:schemeClr val="hlink"/>
                </a:solidFill>
                <a:highlight>
                  <a:schemeClr val="lt1"/>
                </a:highlight>
                <a:latin typeface="Roboto"/>
                <a:ea typeface="Roboto"/>
                <a:cs typeface="Roboto"/>
                <a:sym typeface="Roboto"/>
                <a:hlinkClick r:id="rId3"/>
              </a:rPr>
              <a:t>on Adobe Stock</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2: </a:t>
            </a:r>
            <a:r>
              <a:rPr lang="da" sz="1050" u="sng">
                <a:solidFill>
                  <a:schemeClr val="hlink"/>
                </a:solidFill>
                <a:highlight>
                  <a:srgbClr val="FFFFFF"/>
                </a:highlight>
                <a:latin typeface="Roboto"/>
                <a:ea typeface="Roboto"/>
                <a:cs typeface="Roboto"/>
                <a:sym typeface="Roboto"/>
                <a:hlinkClick r:id="rId4"/>
              </a:rPr>
              <a:t>Photo by Monopoly919 on Adobe Stock</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1A73E8"/>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3: </a:t>
            </a:r>
            <a:r>
              <a:rPr lang="da" sz="1050" u="sng">
                <a:solidFill>
                  <a:schemeClr val="hlink"/>
                </a:solidFill>
                <a:highlight>
                  <a:srgbClr val="FFFFFF"/>
                </a:highlight>
                <a:latin typeface="Roboto"/>
                <a:ea typeface="Roboto"/>
                <a:cs typeface="Roboto"/>
                <a:sym typeface="Roboto"/>
                <a:hlinkClick r:id="rId5"/>
              </a:rPr>
              <a:t>Field Photo by Dan Meyers on Unsplash</a:t>
            </a:r>
            <a:r>
              <a:rPr lang="da" sz="1050">
                <a:solidFill>
                  <a:schemeClr val="dk1"/>
                </a:solidFill>
                <a:highlight>
                  <a:srgbClr val="FFFFFF"/>
                </a:highlight>
                <a:latin typeface="Roboto"/>
                <a:ea typeface="Roboto"/>
                <a:cs typeface="Roboto"/>
                <a:sym typeface="Roboto"/>
              </a:rPr>
              <a:t> + </a:t>
            </a:r>
            <a:r>
              <a:rPr lang="da" sz="1050" u="sng">
                <a:solidFill>
                  <a:schemeClr val="hlink"/>
                </a:solidFill>
                <a:highlight>
                  <a:srgbClr val="FFFFFF"/>
                </a:highlight>
                <a:latin typeface="Roboto"/>
                <a:ea typeface="Roboto"/>
                <a:cs typeface="Roboto"/>
                <a:sym typeface="Roboto"/>
                <a:hlinkClick r:id="rId6"/>
              </a:rPr>
              <a:t>Drone Field Photo by Jared Brashier on Unsplash</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1A73E8"/>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050">
                <a:solidFill>
                  <a:schemeClr val="dk1"/>
                </a:solidFill>
                <a:highlight>
                  <a:srgbClr val="FFFFFF"/>
                </a:highlight>
                <a:latin typeface="Roboto"/>
                <a:ea typeface="Roboto"/>
                <a:cs typeface="Roboto"/>
                <a:sym typeface="Roboto"/>
              </a:rPr>
              <a:t>Billede 4: </a:t>
            </a:r>
            <a:r>
              <a:rPr lang="da" sz="1050" u="sng">
                <a:solidFill>
                  <a:schemeClr val="hlink"/>
                </a:solidFill>
                <a:highlight>
                  <a:srgbClr val="FFFFFF"/>
                </a:highlight>
                <a:latin typeface="Roboto"/>
                <a:ea typeface="Roboto"/>
                <a:cs typeface="Roboto"/>
                <a:sym typeface="Roboto"/>
                <a:hlinkClick r:id="rId7"/>
              </a:rPr>
              <a:t>Photo by Gabriel on Unsplash</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5111468136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5111468136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5111468136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5111468136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da">
                <a:solidFill>
                  <a:schemeClr val="dk1"/>
                </a:solidFill>
              </a:rPr>
              <a:t>Ved et ulig antal af grupper, pitcher tre nabogrupper sammen.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5111468136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5111468136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438e52dcd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438e52dcd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438e52dcd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438e52dcd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5111468136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5111468136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dce78425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dce78425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42583705f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42583705f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 sz="1300">
                <a:solidFill>
                  <a:srgbClr val="485727"/>
                </a:solidFill>
                <a:latin typeface="Fira Sans"/>
                <a:ea typeface="Fira Sans"/>
                <a:cs typeface="Fira Sans"/>
                <a:sym typeface="Fira Sans"/>
              </a:rPr>
              <a:t>(Grønt iværksætteri, s. 18) </a:t>
            </a:r>
            <a:endParaRPr sz="1300">
              <a:solidFill>
                <a:srgbClr val="485727"/>
              </a:solidFill>
              <a:latin typeface="Fira Sans"/>
              <a:ea typeface="Fira Sans"/>
              <a:cs typeface="Fira Sans"/>
              <a:sym typeface="Fira Sans"/>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162b7baa2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162b7baa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 sz="1300">
                <a:solidFill>
                  <a:srgbClr val="485727"/>
                </a:solidFill>
                <a:latin typeface="Fira Sans"/>
                <a:ea typeface="Fira Sans"/>
                <a:cs typeface="Fira Sans"/>
                <a:sym typeface="Fira Sans"/>
              </a:rPr>
              <a:t>(Grønt iværksætteri, s. 18) </a:t>
            </a:r>
            <a:endParaRPr sz="1300">
              <a:solidFill>
                <a:srgbClr val="485727"/>
              </a:solidFill>
              <a:latin typeface="Fira Sans"/>
              <a:ea typeface="Fira Sans"/>
              <a:cs typeface="Fira Sans"/>
              <a:sym typeface="Fira Sans"/>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511146813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511146813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43fe71aa0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43fe71aa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a" sz="1000">
                <a:solidFill>
                  <a:schemeClr val="dk1"/>
                </a:solidFill>
              </a:rPr>
              <a:t>Dette er en opvarmningsøvelse med en lille konkurrence i grupperne. Her kan eleverne enkeltvis optjene point, men pointene er udelukkende relateret til denne specifikke øvelse og ikke resten af forløbet, som udføres i grupper og uden pointgivning. </a:t>
            </a:r>
            <a:r>
              <a:rPr lang="da" sz="1000" b="1">
                <a:solidFill>
                  <a:schemeClr val="dk1"/>
                </a:solidFill>
              </a:rPr>
              <a:t>Tidsforbrug ca. 5-10 min. </a:t>
            </a:r>
            <a:endParaRPr sz="10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492a50b40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492a50b4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a:t>Eksempel på kort historie (henvisning til brikker vist på slide 7). </a:t>
            </a:r>
            <a:r>
              <a:rPr lang="da" sz="1000" b="1">
                <a:solidFill>
                  <a:schemeClr val="dk1"/>
                </a:solidFill>
              </a:rPr>
              <a:t>Tidsforbrug ca. 5-10 min. </a:t>
            </a:r>
            <a:endParaRPr b="1"/>
          </a:p>
          <a:p>
            <a:pPr marL="0" lvl="0" indent="0" algn="l" rtl="0">
              <a:spcBef>
                <a:spcPts val="0"/>
              </a:spcBef>
              <a:spcAft>
                <a:spcPts val="0"/>
              </a:spcAft>
              <a:buNone/>
            </a:pPr>
            <a:endParaRPr/>
          </a:p>
          <a:p>
            <a:pPr marL="0" lvl="0" indent="0" algn="l" rtl="0">
              <a:spcBef>
                <a:spcPts val="0"/>
              </a:spcBef>
              <a:spcAft>
                <a:spcPts val="0"/>
              </a:spcAft>
              <a:buNone/>
            </a:pPr>
            <a:r>
              <a:rPr lang="da"/>
              <a:t>Vi vil udvikle en el-dreven mejetærsker (brik med maskine med lyn på siden), som kan lades op vha. energi fra solceller </a:t>
            </a:r>
            <a:r>
              <a:rPr lang="da">
                <a:solidFill>
                  <a:schemeClr val="dk1"/>
                </a:solidFill>
              </a:rPr>
              <a:t>(brik med solceller), så der ikke udledes fossile brændstoffer, som er belastende for miljøet.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42583705f0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42583705f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a"/>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hyperlink" Target="https://www.youtube.com/watch?app=desktop&amp;v=VJcZuCUM0GI"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www.youtube.com/watch?v=Vc0KD5T4V4A"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0.xml"/><Relationship Id="rId16"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stock.adobe.com/dk/contributor/206350161/zapp2photo?load_type=author&amp;prev_url=detai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6887" y="-36837"/>
            <a:ext cx="9257774" cy="52171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2"/>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41" name="Google Shape;141;p22"/>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42" name="Google Shape;142;p22"/>
          <p:cNvSpPr txBox="1"/>
          <p:nvPr/>
        </p:nvSpPr>
        <p:spPr>
          <a:xfrm>
            <a:off x="240725" y="32100"/>
            <a:ext cx="54999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EN UDFORDRING - OGSÅ FOR LANDBRUGET </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143" name="Google Shape;143;p22"/>
          <p:cNvSpPr txBox="1"/>
          <p:nvPr/>
        </p:nvSpPr>
        <p:spPr>
          <a:xfrm>
            <a:off x="889075" y="987150"/>
            <a:ext cx="7025700" cy="38673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rgbClr val="485727"/>
              </a:buClr>
              <a:buSzPts val="1500"/>
              <a:buFont typeface="Fira Sans"/>
              <a:buChar char="●"/>
            </a:pPr>
            <a:r>
              <a:rPr lang="da" sz="1500" b="1">
                <a:solidFill>
                  <a:srgbClr val="485727"/>
                </a:solidFill>
                <a:latin typeface="Fira Sans"/>
                <a:ea typeface="Fira Sans"/>
                <a:cs typeface="Fira Sans"/>
                <a:sym typeface="Fira Sans"/>
              </a:rPr>
              <a:t>Landbruget skal sammen med andre erhverv og sektorer</a:t>
            </a:r>
            <a:endParaRPr sz="15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r>
              <a:rPr lang="da" sz="1500" b="1">
                <a:solidFill>
                  <a:srgbClr val="485727"/>
                </a:solidFill>
                <a:latin typeface="Fira Sans"/>
                <a:ea typeface="Fira Sans"/>
                <a:cs typeface="Fira Sans"/>
                <a:sym typeface="Fira Sans"/>
              </a:rPr>
              <a:t>spille en central og vigtig rolle i at gøre vores klode grønnere. </a:t>
            </a:r>
            <a:endParaRPr sz="15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endParaRPr sz="1500" b="1">
              <a:solidFill>
                <a:srgbClr val="485727"/>
              </a:solidFill>
              <a:latin typeface="Fira Sans"/>
              <a:ea typeface="Fira Sans"/>
              <a:cs typeface="Fira Sans"/>
              <a:sym typeface="Fira Sans"/>
            </a:endParaRPr>
          </a:p>
          <a:p>
            <a:pPr marL="457200" lvl="0" indent="-323850" algn="l" rtl="0">
              <a:lnSpc>
                <a:spcPct val="115000"/>
              </a:lnSpc>
              <a:spcBef>
                <a:spcPts val="0"/>
              </a:spcBef>
              <a:spcAft>
                <a:spcPts val="0"/>
              </a:spcAft>
              <a:buClr>
                <a:srgbClr val="485727"/>
              </a:buClr>
              <a:buSzPts val="1500"/>
              <a:buFont typeface="Fira Sans"/>
              <a:buChar char="●"/>
            </a:pPr>
            <a:r>
              <a:rPr lang="da" sz="1500" b="1">
                <a:solidFill>
                  <a:srgbClr val="485727"/>
                </a:solidFill>
                <a:latin typeface="Fira Sans"/>
                <a:ea typeface="Fira Sans"/>
                <a:cs typeface="Fira Sans"/>
                <a:sym typeface="Fira Sans"/>
              </a:rPr>
              <a:t>Derfor er der brug for ideer til nye produkter eller services, </a:t>
            </a:r>
            <a:endParaRPr sz="15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r>
              <a:rPr lang="da" sz="1500" b="1">
                <a:solidFill>
                  <a:srgbClr val="485727"/>
                </a:solidFill>
                <a:latin typeface="Fira Sans"/>
                <a:ea typeface="Fira Sans"/>
                <a:cs typeface="Fira Sans"/>
                <a:sym typeface="Fira Sans"/>
              </a:rPr>
              <a:t>der kan hjælpe dette på vej. </a:t>
            </a:r>
            <a:endParaRPr sz="15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endParaRPr sz="1500" b="1">
              <a:solidFill>
                <a:srgbClr val="485727"/>
              </a:solidFill>
              <a:latin typeface="Fira Sans"/>
              <a:ea typeface="Fira Sans"/>
              <a:cs typeface="Fira Sans"/>
              <a:sym typeface="Fira Sans"/>
            </a:endParaRPr>
          </a:p>
          <a:p>
            <a:pPr marL="457200" lvl="0" indent="-323850" algn="l" rtl="0">
              <a:lnSpc>
                <a:spcPct val="115000"/>
              </a:lnSpc>
              <a:spcBef>
                <a:spcPts val="0"/>
              </a:spcBef>
              <a:spcAft>
                <a:spcPts val="0"/>
              </a:spcAft>
              <a:buClr>
                <a:srgbClr val="485727"/>
              </a:buClr>
              <a:buSzPts val="1500"/>
              <a:buFont typeface="Fira Sans"/>
              <a:buChar char="●"/>
            </a:pPr>
            <a:r>
              <a:rPr lang="da" sz="1500" b="1">
                <a:solidFill>
                  <a:srgbClr val="485727"/>
                </a:solidFill>
                <a:latin typeface="Fira Sans"/>
                <a:ea typeface="Fira Sans"/>
                <a:cs typeface="Fira Sans"/>
                <a:sym typeface="Fira Sans"/>
              </a:rPr>
              <a:t>Jeres udfordring/opgave er gennem ni forskellige opgaver at finde på ideer, udvikle på disse ideer og til sidst fremlægge jeres bud på et produkt eller en service, der kan være med til at øge den grønne omstilling.</a:t>
            </a:r>
            <a:endParaRPr sz="15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endParaRPr sz="1500" b="1">
              <a:solidFill>
                <a:srgbClr val="485727"/>
              </a:solidFill>
              <a:latin typeface="Fira Sans"/>
              <a:ea typeface="Fira Sans"/>
              <a:cs typeface="Fira Sans"/>
              <a:sym typeface="Fira Sans"/>
            </a:endParaRPr>
          </a:p>
          <a:p>
            <a:pPr marL="457200" lvl="0" indent="-323850" algn="l" rtl="0">
              <a:lnSpc>
                <a:spcPct val="115000"/>
              </a:lnSpc>
              <a:spcBef>
                <a:spcPts val="0"/>
              </a:spcBef>
              <a:spcAft>
                <a:spcPts val="0"/>
              </a:spcAft>
              <a:buClr>
                <a:srgbClr val="485727"/>
              </a:buClr>
              <a:buSzPts val="1500"/>
              <a:buFont typeface="Fira Sans"/>
              <a:buChar char="●"/>
            </a:pPr>
            <a:r>
              <a:rPr lang="da" sz="1500" b="1">
                <a:solidFill>
                  <a:srgbClr val="485727"/>
                </a:solidFill>
                <a:latin typeface="Fira Sans"/>
                <a:ea typeface="Fira Sans"/>
                <a:cs typeface="Fira Sans"/>
                <a:sym typeface="Fira Sans"/>
              </a:rPr>
              <a:t>Inden I selv går i gang, får I her lidt inspiration fra virkelige grønne iværksættere. Læg mærke til, hvad netop de gør for at hjælpe den grønne omstilling på vej. </a:t>
            </a:r>
            <a:endParaRPr sz="1500" b="1">
              <a:solidFill>
                <a:srgbClr val="485727"/>
              </a:solidFill>
              <a:latin typeface="Fira Sans"/>
              <a:ea typeface="Fira Sans"/>
              <a:cs typeface="Fira Sans"/>
              <a:sym typeface="Fir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49" name="Google Shape;149;p23"/>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50" name="Google Shape;150;p23"/>
          <p:cNvSpPr txBox="1"/>
          <p:nvPr/>
        </p:nvSpPr>
        <p:spPr>
          <a:xfrm>
            <a:off x="723875" y="74400"/>
            <a:ext cx="46626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VIDEOER MED GRØNNE IVÆRKSÆTTERE</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151" name="Google Shape;151;p23"/>
          <p:cNvSpPr txBox="1"/>
          <p:nvPr/>
        </p:nvSpPr>
        <p:spPr>
          <a:xfrm>
            <a:off x="750650" y="630550"/>
            <a:ext cx="428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latin typeface="Roboto"/>
              <a:ea typeface="Roboto"/>
              <a:cs typeface="Roboto"/>
              <a:sym typeface="Roboto"/>
            </a:endParaRPr>
          </a:p>
        </p:txBody>
      </p:sp>
      <p:sp>
        <p:nvSpPr>
          <p:cNvPr id="152" name="Google Shape;152;p23"/>
          <p:cNvSpPr txBox="1"/>
          <p:nvPr/>
        </p:nvSpPr>
        <p:spPr>
          <a:xfrm>
            <a:off x="3511790" y="1821945"/>
            <a:ext cx="4785900" cy="82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da" b="1">
                <a:solidFill>
                  <a:srgbClr val="485727"/>
                </a:solidFill>
                <a:latin typeface="Fira Sans"/>
                <a:ea typeface="Fira Sans"/>
                <a:cs typeface="Fira Sans"/>
                <a:sym typeface="Fira Sans"/>
              </a:rPr>
              <a:t>1:</a:t>
            </a:r>
            <a:r>
              <a:rPr lang="da">
                <a:solidFill>
                  <a:srgbClr val="485727"/>
                </a:solidFill>
                <a:latin typeface="Fira Sans"/>
                <a:ea typeface="Fira Sans"/>
                <a:cs typeface="Fira Sans"/>
                <a:sym typeface="Fira Sans"/>
              </a:rPr>
              <a:t> Dansk græsprotein</a:t>
            </a:r>
            <a:endParaRPr>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Clr>
                <a:schemeClr val="dk1"/>
              </a:buClr>
              <a:buSzPts val="1100"/>
              <a:buFont typeface="Arial"/>
              <a:buNone/>
            </a:pPr>
            <a:r>
              <a:rPr lang="da" sz="1000">
                <a:solidFill>
                  <a:srgbClr val="485727"/>
                </a:solidFill>
                <a:latin typeface="Fira Sans"/>
                <a:ea typeface="Fira Sans"/>
                <a:cs typeface="Fira Sans"/>
                <a:sym typeface="Fira Sans"/>
              </a:rPr>
              <a:t>(Klik på billede for at starte videoen)</a:t>
            </a:r>
            <a:endParaRPr sz="1000">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b="1" u="sng">
              <a:solidFill>
                <a:srgbClr val="485727"/>
              </a:solidFill>
              <a:latin typeface="Fira Sans"/>
              <a:ea typeface="Fira Sans"/>
              <a:cs typeface="Fira Sans"/>
              <a:sym typeface="Fira Sans"/>
            </a:endParaRPr>
          </a:p>
        </p:txBody>
      </p:sp>
      <p:sp>
        <p:nvSpPr>
          <p:cNvPr id="153" name="Google Shape;153;p23"/>
          <p:cNvSpPr txBox="1"/>
          <p:nvPr/>
        </p:nvSpPr>
        <p:spPr>
          <a:xfrm>
            <a:off x="3539625" y="3651075"/>
            <a:ext cx="4662600" cy="58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b="1">
                <a:solidFill>
                  <a:srgbClr val="485727"/>
                </a:solidFill>
                <a:latin typeface="Fira Sans"/>
                <a:ea typeface="Fira Sans"/>
                <a:cs typeface="Fira Sans"/>
                <a:sym typeface="Fira Sans"/>
              </a:rPr>
              <a:t>2:</a:t>
            </a:r>
            <a:r>
              <a:rPr lang="da">
                <a:solidFill>
                  <a:srgbClr val="485727"/>
                </a:solidFill>
                <a:latin typeface="Fira Sans"/>
                <a:ea typeface="Fira Sans"/>
                <a:cs typeface="Fira Sans"/>
                <a:sym typeface="Fira Sans"/>
              </a:rPr>
              <a:t> Dansk landbrugs nye generation</a:t>
            </a:r>
            <a:endParaRPr>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Clr>
                <a:schemeClr val="dk1"/>
              </a:buClr>
              <a:buSzPts val="1100"/>
              <a:buFont typeface="Arial"/>
              <a:buNone/>
            </a:pPr>
            <a:r>
              <a:rPr lang="da" sz="1000">
                <a:solidFill>
                  <a:srgbClr val="485727"/>
                </a:solidFill>
                <a:latin typeface="Fira Sans"/>
                <a:ea typeface="Fira Sans"/>
                <a:cs typeface="Fira Sans"/>
                <a:sym typeface="Fira Sans"/>
              </a:rPr>
              <a:t>(Klik på billede for at starte videoen)</a:t>
            </a:r>
            <a:endParaRPr>
              <a:solidFill>
                <a:srgbClr val="485727"/>
              </a:solidFill>
              <a:latin typeface="Fira Sans"/>
              <a:ea typeface="Fira Sans"/>
              <a:cs typeface="Fira Sans"/>
              <a:sym typeface="Fira Sans"/>
            </a:endParaRPr>
          </a:p>
        </p:txBody>
      </p:sp>
      <p:pic>
        <p:nvPicPr>
          <p:cNvPr id="154" name="Google Shape;154;p23">
            <a:hlinkClick r:id="rId5"/>
          </p:cNvPr>
          <p:cNvPicPr preferRelativeResize="0"/>
          <p:nvPr/>
        </p:nvPicPr>
        <p:blipFill>
          <a:blip r:embed="rId6">
            <a:alphaModFix/>
          </a:blip>
          <a:stretch>
            <a:fillRect/>
          </a:stretch>
        </p:blipFill>
        <p:spPr>
          <a:xfrm>
            <a:off x="1239025" y="3343063"/>
            <a:ext cx="2071651" cy="1264018"/>
          </a:xfrm>
          <a:prstGeom prst="rect">
            <a:avLst/>
          </a:prstGeom>
          <a:noFill/>
          <a:ln>
            <a:noFill/>
          </a:ln>
        </p:spPr>
      </p:pic>
      <p:pic>
        <p:nvPicPr>
          <p:cNvPr id="155" name="Google Shape;155;p23">
            <a:hlinkClick r:id="rId7"/>
          </p:cNvPr>
          <p:cNvPicPr preferRelativeResize="0"/>
          <p:nvPr/>
        </p:nvPicPr>
        <p:blipFill>
          <a:blip r:embed="rId8">
            <a:alphaModFix/>
          </a:blip>
          <a:stretch>
            <a:fillRect/>
          </a:stretch>
        </p:blipFill>
        <p:spPr>
          <a:xfrm>
            <a:off x="1266849" y="1526336"/>
            <a:ext cx="2071650" cy="13826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4"/>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61" name="Google Shape;161;p24"/>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62" name="Google Shape;162;p24"/>
          <p:cNvSpPr txBox="1"/>
          <p:nvPr/>
        </p:nvSpPr>
        <p:spPr>
          <a:xfrm>
            <a:off x="723875" y="74400"/>
            <a:ext cx="4288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Videoer med grønne iværksættere</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163" name="Google Shape;163;p24"/>
          <p:cNvSpPr txBox="1"/>
          <p:nvPr/>
        </p:nvSpPr>
        <p:spPr>
          <a:xfrm>
            <a:off x="750650" y="630550"/>
            <a:ext cx="428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latin typeface="Roboto"/>
              <a:ea typeface="Roboto"/>
              <a:cs typeface="Roboto"/>
              <a:sym typeface="Roboto"/>
            </a:endParaRPr>
          </a:p>
        </p:txBody>
      </p:sp>
      <p:sp>
        <p:nvSpPr>
          <p:cNvPr id="164" name="Google Shape;164;p24"/>
          <p:cNvSpPr txBox="1"/>
          <p:nvPr/>
        </p:nvSpPr>
        <p:spPr>
          <a:xfrm>
            <a:off x="3511790" y="1821945"/>
            <a:ext cx="4785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b="1" u="sng">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b="1" u="sng">
              <a:solidFill>
                <a:srgbClr val="485727"/>
              </a:solidFill>
              <a:latin typeface="Fira Sans"/>
              <a:ea typeface="Fira Sans"/>
              <a:cs typeface="Fira Sans"/>
              <a:sym typeface="Fira Sans"/>
            </a:endParaRPr>
          </a:p>
        </p:txBody>
      </p:sp>
      <p:sp>
        <p:nvSpPr>
          <p:cNvPr id="165" name="Google Shape;165;p24"/>
          <p:cNvSpPr txBox="1"/>
          <p:nvPr/>
        </p:nvSpPr>
        <p:spPr>
          <a:xfrm>
            <a:off x="2129175" y="1291038"/>
            <a:ext cx="4288800" cy="128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600" b="1">
                <a:solidFill>
                  <a:srgbClr val="485727"/>
                </a:solidFill>
                <a:latin typeface="Fira Sans"/>
                <a:ea typeface="Fira Sans"/>
                <a:cs typeface="Fira Sans"/>
                <a:sym typeface="Fira Sans"/>
              </a:rPr>
              <a:t>1: Hvad er særligt grønt ved de initiativer, de har taget?</a:t>
            </a:r>
            <a:endParaRPr sz="1600" b="1">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1600" b="1">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r>
              <a:rPr lang="da" sz="1600" b="1">
                <a:solidFill>
                  <a:srgbClr val="485727"/>
                </a:solidFill>
                <a:latin typeface="Fira Sans"/>
                <a:ea typeface="Fira Sans"/>
                <a:cs typeface="Fira Sans"/>
                <a:sym typeface="Fira Sans"/>
              </a:rPr>
              <a:t>2: Hvad lægger I mærke til i videoerne?  </a:t>
            </a:r>
            <a:endParaRPr sz="1600" b="1" u="sng">
              <a:solidFill>
                <a:srgbClr val="485727"/>
              </a:solidFill>
              <a:latin typeface="Fira Sans"/>
              <a:ea typeface="Fira Sans"/>
              <a:cs typeface="Fira Sans"/>
              <a:sym typeface="Fira Sans"/>
            </a:endParaRPr>
          </a:p>
        </p:txBody>
      </p:sp>
      <p:pic>
        <p:nvPicPr>
          <p:cNvPr id="166" name="Google Shape;166;p24"/>
          <p:cNvPicPr preferRelativeResize="0"/>
          <p:nvPr/>
        </p:nvPicPr>
        <p:blipFill>
          <a:blip r:embed="rId5">
            <a:alphaModFix/>
          </a:blip>
          <a:stretch>
            <a:fillRect/>
          </a:stretch>
        </p:blipFill>
        <p:spPr>
          <a:xfrm>
            <a:off x="1434911" y="3155500"/>
            <a:ext cx="2678212" cy="1634125"/>
          </a:xfrm>
          <a:prstGeom prst="rect">
            <a:avLst/>
          </a:prstGeom>
          <a:noFill/>
          <a:ln>
            <a:noFill/>
          </a:ln>
        </p:spPr>
      </p:pic>
      <p:pic>
        <p:nvPicPr>
          <p:cNvPr id="167" name="Google Shape;167;p24"/>
          <p:cNvPicPr preferRelativeResize="0"/>
          <p:nvPr/>
        </p:nvPicPr>
        <p:blipFill>
          <a:blip r:embed="rId6">
            <a:alphaModFix/>
          </a:blip>
          <a:stretch>
            <a:fillRect/>
          </a:stretch>
        </p:blipFill>
        <p:spPr>
          <a:xfrm>
            <a:off x="4694250" y="3155502"/>
            <a:ext cx="2448396" cy="1634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5"/>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173" name="Google Shape;173;p25"/>
          <p:cNvSpPr txBox="1"/>
          <p:nvPr/>
        </p:nvSpPr>
        <p:spPr>
          <a:xfrm>
            <a:off x="2451950" y="3356100"/>
            <a:ext cx="3990000" cy="13545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br>
              <a:rPr lang="da" sz="3000" b="1">
                <a:solidFill>
                  <a:srgbClr val="485727"/>
                </a:solidFill>
                <a:latin typeface="Fira Sans"/>
                <a:ea typeface="Fira Sans"/>
                <a:cs typeface="Fira Sans"/>
                <a:sym typeface="Fira Sans"/>
              </a:rPr>
            </a:br>
            <a:r>
              <a:rPr lang="da" sz="4600" b="1">
                <a:solidFill>
                  <a:srgbClr val="485727"/>
                </a:solidFill>
                <a:latin typeface="Fira Sans"/>
                <a:ea typeface="Fira Sans"/>
                <a:cs typeface="Fira Sans"/>
                <a:sym typeface="Fira Sans"/>
              </a:rPr>
              <a:t>EKSPLOSION</a:t>
            </a:r>
            <a:endParaRPr sz="4600" b="1">
              <a:solidFill>
                <a:srgbClr val="485727"/>
              </a:solidFill>
              <a:latin typeface="Fira Sans"/>
              <a:ea typeface="Fira Sans"/>
              <a:cs typeface="Fira Sans"/>
              <a:sym typeface="Fira Sans"/>
            </a:endParaRPr>
          </a:p>
        </p:txBody>
      </p:sp>
      <p:sp>
        <p:nvSpPr>
          <p:cNvPr id="174" name="Google Shape;174;p25"/>
          <p:cNvSpPr txBox="1"/>
          <p:nvPr/>
        </p:nvSpPr>
        <p:spPr>
          <a:xfrm rot="-1012363">
            <a:off x="1960760" y="3298495"/>
            <a:ext cx="1461516" cy="8465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a" sz="4300" b="1">
                <a:solidFill>
                  <a:srgbClr val="485727"/>
                </a:solidFill>
                <a:latin typeface="Fira Sans"/>
                <a:ea typeface="Fira Sans"/>
                <a:cs typeface="Fira Sans"/>
                <a:sym typeface="Fira Sans"/>
              </a:rPr>
              <a:t>Idé</a:t>
            </a:r>
            <a:endParaRPr sz="2700"/>
          </a:p>
        </p:txBody>
      </p:sp>
      <p:pic>
        <p:nvPicPr>
          <p:cNvPr id="175" name="Google Shape;175;p25"/>
          <p:cNvPicPr preferRelativeResize="0"/>
          <p:nvPr/>
        </p:nvPicPr>
        <p:blipFill>
          <a:blip r:embed="rId4">
            <a:alphaModFix amt="90000"/>
          </a:blip>
          <a:stretch>
            <a:fillRect/>
          </a:stretch>
        </p:blipFill>
        <p:spPr>
          <a:xfrm>
            <a:off x="2451947" y="200638"/>
            <a:ext cx="3908001" cy="3695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6"/>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81" name="Google Shape;181;p26"/>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82" name="Google Shape;182;p26"/>
          <p:cNvSpPr txBox="1"/>
          <p:nvPr/>
        </p:nvSpPr>
        <p:spPr>
          <a:xfrm>
            <a:off x="723875" y="74400"/>
            <a:ext cx="42888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IDÉEKSPLOSION</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183" name="Google Shape;183;p26"/>
          <p:cNvSpPr txBox="1"/>
          <p:nvPr/>
        </p:nvSpPr>
        <p:spPr>
          <a:xfrm>
            <a:off x="748700" y="1017625"/>
            <a:ext cx="6071100" cy="415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500">
              <a:latin typeface="Roboto"/>
              <a:ea typeface="Roboto"/>
              <a:cs typeface="Roboto"/>
              <a:sym typeface="Roboto"/>
            </a:endParaRPr>
          </a:p>
        </p:txBody>
      </p:sp>
      <p:sp>
        <p:nvSpPr>
          <p:cNvPr id="184" name="Google Shape;184;p26"/>
          <p:cNvSpPr txBox="1"/>
          <p:nvPr/>
        </p:nvSpPr>
        <p:spPr>
          <a:xfrm>
            <a:off x="650945" y="1311959"/>
            <a:ext cx="7025700" cy="240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900">
                <a:solidFill>
                  <a:srgbClr val="485727"/>
                </a:solidFill>
                <a:latin typeface="Fira Sans Medium"/>
                <a:ea typeface="Fira Sans Medium"/>
                <a:cs typeface="Fira Sans Medium"/>
                <a:sym typeface="Fira Sans Medium"/>
              </a:rPr>
              <a:t>Nu er det jeres tur til at finde på idéer til et produkt eller en service, der kan gøre vores klode lidt grønnere! </a:t>
            </a:r>
            <a:endParaRPr sz="1900">
              <a:solidFill>
                <a:srgbClr val="485727"/>
              </a:solidFill>
              <a:latin typeface="Fira Sans Medium"/>
              <a:ea typeface="Fira Sans Medium"/>
              <a:cs typeface="Fira Sans Medium"/>
              <a:sym typeface="Fira Sans Medium"/>
            </a:endParaRPr>
          </a:p>
          <a:p>
            <a:pPr marL="0" lvl="0" indent="0" algn="l" rtl="0">
              <a:lnSpc>
                <a:spcPct val="115000"/>
              </a:lnSpc>
              <a:spcBef>
                <a:spcPts val="0"/>
              </a:spcBef>
              <a:spcAft>
                <a:spcPts val="0"/>
              </a:spcAft>
              <a:buNone/>
            </a:pPr>
            <a:endParaRPr sz="1900">
              <a:solidFill>
                <a:srgbClr val="485727"/>
              </a:solidFill>
              <a:latin typeface="Fira Sans Medium"/>
              <a:ea typeface="Fira Sans Medium"/>
              <a:cs typeface="Fira Sans Medium"/>
              <a:sym typeface="Fira Sans Medium"/>
            </a:endParaRPr>
          </a:p>
          <a:p>
            <a:pPr marL="0" lvl="0" indent="0" algn="l" rtl="0">
              <a:lnSpc>
                <a:spcPct val="115000"/>
              </a:lnSpc>
              <a:spcBef>
                <a:spcPts val="0"/>
              </a:spcBef>
              <a:spcAft>
                <a:spcPts val="0"/>
              </a:spcAft>
              <a:buNone/>
            </a:pPr>
            <a:r>
              <a:rPr lang="da" sz="1900">
                <a:solidFill>
                  <a:srgbClr val="485727"/>
                </a:solidFill>
                <a:latin typeface="Fira Sans Medium"/>
                <a:ea typeface="Fira Sans Medium"/>
                <a:cs typeface="Fira Sans Medium"/>
                <a:sym typeface="Fira Sans Medium"/>
              </a:rPr>
              <a:t>Brug de erfaringer I har fra praktikken, jeres kendskab til landbruget og andre fag på uddannelsen til at komme på ideer.</a:t>
            </a:r>
            <a:r>
              <a:rPr lang="da" sz="1800">
                <a:solidFill>
                  <a:srgbClr val="485727"/>
                </a:solidFill>
                <a:latin typeface="Fira Sans Medium"/>
                <a:ea typeface="Fira Sans Medium"/>
                <a:cs typeface="Fira Sans Medium"/>
                <a:sym typeface="Fira Sans Medium"/>
              </a:rPr>
              <a:t> </a:t>
            </a:r>
            <a:endParaRPr sz="1800">
              <a:solidFill>
                <a:srgbClr val="485727"/>
              </a:solidFill>
              <a:latin typeface="Fira Sans Medium"/>
              <a:ea typeface="Fira Sans Medium"/>
              <a:cs typeface="Fira Sans Medium"/>
              <a:sym typeface="Fira Sans Medium"/>
            </a:endParaRPr>
          </a:p>
          <a:p>
            <a:pPr marL="0" lvl="0" indent="0" algn="l" rtl="0">
              <a:lnSpc>
                <a:spcPct val="115000"/>
              </a:lnSpc>
              <a:spcBef>
                <a:spcPts val="0"/>
              </a:spcBef>
              <a:spcAft>
                <a:spcPts val="0"/>
              </a:spcAft>
              <a:buNone/>
            </a:pPr>
            <a:endParaRPr sz="1300" b="1" u="sng">
              <a:solidFill>
                <a:srgbClr val="485727"/>
              </a:solidFill>
              <a:latin typeface="Fira Sans"/>
              <a:ea typeface="Fira Sans"/>
              <a:cs typeface="Fira Sans"/>
              <a:sym typeface="Fir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7"/>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90" name="Google Shape;190;p27"/>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91" name="Google Shape;191;p27"/>
          <p:cNvSpPr txBox="1"/>
          <p:nvPr/>
        </p:nvSpPr>
        <p:spPr>
          <a:xfrm>
            <a:off x="723875" y="74400"/>
            <a:ext cx="42888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IDÉEKSPLOSION</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192" name="Google Shape;192;p27"/>
          <p:cNvSpPr txBox="1"/>
          <p:nvPr/>
        </p:nvSpPr>
        <p:spPr>
          <a:xfrm>
            <a:off x="748700" y="1017625"/>
            <a:ext cx="6071100" cy="415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500">
              <a:latin typeface="Roboto"/>
              <a:ea typeface="Roboto"/>
              <a:cs typeface="Roboto"/>
              <a:sym typeface="Roboto"/>
            </a:endParaRPr>
          </a:p>
        </p:txBody>
      </p:sp>
      <p:sp>
        <p:nvSpPr>
          <p:cNvPr id="193" name="Google Shape;193;p27"/>
          <p:cNvSpPr txBox="1"/>
          <p:nvPr/>
        </p:nvSpPr>
        <p:spPr>
          <a:xfrm>
            <a:off x="650945" y="863208"/>
            <a:ext cx="7025700" cy="3102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br>
              <a:rPr lang="da" sz="1700" b="1">
                <a:solidFill>
                  <a:srgbClr val="485727"/>
                </a:solidFill>
                <a:latin typeface="Fira Sans"/>
                <a:ea typeface="Fira Sans"/>
                <a:cs typeface="Fira Sans"/>
                <a:sym typeface="Fira Sans"/>
              </a:rPr>
            </a:br>
            <a:endParaRPr sz="1700" b="1">
              <a:solidFill>
                <a:srgbClr val="485727"/>
              </a:solidFill>
              <a:latin typeface="Fira Sans"/>
              <a:ea typeface="Fira Sans"/>
              <a:cs typeface="Fira Sans"/>
              <a:sym typeface="Fira Sans"/>
            </a:endParaRPr>
          </a:p>
          <a:p>
            <a:pPr marL="457200" lvl="0" indent="-336550" algn="l" rtl="0">
              <a:lnSpc>
                <a:spcPct val="100000"/>
              </a:lnSpc>
              <a:spcBef>
                <a:spcPts val="0"/>
              </a:spcBef>
              <a:spcAft>
                <a:spcPts val="0"/>
              </a:spcAft>
              <a:buClr>
                <a:srgbClr val="485727"/>
              </a:buClr>
              <a:buSzPts val="1700"/>
              <a:buFont typeface="Fira Sans"/>
              <a:buAutoNum type="arabicPeriod"/>
            </a:pPr>
            <a:r>
              <a:rPr lang="da" sz="1700" b="1">
                <a:solidFill>
                  <a:srgbClr val="485727"/>
                </a:solidFill>
                <a:latin typeface="Fira Sans"/>
                <a:ea typeface="Fira Sans"/>
                <a:cs typeface="Fira Sans"/>
                <a:sym typeface="Fira Sans"/>
              </a:rPr>
              <a:t>Gå op til idébordet, og kig på brikkerne på bordet. </a:t>
            </a:r>
            <a:br>
              <a:rPr lang="da" sz="1700" b="1">
                <a:solidFill>
                  <a:srgbClr val="485727"/>
                </a:solidFill>
                <a:latin typeface="Fira Sans"/>
                <a:ea typeface="Fira Sans"/>
                <a:cs typeface="Fira Sans"/>
                <a:sym typeface="Fira Sans"/>
              </a:rPr>
            </a:br>
            <a:endParaRPr sz="1700" b="1">
              <a:solidFill>
                <a:srgbClr val="485727"/>
              </a:solidFill>
              <a:latin typeface="Fira Sans"/>
              <a:ea typeface="Fira Sans"/>
              <a:cs typeface="Fira Sans"/>
              <a:sym typeface="Fira Sans"/>
            </a:endParaRPr>
          </a:p>
          <a:p>
            <a:pPr marL="457200" lvl="0" indent="-336550" algn="l" rtl="0">
              <a:lnSpc>
                <a:spcPct val="100000"/>
              </a:lnSpc>
              <a:spcBef>
                <a:spcPts val="0"/>
              </a:spcBef>
              <a:spcAft>
                <a:spcPts val="0"/>
              </a:spcAft>
              <a:buClr>
                <a:srgbClr val="485727"/>
              </a:buClr>
              <a:buSzPts val="1700"/>
              <a:buFont typeface="Fira Sans"/>
              <a:buAutoNum type="arabicPeriod"/>
            </a:pPr>
            <a:r>
              <a:rPr lang="da" sz="1700" b="1">
                <a:solidFill>
                  <a:srgbClr val="485727"/>
                </a:solidFill>
                <a:latin typeface="Fira Sans"/>
                <a:ea typeface="Fira Sans"/>
                <a:cs typeface="Fira Sans"/>
                <a:sym typeface="Fira Sans"/>
              </a:rPr>
              <a:t>Alle i gruppen skal finde på en idé til et grønt produkt eller en grøn service. </a:t>
            </a:r>
            <a:r>
              <a:rPr lang="da" sz="1700" b="1" u="sng">
                <a:solidFill>
                  <a:srgbClr val="485727"/>
                </a:solidFill>
                <a:latin typeface="Fira Sans"/>
                <a:ea typeface="Fira Sans"/>
                <a:cs typeface="Fira Sans"/>
                <a:sym typeface="Fira Sans"/>
              </a:rPr>
              <a:t>Én idé pr. person. </a:t>
            </a:r>
            <a:br>
              <a:rPr lang="da" sz="1700" b="1">
                <a:solidFill>
                  <a:srgbClr val="485727"/>
                </a:solidFill>
                <a:latin typeface="Fira Sans"/>
                <a:ea typeface="Fira Sans"/>
                <a:cs typeface="Fira Sans"/>
                <a:sym typeface="Fira Sans"/>
              </a:rPr>
            </a:br>
            <a:r>
              <a:rPr lang="da" sz="1700" b="1">
                <a:solidFill>
                  <a:srgbClr val="485727"/>
                </a:solidFill>
                <a:latin typeface="Fira Sans"/>
                <a:ea typeface="Fira Sans"/>
                <a:cs typeface="Fira Sans"/>
                <a:sym typeface="Fira Sans"/>
              </a:rPr>
              <a:t> </a:t>
            </a:r>
            <a:endParaRPr sz="1700" b="1">
              <a:solidFill>
                <a:srgbClr val="485727"/>
              </a:solidFill>
              <a:latin typeface="Fira Sans"/>
              <a:ea typeface="Fira Sans"/>
              <a:cs typeface="Fira Sans"/>
              <a:sym typeface="Fira Sans"/>
            </a:endParaRPr>
          </a:p>
          <a:p>
            <a:pPr marL="457200" lvl="0" indent="-336550" algn="l" rtl="0">
              <a:lnSpc>
                <a:spcPct val="100000"/>
              </a:lnSpc>
              <a:spcBef>
                <a:spcPts val="0"/>
              </a:spcBef>
              <a:spcAft>
                <a:spcPts val="0"/>
              </a:spcAft>
              <a:buClr>
                <a:srgbClr val="485727"/>
              </a:buClr>
              <a:buSzPts val="1700"/>
              <a:buFont typeface="Fira Sans"/>
              <a:buAutoNum type="arabicPeriod"/>
            </a:pPr>
            <a:r>
              <a:rPr lang="da" sz="1700" b="1">
                <a:solidFill>
                  <a:srgbClr val="485727"/>
                </a:solidFill>
                <a:latin typeface="Fira Sans"/>
                <a:ea typeface="Fira Sans"/>
                <a:cs typeface="Fira Sans"/>
                <a:sym typeface="Fira Sans"/>
              </a:rPr>
              <a:t>Vælg 1-2 brikker til at forklare din idé med. </a:t>
            </a:r>
            <a:br>
              <a:rPr lang="da" sz="1700" b="1">
                <a:solidFill>
                  <a:srgbClr val="485727"/>
                </a:solidFill>
                <a:latin typeface="Fira Sans"/>
                <a:ea typeface="Fira Sans"/>
                <a:cs typeface="Fira Sans"/>
                <a:sym typeface="Fira Sans"/>
              </a:rPr>
            </a:br>
            <a:r>
              <a:rPr lang="da" sz="1700" b="1">
                <a:solidFill>
                  <a:srgbClr val="485727"/>
                </a:solidFill>
                <a:latin typeface="Fira Sans"/>
                <a:ea typeface="Fira Sans"/>
                <a:cs typeface="Fira Sans"/>
                <a:sym typeface="Fira Sans"/>
              </a:rPr>
              <a:t>Tag jeres idé/brikker med ned til bordet/gruppen.</a:t>
            </a:r>
            <a:endParaRPr sz="1700" b="1">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1700" b="1">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r>
              <a:rPr lang="da" sz="1700" b="1">
                <a:solidFill>
                  <a:srgbClr val="485727"/>
                </a:solidFill>
                <a:latin typeface="Fira Sans"/>
                <a:ea typeface="Fira Sans"/>
                <a:cs typeface="Fira Sans"/>
                <a:sym typeface="Fira Sans"/>
              </a:rPr>
              <a:t>Se kriterier på næste slide! </a:t>
            </a:r>
            <a:endParaRPr sz="1700" b="1">
              <a:solidFill>
                <a:srgbClr val="485727"/>
              </a:solidFill>
              <a:latin typeface="Fira Sans"/>
              <a:ea typeface="Fira Sans"/>
              <a:cs typeface="Fira Sans"/>
              <a:sym typeface="Fir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8"/>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99" name="Google Shape;199;p28"/>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00" name="Google Shape;200;p28"/>
          <p:cNvSpPr txBox="1"/>
          <p:nvPr/>
        </p:nvSpPr>
        <p:spPr>
          <a:xfrm>
            <a:off x="723875" y="74400"/>
            <a:ext cx="42888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KRITERIER</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201" name="Google Shape;201;p28"/>
          <p:cNvSpPr txBox="1"/>
          <p:nvPr/>
        </p:nvSpPr>
        <p:spPr>
          <a:xfrm>
            <a:off x="748700" y="1017625"/>
            <a:ext cx="6071100" cy="415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500">
              <a:latin typeface="Roboto"/>
              <a:ea typeface="Roboto"/>
              <a:cs typeface="Roboto"/>
              <a:sym typeface="Roboto"/>
            </a:endParaRPr>
          </a:p>
        </p:txBody>
      </p:sp>
      <p:sp>
        <p:nvSpPr>
          <p:cNvPr id="202" name="Google Shape;202;p28"/>
          <p:cNvSpPr txBox="1"/>
          <p:nvPr/>
        </p:nvSpPr>
        <p:spPr>
          <a:xfrm>
            <a:off x="1905175" y="851700"/>
            <a:ext cx="5634000" cy="277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900" b="1">
                <a:solidFill>
                  <a:srgbClr val="485727"/>
                </a:solidFill>
                <a:latin typeface="Fira Sans"/>
                <a:ea typeface="Fira Sans"/>
                <a:cs typeface="Fira Sans"/>
                <a:sym typeface="Fira Sans"/>
              </a:rPr>
              <a:t>Ideen til produktet eller servicen skal være: </a:t>
            </a:r>
            <a:endParaRPr sz="1900" b="1">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1800" b="1">
              <a:solidFill>
                <a:srgbClr val="485727"/>
              </a:solidFill>
              <a:latin typeface="Fira Sans"/>
              <a:ea typeface="Fira Sans"/>
              <a:cs typeface="Fira Sans"/>
              <a:sym typeface="Fira Sans"/>
            </a:endParaRPr>
          </a:p>
          <a:p>
            <a:pPr marL="457200" lvl="0" indent="-342900" algn="l" rtl="0">
              <a:lnSpc>
                <a:spcPct val="100000"/>
              </a:lnSpc>
              <a:spcBef>
                <a:spcPts val="0"/>
              </a:spcBef>
              <a:spcAft>
                <a:spcPts val="0"/>
              </a:spcAft>
              <a:buClr>
                <a:srgbClr val="485727"/>
              </a:buClr>
              <a:buSzPts val="1800"/>
              <a:buFont typeface="Fira Sans"/>
              <a:buChar char="●"/>
            </a:pPr>
            <a:r>
              <a:rPr lang="da" sz="1800">
                <a:solidFill>
                  <a:srgbClr val="485727"/>
                </a:solidFill>
                <a:latin typeface="Fira Sans"/>
                <a:ea typeface="Fira Sans"/>
                <a:cs typeface="Fira Sans"/>
                <a:sym typeface="Fira Sans"/>
              </a:rPr>
              <a:t>Let at forstå og forklare!</a:t>
            </a:r>
            <a:br>
              <a:rPr lang="da" sz="1800">
                <a:solidFill>
                  <a:srgbClr val="485727"/>
                </a:solidFill>
                <a:latin typeface="Fira Sans"/>
                <a:ea typeface="Fira Sans"/>
                <a:cs typeface="Fira Sans"/>
                <a:sym typeface="Fira Sans"/>
              </a:rPr>
            </a:br>
            <a:endParaRPr sz="1800">
              <a:solidFill>
                <a:srgbClr val="485727"/>
              </a:solidFill>
              <a:latin typeface="Fira Sans"/>
              <a:ea typeface="Fira Sans"/>
              <a:cs typeface="Fira Sans"/>
              <a:sym typeface="Fira Sans"/>
            </a:endParaRPr>
          </a:p>
          <a:p>
            <a:pPr marL="457200" lvl="0" indent="-342900" algn="l" rtl="0">
              <a:lnSpc>
                <a:spcPct val="100000"/>
              </a:lnSpc>
              <a:spcBef>
                <a:spcPts val="0"/>
              </a:spcBef>
              <a:spcAft>
                <a:spcPts val="0"/>
              </a:spcAft>
              <a:buClr>
                <a:srgbClr val="485727"/>
              </a:buClr>
              <a:buSzPts val="1800"/>
              <a:buFont typeface="Fira Sans"/>
              <a:buChar char="●"/>
            </a:pPr>
            <a:r>
              <a:rPr lang="da" sz="1800">
                <a:solidFill>
                  <a:srgbClr val="485727"/>
                </a:solidFill>
                <a:latin typeface="Fira Sans"/>
                <a:ea typeface="Fira Sans"/>
                <a:cs typeface="Fira Sans"/>
                <a:sym typeface="Fira Sans"/>
              </a:rPr>
              <a:t>Afhjælpe et problem eller en udfordring </a:t>
            </a:r>
            <a:endParaRPr sz="1800">
              <a:solidFill>
                <a:srgbClr val="485727"/>
              </a:solidFill>
              <a:latin typeface="Fira Sans"/>
              <a:ea typeface="Fira Sans"/>
              <a:cs typeface="Fira Sans"/>
              <a:sym typeface="Fira Sans"/>
            </a:endParaRPr>
          </a:p>
          <a:p>
            <a:pPr marL="0" lvl="0" indent="457200" algn="l" rtl="0">
              <a:lnSpc>
                <a:spcPct val="100000"/>
              </a:lnSpc>
              <a:spcBef>
                <a:spcPts val="0"/>
              </a:spcBef>
              <a:spcAft>
                <a:spcPts val="0"/>
              </a:spcAft>
              <a:buNone/>
            </a:pPr>
            <a:r>
              <a:rPr lang="da" sz="1800">
                <a:solidFill>
                  <a:srgbClr val="485727"/>
                </a:solidFill>
                <a:latin typeface="Fira Sans"/>
                <a:ea typeface="Fira Sans"/>
                <a:cs typeface="Fira Sans"/>
                <a:sym typeface="Fira Sans"/>
              </a:rPr>
              <a:t>i relation til den grønne omstilling </a:t>
            </a:r>
            <a:br>
              <a:rPr lang="da" sz="1800">
                <a:solidFill>
                  <a:srgbClr val="485727"/>
                </a:solidFill>
                <a:latin typeface="Fira Sans"/>
                <a:ea typeface="Fira Sans"/>
                <a:cs typeface="Fira Sans"/>
                <a:sym typeface="Fira Sans"/>
              </a:rPr>
            </a:br>
            <a:endParaRPr sz="1800">
              <a:solidFill>
                <a:srgbClr val="485727"/>
              </a:solidFill>
              <a:latin typeface="Fira Sans"/>
              <a:ea typeface="Fira Sans"/>
              <a:cs typeface="Fira Sans"/>
              <a:sym typeface="Fira Sans"/>
            </a:endParaRPr>
          </a:p>
          <a:p>
            <a:pPr marL="457200" lvl="0" indent="-342900" algn="l" rtl="0">
              <a:lnSpc>
                <a:spcPct val="100000"/>
              </a:lnSpc>
              <a:spcBef>
                <a:spcPts val="0"/>
              </a:spcBef>
              <a:spcAft>
                <a:spcPts val="0"/>
              </a:spcAft>
              <a:buClr>
                <a:srgbClr val="485727"/>
              </a:buClr>
              <a:buSzPts val="1800"/>
              <a:buFont typeface="Fira Sans"/>
              <a:buChar char="●"/>
            </a:pPr>
            <a:r>
              <a:rPr lang="da" sz="1800">
                <a:solidFill>
                  <a:srgbClr val="485727"/>
                </a:solidFill>
                <a:latin typeface="Fira Sans"/>
                <a:ea typeface="Fira Sans"/>
                <a:cs typeface="Fira Sans"/>
                <a:sym typeface="Fira Sans"/>
              </a:rPr>
              <a:t>Bæredygtighed skal være en del af det, </a:t>
            </a:r>
            <a:endParaRPr sz="1800">
              <a:solidFill>
                <a:srgbClr val="485727"/>
              </a:solidFill>
              <a:latin typeface="Fira Sans"/>
              <a:ea typeface="Fira Sans"/>
              <a:cs typeface="Fira Sans"/>
              <a:sym typeface="Fira Sans"/>
            </a:endParaRPr>
          </a:p>
          <a:p>
            <a:pPr marL="0" lvl="0" indent="457200" algn="l" rtl="0">
              <a:lnSpc>
                <a:spcPct val="100000"/>
              </a:lnSpc>
              <a:spcBef>
                <a:spcPts val="0"/>
              </a:spcBef>
              <a:spcAft>
                <a:spcPts val="0"/>
              </a:spcAft>
              <a:buNone/>
            </a:pPr>
            <a:r>
              <a:rPr lang="da" sz="1800">
                <a:solidFill>
                  <a:srgbClr val="485727"/>
                </a:solidFill>
                <a:latin typeface="Fira Sans"/>
                <a:ea typeface="Fira Sans"/>
                <a:cs typeface="Fira Sans"/>
                <a:sym typeface="Fira Sans"/>
              </a:rPr>
              <a:t>der skaber omsætningen. </a:t>
            </a:r>
            <a:endParaRPr sz="1800" u="sng">
              <a:solidFill>
                <a:srgbClr val="485727"/>
              </a:solidFill>
              <a:latin typeface="Fira Sans"/>
              <a:ea typeface="Fira Sans"/>
              <a:cs typeface="Fira Sans"/>
              <a:sym typeface="Fir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9"/>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208" name="Google Shape;208;p29"/>
          <p:cNvSpPr txBox="1"/>
          <p:nvPr/>
        </p:nvSpPr>
        <p:spPr>
          <a:xfrm>
            <a:off x="3101400" y="2248500"/>
            <a:ext cx="29412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3000" b="1">
                <a:solidFill>
                  <a:srgbClr val="485727"/>
                </a:solidFill>
                <a:latin typeface="Fira Sans"/>
                <a:ea typeface="Fira Sans"/>
                <a:cs typeface="Fira Sans"/>
                <a:sym typeface="Fira Sans"/>
              </a:rPr>
              <a:t>UDVÆLG ÉN IDÉ</a:t>
            </a:r>
            <a:endParaRPr sz="3000" b="1">
              <a:solidFill>
                <a:srgbClr val="485727"/>
              </a:solidFill>
              <a:latin typeface="Fira Sans"/>
              <a:ea typeface="Fira Sans"/>
              <a:cs typeface="Fira Sans"/>
              <a:sym typeface="Fir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0"/>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214" name="Google Shape;214;p30"/>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15" name="Google Shape;215;p30"/>
          <p:cNvSpPr txBox="1"/>
          <p:nvPr/>
        </p:nvSpPr>
        <p:spPr>
          <a:xfrm>
            <a:off x="723875" y="74400"/>
            <a:ext cx="4288800" cy="22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UDVÆLG ÉN IDE</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216" name="Google Shape;216;p30"/>
          <p:cNvSpPr txBox="1"/>
          <p:nvPr/>
        </p:nvSpPr>
        <p:spPr>
          <a:xfrm>
            <a:off x="748700" y="1017625"/>
            <a:ext cx="6071100" cy="415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500">
              <a:latin typeface="Roboto"/>
              <a:ea typeface="Roboto"/>
              <a:cs typeface="Roboto"/>
              <a:sym typeface="Roboto"/>
            </a:endParaRPr>
          </a:p>
        </p:txBody>
      </p:sp>
      <p:sp>
        <p:nvSpPr>
          <p:cNvPr id="217" name="Google Shape;217;p30"/>
          <p:cNvSpPr txBox="1"/>
          <p:nvPr/>
        </p:nvSpPr>
        <p:spPr>
          <a:xfrm>
            <a:off x="590525" y="890675"/>
            <a:ext cx="7820400" cy="4036203"/>
          </a:xfrm>
          <a:prstGeom prst="rect">
            <a:avLst/>
          </a:prstGeom>
          <a:noFill/>
          <a:ln>
            <a:noFill/>
          </a:ln>
        </p:spPr>
        <p:txBody>
          <a:bodyPr spcFirstLastPara="1" wrap="square" lIns="91425" tIns="91425" rIns="91425" bIns="91425" anchor="t" anchorCtr="0">
            <a:spAutoFit/>
          </a:bodyPr>
          <a:lstStyle/>
          <a:p>
            <a:pPr marL="457200" lvl="0" indent="-342900" algn="l" rtl="0">
              <a:lnSpc>
                <a:spcPct val="100000"/>
              </a:lnSpc>
              <a:spcBef>
                <a:spcPts val="0"/>
              </a:spcBef>
              <a:spcAft>
                <a:spcPts val="0"/>
              </a:spcAft>
              <a:buClr>
                <a:srgbClr val="485727"/>
              </a:buClr>
              <a:buSzPts val="1800"/>
              <a:buFont typeface="Fira Sans"/>
              <a:buAutoNum type="arabicPeriod"/>
            </a:pPr>
            <a:r>
              <a:rPr lang="da" sz="1800" b="1" dirty="0">
                <a:solidFill>
                  <a:srgbClr val="485727"/>
                </a:solidFill>
                <a:latin typeface="Fira Sans"/>
                <a:ea typeface="Fira Sans"/>
                <a:cs typeface="Fira Sans"/>
                <a:sym typeface="Fira Sans"/>
              </a:rPr>
              <a:t>Fremlæg på tur jeres ideer i gruppen.</a:t>
            </a:r>
          </a:p>
          <a:p>
            <a:pPr marL="457200" lvl="0" indent="-342900" algn="l" rtl="0">
              <a:lnSpc>
                <a:spcPct val="100000"/>
              </a:lnSpc>
              <a:spcBef>
                <a:spcPts val="0"/>
              </a:spcBef>
              <a:spcAft>
                <a:spcPts val="0"/>
              </a:spcAft>
              <a:buClr>
                <a:srgbClr val="485727"/>
              </a:buClr>
              <a:buSzPts val="1800"/>
              <a:buFont typeface="Fira Sans"/>
              <a:buAutoNum type="arabicPeriod"/>
            </a:pPr>
            <a:endParaRPr lang="da" sz="1800" b="1">
              <a:solidFill>
                <a:srgbClr val="485727"/>
              </a:solidFill>
              <a:latin typeface="Fira Sans"/>
              <a:ea typeface="Fira Sans"/>
              <a:cs typeface="Fira Sans"/>
              <a:sym typeface="Fira Sans"/>
            </a:endParaRPr>
          </a:p>
          <a:p>
            <a:pPr marL="457200" lvl="0" indent="-342900" algn="l" rtl="0">
              <a:lnSpc>
                <a:spcPct val="100000"/>
              </a:lnSpc>
              <a:spcBef>
                <a:spcPts val="0"/>
              </a:spcBef>
              <a:spcAft>
                <a:spcPts val="0"/>
              </a:spcAft>
              <a:buClr>
                <a:srgbClr val="485727"/>
              </a:buClr>
              <a:buSzPts val="1800"/>
              <a:buFont typeface="Fira Sans"/>
              <a:buAutoNum type="arabicPeriod"/>
            </a:pPr>
            <a:r>
              <a:rPr lang="da" sz="1800" b="1">
                <a:solidFill>
                  <a:srgbClr val="485727"/>
                </a:solidFill>
                <a:latin typeface="Fira Sans"/>
                <a:ea typeface="Fira Sans"/>
                <a:cs typeface="Fira Sans"/>
                <a:sym typeface="Fira Sans"/>
              </a:rPr>
              <a:t>Udvælg </a:t>
            </a:r>
            <a:r>
              <a:rPr lang="da" sz="1800" b="1" dirty="0">
                <a:solidFill>
                  <a:srgbClr val="485727"/>
                </a:solidFill>
                <a:latin typeface="Fira Sans"/>
                <a:ea typeface="Fira Sans"/>
                <a:cs typeface="Fira Sans"/>
                <a:sym typeface="Fira Sans"/>
              </a:rPr>
              <a:t>nu én idé, som I i gruppen vil arbejde videre med. I skal arbejde med ideen resten af dagen, og den skal bestå af 2-3 brikker ( 1 grøn + 1-2 lyse brikker). I må gerne slå idéer sammen.</a:t>
            </a:r>
            <a:endParaRPr sz="1800" b="1" dirty="0">
              <a:solidFill>
                <a:srgbClr val="485727"/>
              </a:solidFill>
              <a:latin typeface="Fira Sans"/>
              <a:ea typeface="Fira Sans"/>
              <a:cs typeface="Fira Sans"/>
              <a:sym typeface="Fira Sans"/>
            </a:endParaRPr>
          </a:p>
          <a:p>
            <a:pPr marL="800100" lvl="0" indent="-342900" algn="l" rtl="0">
              <a:lnSpc>
                <a:spcPct val="100000"/>
              </a:lnSpc>
              <a:spcBef>
                <a:spcPts val="0"/>
              </a:spcBef>
              <a:spcAft>
                <a:spcPts val="0"/>
              </a:spcAft>
              <a:buFont typeface="+mj-lt"/>
              <a:buAutoNum type="arabicPeriod"/>
            </a:pPr>
            <a:endParaRPr sz="1800" b="1" dirty="0">
              <a:solidFill>
                <a:srgbClr val="485727"/>
              </a:solidFill>
              <a:latin typeface="Fira Sans"/>
              <a:ea typeface="Fira Sans"/>
              <a:cs typeface="Fira Sans"/>
              <a:sym typeface="Fira Sans"/>
            </a:endParaRPr>
          </a:p>
          <a:p>
            <a:pPr marL="457200" lvl="0" indent="-342900" algn="l" rtl="0">
              <a:lnSpc>
                <a:spcPct val="100000"/>
              </a:lnSpc>
              <a:spcBef>
                <a:spcPts val="0"/>
              </a:spcBef>
              <a:spcAft>
                <a:spcPts val="0"/>
              </a:spcAft>
              <a:buClr>
                <a:srgbClr val="485727"/>
              </a:buClr>
              <a:buSzPts val="1800"/>
              <a:buFont typeface="+mj-lt"/>
              <a:buAutoNum type="arabicPeriod"/>
            </a:pPr>
            <a:r>
              <a:rPr lang="da" sz="1800" b="1" dirty="0">
                <a:solidFill>
                  <a:srgbClr val="485727"/>
                </a:solidFill>
                <a:latin typeface="Fira Sans"/>
                <a:ea typeface="Fira Sans"/>
                <a:cs typeface="Fira Sans"/>
                <a:sym typeface="Fira Sans"/>
              </a:rPr>
              <a:t>I må gerne genbesøge idébordet.</a:t>
            </a:r>
            <a:endParaRPr sz="1800" b="1" dirty="0">
              <a:solidFill>
                <a:srgbClr val="485727"/>
              </a:solidFill>
              <a:latin typeface="Fira Sans"/>
              <a:ea typeface="Fira Sans"/>
              <a:cs typeface="Fira Sans"/>
              <a:sym typeface="Fira Sans"/>
            </a:endParaRPr>
          </a:p>
          <a:p>
            <a:pPr marL="800100" lvl="0" indent="-342900" algn="l" rtl="0">
              <a:lnSpc>
                <a:spcPct val="100000"/>
              </a:lnSpc>
              <a:spcBef>
                <a:spcPts val="0"/>
              </a:spcBef>
              <a:spcAft>
                <a:spcPts val="0"/>
              </a:spcAft>
              <a:buFont typeface="+mj-lt"/>
              <a:buAutoNum type="arabicPeriod"/>
            </a:pPr>
            <a:endParaRPr sz="1800" b="1" dirty="0">
              <a:solidFill>
                <a:srgbClr val="485727"/>
              </a:solidFill>
              <a:latin typeface="Fira Sans"/>
              <a:ea typeface="Fira Sans"/>
              <a:cs typeface="Fira Sans"/>
              <a:sym typeface="Fira Sans"/>
            </a:endParaRPr>
          </a:p>
          <a:p>
            <a:pPr marL="457200" lvl="0" indent="-342900" algn="l" rtl="0">
              <a:lnSpc>
                <a:spcPct val="100000"/>
              </a:lnSpc>
              <a:spcBef>
                <a:spcPts val="0"/>
              </a:spcBef>
              <a:spcAft>
                <a:spcPts val="0"/>
              </a:spcAft>
              <a:buClr>
                <a:srgbClr val="485727"/>
              </a:buClr>
              <a:buSzPts val="1800"/>
              <a:buFont typeface="Fira Sans"/>
              <a:buAutoNum type="arabicPeriod"/>
            </a:pPr>
            <a:r>
              <a:rPr lang="da" sz="1800" b="1" dirty="0">
                <a:solidFill>
                  <a:srgbClr val="485727"/>
                </a:solidFill>
                <a:latin typeface="Fira Sans"/>
                <a:ea typeface="Fira Sans"/>
                <a:cs typeface="Fira Sans"/>
                <a:sym typeface="Fira Sans"/>
              </a:rPr>
              <a:t>Opfylder ideen kriterierne? </a:t>
            </a:r>
            <a:endParaRPr sz="1800" b="1" dirty="0">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endParaRPr sz="1300" b="1" dirty="0">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endParaRPr sz="1300" b="1" dirty="0">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endParaRPr sz="1300" b="1" dirty="0">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Clr>
                <a:schemeClr val="dk1"/>
              </a:buClr>
              <a:buSzPts val="1100"/>
              <a:buFont typeface="Arial"/>
              <a:buNone/>
            </a:pPr>
            <a:endParaRPr sz="1300" b="1" dirty="0">
              <a:solidFill>
                <a:srgbClr val="485727"/>
              </a:solidFill>
              <a:latin typeface="Fira Sans"/>
              <a:ea typeface="Fira Sans"/>
              <a:cs typeface="Fira Sans"/>
              <a:sym typeface="Fira Sans"/>
            </a:endParaRPr>
          </a:p>
          <a:p>
            <a:pPr marL="0" lvl="0" indent="0" algn="l" rtl="0">
              <a:lnSpc>
                <a:spcPct val="100000"/>
              </a:lnSpc>
              <a:spcBef>
                <a:spcPts val="1000"/>
              </a:spcBef>
              <a:spcAft>
                <a:spcPts val="0"/>
              </a:spcAft>
              <a:buNone/>
            </a:pPr>
            <a:endParaRPr sz="1300" b="1" dirty="0">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1300" b="1" u="sng" dirty="0">
              <a:solidFill>
                <a:srgbClr val="485727"/>
              </a:solidFill>
              <a:latin typeface="Fira Sans"/>
              <a:ea typeface="Fira Sans"/>
              <a:cs typeface="Fira Sans"/>
              <a:sym typeface="Fira Sans"/>
            </a:endParaRPr>
          </a:p>
        </p:txBody>
      </p:sp>
      <p:sp>
        <p:nvSpPr>
          <p:cNvPr id="218" name="Google Shape;218;p30"/>
          <p:cNvSpPr txBox="1"/>
          <p:nvPr/>
        </p:nvSpPr>
        <p:spPr>
          <a:xfrm>
            <a:off x="739525" y="3911875"/>
            <a:ext cx="7446600" cy="1121400"/>
          </a:xfrm>
          <a:prstGeom prst="rect">
            <a:avLst/>
          </a:prstGeom>
          <a:noFill/>
          <a:ln w="9525" cap="flat" cmpd="sng">
            <a:solidFill>
              <a:srgbClr val="485727"/>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da" sz="1900" b="1">
                <a:solidFill>
                  <a:srgbClr val="485727"/>
                </a:solidFill>
                <a:latin typeface="Fira Sans"/>
                <a:ea typeface="Fira Sans"/>
                <a:cs typeface="Fira Sans"/>
                <a:sym typeface="Fira Sans"/>
              </a:rPr>
              <a:t>Kriterier:</a:t>
            </a:r>
            <a:endParaRPr sz="1800" b="1">
              <a:solidFill>
                <a:srgbClr val="485727"/>
              </a:solidFill>
              <a:latin typeface="Fira Sans"/>
              <a:ea typeface="Fira Sans"/>
              <a:cs typeface="Fira Sans"/>
              <a:sym typeface="Fira Sans"/>
            </a:endParaRPr>
          </a:p>
          <a:p>
            <a:pPr marL="457200" lvl="0" indent="-311150" algn="l" rtl="0">
              <a:spcBef>
                <a:spcPts val="0"/>
              </a:spcBef>
              <a:spcAft>
                <a:spcPts val="0"/>
              </a:spcAft>
              <a:buClr>
                <a:srgbClr val="485727"/>
              </a:buClr>
              <a:buSzPts val="1300"/>
              <a:buFont typeface="Fira Sans"/>
              <a:buChar char="●"/>
            </a:pPr>
            <a:r>
              <a:rPr lang="da" sz="1300">
                <a:solidFill>
                  <a:srgbClr val="485727"/>
                </a:solidFill>
                <a:latin typeface="Fira Sans"/>
                <a:ea typeface="Fira Sans"/>
                <a:cs typeface="Fira Sans"/>
                <a:sym typeface="Fira Sans"/>
              </a:rPr>
              <a:t>Let at forstå og forklare!</a:t>
            </a:r>
            <a:endParaRPr sz="1300">
              <a:solidFill>
                <a:srgbClr val="485727"/>
              </a:solidFill>
              <a:latin typeface="Fira Sans"/>
              <a:ea typeface="Fira Sans"/>
              <a:cs typeface="Fira Sans"/>
              <a:sym typeface="Fira Sans"/>
            </a:endParaRPr>
          </a:p>
          <a:p>
            <a:pPr marL="457200" lvl="0" indent="-311150" algn="l" rtl="0">
              <a:spcBef>
                <a:spcPts val="0"/>
              </a:spcBef>
              <a:spcAft>
                <a:spcPts val="0"/>
              </a:spcAft>
              <a:buClr>
                <a:srgbClr val="485727"/>
              </a:buClr>
              <a:buSzPts val="1300"/>
              <a:buFont typeface="Fira Sans"/>
              <a:buChar char="●"/>
            </a:pPr>
            <a:r>
              <a:rPr lang="da" sz="1300">
                <a:solidFill>
                  <a:srgbClr val="485727"/>
                </a:solidFill>
                <a:latin typeface="Fira Sans"/>
                <a:ea typeface="Fira Sans"/>
                <a:cs typeface="Fira Sans"/>
                <a:sym typeface="Fira Sans"/>
              </a:rPr>
              <a:t>Afhjælpe et problem eller en udfordring i relation til den grønne omstilling </a:t>
            </a:r>
            <a:endParaRPr sz="1300">
              <a:solidFill>
                <a:srgbClr val="485727"/>
              </a:solidFill>
              <a:latin typeface="Fira Sans"/>
              <a:ea typeface="Fira Sans"/>
              <a:cs typeface="Fira Sans"/>
              <a:sym typeface="Fira Sans"/>
            </a:endParaRPr>
          </a:p>
          <a:p>
            <a:pPr marL="457200" lvl="0" indent="-311150" algn="l" rtl="0">
              <a:spcBef>
                <a:spcPts val="0"/>
              </a:spcBef>
              <a:spcAft>
                <a:spcPts val="0"/>
              </a:spcAft>
              <a:buClr>
                <a:srgbClr val="485727"/>
              </a:buClr>
              <a:buSzPts val="1300"/>
              <a:buFont typeface="Fira Sans"/>
              <a:buChar char="●"/>
            </a:pPr>
            <a:r>
              <a:rPr lang="da" sz="1300">
                <a:solidFill>
                  <a:srgbClr val="485727"/>
                </a:solidFill>
                <a:latin typeface="Fira Sans"/>
                <a:ea typeface="Fira Sans"/>
                <a:cs typeface="Fira Sans"/>
                <a:sym typeface="Fira Sans"/>
              </a:rPr>
              <a:t>Bæredygtighed skal være en del af det, der skaber omsætningen. </a:t>
            </a:r>
            <a:endParaRPr sz="900">
              <a:solidFill>
                <a:srgbClr val="485727"/>
              </a:solidFill>
              <a:latin typeface="Fira Sans"/>
              <a:ea typeface="Fira Sans"/>
              <a:cs typeface="Fira Sans"/>
              <a:sym typeface="Fir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fade">
                                      <p:cBhvr>
                                        <p:cTn id="23"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1"/>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224" name="Google Shape;224;p31"/>
          <p:cNvSpPr txBox="1"/>
          <p:nvPr/>
        </p:nvSpPr>
        <p:spPr>
          <a:xfrm>
            <a:off x="1658900" y="1983000"/>
            <a:ext cx="6095700" cy="117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da" sz="3000" b="1">
                <a:solidFill>
                  <a:srgbClr val="485727"/>
                </a:solidFill>
                <a:latin typeface="Fira Sans"/>
                <a:ea typeface="Fira Sans"/>
                <a:cs typeface="Fira Sans"/>
                <a:sym typeface="Fira Sans"/>
              </a:rPr>
              <a:t>UDDEL ÆSKER TIL ELEVER</a:t>
            </a:r>
            <a:endParaRPr sz="3000" b="1">
              <a:solidFill>
                <a:srgbClr val="485727"/>
              </a:solidFill>
              <a:latin typeface="Fira Sans"/>
              <a:ea typeface="Fira Sans"/>
              <a:cs typeface="Fira Sans"/>
              <a:sym typeface="Fira Sans"/>
            </a:endParaRPr>
          </a:p>
          <a:p>
            <a:pPr marL="0" lvl="0" indent="0" algn="ctr" rtl="0">
              <a:lnSpc>
                <a:spcPct val="115000"/>
              </a:lnSpc>
              <a:spcBef>
                <a:spcPts val="0"/>
              </a:spcBef>
              <a:spcAft>
                <a:spcPts val="0"/>
              </a:spcAft>
              <a:buNone/>
            </a:pPr>
            <a:r>
              <a:rPr lang="da" sz="3000">
                <a:solidFill>
                  <a:srgbClr val="485727"/>
                </a:solidFill>
                <a:latin typeface="Fira Sans"/>
                <a:ea typeface="Fira Sans"/>
                <a:cs typeface="Fira Sans"/>
                <a:sym typeface="Fira Sans"/>
              </a:rPr>
              <a:t>Hver gruppe modtager én æske</a:t>
            </a:r>
            <a:endParaRPr sz="3000">
              <a:solidFill>
                <a:srgbClr val="485727"/>
              </a:solidFill>
              <a:latin typeface="Fira Sans"/>
              <a:ea typeface="Fira Sans"/>
              <a:cs typeface="Fira Sans"/>
              <a:sym typeface="Fir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60" name="Google Shape;60;p14"/>
          <p:cNvPicPr preferRelativeResize="0"/>
          <p:nvPr/>
        </p:nvPicPr>
        <p:blipFill>
          <a:blip r:embed="rId4">
            <a:alphaModFix/>
          </a:blip>
          <a:stretch>
            <a:fillRect/>
          </a:stretch>
        </p:blipFill>
        <p:spPr>
          <a:xfrm>
            <a:off x="1513875" y="784351"/>
            <a:ext cx="2933371" cy="1956515"/>
          </a:xfrm>
          <a:prstGeom prst="rect">
            <a:avLst/>
          </a:prstGeom>
          <a:noFill/>
          <a:ln>
            <a:noFill/>
          </a:ln>
          <a:effectLst>
            <a:outerShdw blurRad="57150" dist="19050" dir="5400000" algn="bl" rotWithShape="0">
              <a:srgbClr val="000000">
                <a:alpha val="50000"/>
              </a:srgbClr>
            </a:outerShdw>
          </a:effectLst>
        </p:spPr>
      </p:pic>
      <p:pic>
        <p:nvPicPr>
          <p:cNvPr id="61" name="Google Shape;61;p14"/>
          <p:cNvPicPr preferRelativeResize="0"/>
          <p:nvPr/>
        </p:nvPicPr>
        <p:blipFill>
          <a:blip r:embed="rId5">
            <a:alphaModFix/>
          </a:blip>
          <a:stretch>
            <a:fillRect/>
          </a:stretch>
        </p:blipFill>
        <p:spPr>
          <a:xfrm>
            <a:off x="4524084" y="784354"/>
            <a:ext cx="2934767" cy="1956509"/>
          </a:xfrm>
          <a:prstGeom prst="rect">
            <a:avLst/>
          </a:prstGeom>
          <a:noFill/>
          <a:ln>
            <a:noFill/>
          </a:ln>
          <a:effectLst>
            <a:outerShdw blurRad="57150" dist="19050" dir="5400000" algn="bl" rotWithShape="0">
              <a:srgbClr val="000000">
                <a:alpha val="50000"/>
              </a:srgbClr>
            </a:outerShdw>
          </a:effectLst>
        </p:spPr>
      </p:pic>
      <p:pic>
        <p:nvPicPr>
          <p:cNvPr id="62" name="Google Shape;62;p14"/>
          <p:cNvPicPr preferRelativeResize="0"/>
          <p:nvPr/>
        </p:nvPicPr>
        <p:blipFill>
          <a:blip r:embed="rId6">
            <a:alphaModFix/>
          </a:blip>
          <a:stretch>
            <a:fillRect/>
          </a:stretch>
        </p:blipFill>
        <p:spPr>
          <a:xfrm>
            <a:off x="1513876" y="2820034"/>
            <a:ext cx="2933371" cy="1948914"/>
          </a:xfrm>
          <a:prstGeom prst="rect">
            <a:avLst/>
          </a:prstGeom>
          <a:noFill/>
          <a:ln>
            <a:noFill/>
          </a:ln>
          <a:effectLst>
            <a:outerShdw blurRad="57150" dist="19050" dir="5400000" algn="bl" rotWithShape="0">
              <a:srgbClr val="000000">
                <a:alpha val="50000"/>
              </a:srgbClr>
            </a:outerShdw>
          </a:effectLst>
        </p:spPr>
      </p:pic>
      <p:pic>
        <p:nvPicPr>
          <p:cNvPr id="63" name="Google Shape;63;p14"/>
          <p:cNvPicPr preferRelativeResize="0"/>
          <p:nvPr/>
        </p:nvPicPr>
        <p:blipFill>
          <a:blip r:embed="rId7">
            <a:alphaModFix/>
          </a:blip>
          <a:stretch>
            <a:fillRect/>
          </a:stretch>
        </p:blipFill>
        <p:spPr>
          <a:xfrm>
            <a:off x="4524084" y="2820039"/>
            <a:ext cx="2933371" cy="1955587"/>
          </a:xfrm>
          <a:prstGeom prst="rect">
            <a:avLst/>
          </a:prstGeom>
          <a:noFill/>
          <a:ln>
            <a:noFill/>
          </a:ln>
          <a:effectLst>
            <a:outerShdw blurRad="57150" dist="19050" dir="5400000" algn="bl" rotWithShape="0">
              <a:srgbClr val="000000">
                <a:alpha val="50000"/>
              </a:srgbClr>
            </a:outerShdw>
          </a:effectLst>
        </p:spPr>
      </p:pic>
      <p:pic>
        <p:nvPicPr>
          <p:cNvPr id="64" name="Google Shape;64;p14"/>
          <p:cNvPicPr preferRelativeResize="0"/>
          <p:nvPr/>
        </p:nvPicPr>
        <p:blipFill>
          <a:blip r:embed="rId8">
            <a:alphaModFix/>
          </a:blip>
          <a:stretch>
            <a:fillRect/>
          </a:stretch>
        </p:blipFill>
        <p:spPr>
          <a:xfrm>
            <a:off x="-76200" y="-18725"/>
            <a:ext cx="9244949" cy="663250"/>
          </a:xfrm>
          <a:prstGeom prst="rect">
            <a:avLst/>
          </a:prstGeom>
          <a:noFill/>
          <a:ln>
            <a:noFill/>
          </a:ln>
        </p:spPr>
      </p:pic>
      <p:sp>
        <p:nvSpPr>
          <p:cNvPr id="65" name="Google Shape;65;p14"/>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DEN GLOBALE OPVARMNING</a:t>
            </a:r>
            <a:endParaRPr sz="1900">
              <a:solidFill>
                <a:schemeClr val="lt1"/>
              </a:solidFill>
              <a:latin typeface="Fira Sans Medium"/>
              <a:ea typeface="Fira Sans Medium"/>
              <a:cs typeface="Fira Sans Medium"/>
              <a:sym typeface="Fira Sans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2"/>
          <p:cNvPicPr preferRelativeResize="0"/>
          <p:nvPr/>
        </p:nvPicPr>
        <p:blipFill>
          <a:blip r:embed="rId3">
            <a:alphaModFix/>
          </a:blip>
          <a:stretch>
            <a:fillRect/>
          </a:stretch>
        </p:blipFill>
        <p:spPr>
          <a:xfrm>
            <a:off x="64188" y="410350"/>
            <a:ext cx="9193516" cy="5180950"/>
          </a:xfrm>
          <a:prstGeom prst="rect">
            <a:avLst/>
          </a:prstGeom>
          <a:noFill/>
          <a:ln>
            <a:noFill/>
          </a:ln>
        </p:spPr>
      </p:pic>
      <p:pic>
        <p:nvPicPr>
          <p:cNvPr id="230" name="Google Shape;230;p32"/>
          <p:cNvPicPr preferRelativeResize="0"/>
          <p:nvPr/>
        </p:nvPicPr>
        <p:blipFill>
          <a:blip r:embed="rId4">
            <a:alphaModFix/>
          </a:blip>
          <a:stretch>
            <a:fillRect/>
          </a:stretch>
        </p:blipFill>
        <p:spPr>
          <a:xfrm>
            <a:off x="3941505" y="2680050"/>
            <a:ext cx="1161027" cy="998324"/>
          </a:xfrm>
          <a:prstGeom prst="rect">
            <a:avLst/>
          </a:prstGeom>
          <a:noFill/>
          <a:ln>
            <a:noFill/>
          </a:ln>
          <a:effectLst>
            <a:outerShdw blurRad="57150" dist="19050" dir="5400000" algn="bl" rotWithShape="0">
              <a:srgbClr val="000000">
                <a:alpha val="50000"/>
              </a:srgbClr>
            </a:outerShdw>
          </a:effectLst>
        </p:spPr>
      </p:pic>
      <p:pic>
        <p:nvPicPr>
          <p:cNvPr id="231" name="Google Shape;231;p32"/>
          <p:cNvPicPr preferRelativeResize="0"/>
          <p:nvPr/>
        </p:nvPicPr>
        <p:blipFill>
          <a:blip r:embed="rId5">
            <a:alphaModFix/>
          </a:blip>
          <a:stretch>
            <a:fillRect/>
          </a:stretch>
        </p:blipFill>
        <p:spPr>
          <a:xfrm>
            <a:off x="5927280" y="3802525"/>
            <a:ext cx="1185362" cy="1028452"/>
          </a:xfrm>
          <a:prstGeom prst="rect">
            <a:avLst/>
          </a:prstGeom>
          <a:noFill/>
          <a:ln>
            <a:noFill/>
          </a:ln>
          <a:effectLst>
            <a:outerShdw blurRad="57150" dist="19050" dir="5400000" algn="bl" rotWithShape="0">
              <a:srgbClr val="000000">
                <a:alpha val="50000"/>
              </a:srgbClr>
            </a:outerShdw>
          </a:effectLst>
        </p:spPr>
      </p:pic>
      <p:pic>
        <p:nvPicPr>
          <p:cNvPr id="232" name="Google Shape;232;p32"/>
          <p:cNvPicPr preferRelativeResize="0"/>
          <p:nvPr/>
        </p:nvPicPr>
        <p:blipFill>
          <a:blip r:embed="rId6">
            <a:alphaModFix/>
          </a:blip>
          <a:stretch>
            <a:fillRect/>
          </a:stretch>
        </p:blipFill>
        <p:spPr>
          <a:xfrm rot="-7187996">
            <a:off x="3730449" y="546123"/>
            <a:ext cx="1184402" cy="1027631"/>
          </a:xfrm>
          <a:prstGeom prst="rect">
            <a:avLst/>
          </a:prstGeom>
          <a:noFill/>
          <a:ln>
            <a:noFill/>
          </a:ln>
          <a:effectLst>
            <a:outerShdw blurRad="57150" dist="19050" dir="5400000" algn="bl" rotWithShape="0">
              <a:srgbClr val="000000">
                <a:alpha val="50000"/>
              </a:srgbClr>
            </a:outerShdw>
          </a:effectLst>
        </p:spPr>
      </p:pic>
      <p:pic>
        <p:nvPicPr>
          <p:cNvPr id="233" name="Google Shape;233;p32"/>
          <p:cNvPicPr preferRelativeResize="0"/>
          <p:nvPr/>
        </p:nvPicPr>
        <p:blipFill>
          <a:blip r:embed="rId7">
            <a:alphaModFix/>
          </a:blip>
          <a:stretch>
            <a:fillRect/>
          </a:stretch>
        </p:blipFill>
        <p:spPr>
          <a:xfrm rot="7281067">
            <a:off x="2016733" y="4061784"/>
            <a:ext cx="1184394" cy="1027637"/>
          </a:xfrm>
          <a:prstGeom prst="rect">
            <a:avLst/>
          </a:prstGeom>
          <a:noFill/>
          <a:ln>
            <a:noFill/>
          </a:ln>
          <a:effectLst>
            <a:outerShdw blurRad="57150" dist="19050" dir="5400000" algn="bl" rotWithShape="0">
              <a:srgbClr val="000000">
                <a:alpha val="50000"/>
              </a:srgbClr>
            </a:outerShdw>
          </a:effectLst>
        </p:spPr>
      </p:pic>
      <p:pic>
        <p:nvPicPr>
          <p:cNvPr id="234" name="Google Shape;234;p32"/>
          <p:cNvPicPr preferRelativeResize="0"/>
          <p:nvPr/>
        </p:nvPicPr>
        <p:blipFill>
          <a:blip r:embed="rId8">
            <a:alphaModFix/>
          </a:blip>
          <a:stretch>
            <a:fillRect/>
          </a:stretch>
        </p:blipFill>
        <p:spPr>
          <a:xfrm>
            <a:off x="3057886" y="4160550"/>
            <a:ext cx="1123468" cy="714935"/>
          </a:xfrm>
          <a:prstGeom prst="rect">
            <a:avLst/>
          </a:prstGeom>
          <a:noFill/>
          <a:ln>
            <a:noFill/>
          </a:ln>
        </p:spPr>
      </p:pic>
      <p:pic>
        <p:nvPicPr>
          <p:cNvPr id="235" name="Google Shape;235;p32"/>
          <p:cNvPicPr preferRelativeResize="0"/>
          <p:nvPr/>
        </p:nvPicPr>
        <p:blipFill>
          <a:blip r:embed="rId9">
            <a:alphaModFix/>
          </a:blip>
          <a:stretch>
            <a:fillRect/>
          </a:stretch>
        </p:blipFill>
        <p:spPr>
          <a:xfrm>
            <a:off x="4010274" y="4160550"/>
            <a:ext cx="1123468" cy="714935"/>
          </a:xfrm>
          <a:prstGeom prst="rect">
            <a:avLst/>
          </a:prstGeom>
          <a:noFill/>
          <a:ln>
            <a:noFill/>
          </a:ln>
        </p:spPr>
      </p:pic>
      <p:pic>
        <p:nvPicPr>
          <p:cNvPr id="236" name="Google Shape;236;p32"/>
          <p:cNvPicPr preferRelativeResize="0"/>
          <p:nvPr/>
        </p:nvPicPr>
        <p:blipFill>
          <a:blip r:embed="rId10">
            <a:alphaModFix/>
          </a:blip>
          <a:stretch>
            <a:fillRect/>
          </a:stretch>
        </p:blipFill>
        <p:spPr>
          <a:xfrm>
            <a:off x="4976436" y="4160550"/>
            <a:ext cx="1123468" cy="714935"/>
          </a:xfrm>
          <a:prstGeom prst="rect">
            <a:avLst/>
          </a:prstGeom>
          <a:noFill/>
          <a:ln>
            <a:noFill/>
          </a:ln>
        </p:spPr>
      </p:pic>
      <p:pic>
        <p:nvPicPr>
          <p:cNvPr id="237" name="Google Shape;237;p32"/>
          <p:cNvPicPr preferRelativeResize="0"/>
          <p:nvPr/>
        </p:nvPicPr>
        <p:blipFill>
          <a:blip r:embed="rId11">
            <a:alphaModFix/>
          </a:blip>
          <a:stretch>
            <a:fillRect/>
          </a:stretch>
        </p:blipFill>
        <p:spPr>
          <a:xfrm rot="-7279562">
            <a:off x="5355361" y="3137378"/>
            <a:ext cx="1123468" cy="714934"/>
          </a:xfrm>
          <a:prstGeom prst="rect">
            <a:avLst/>
          </a:prstGeom>
          <a:noFill/>
          <a:ln>
            <a:noFill/>
          </a:ln>
        </p:spPr>
      </p:pic>
      <p:pic>
        <p:nvPicPr>
          <p:cNvPr id="238" name="Google Shape;238;p32"/>
          <p:cNvPicPr preferRelativeResize="0"/>
          <p:nvPr/>
        </p:nvPicPr>
        <p:blipFill>
          <a:blip r:embed="rId12">
            <a:alphaModFix/>
          </a:blip>
          <a:stretch>
            <a:fillRect/>
          </a:stretch>
        </p:blipFill>
        <p:spPr>
          <a:xfrm rot="-7287468">
            <a:off x="4852887" y="2321125"/>
            <a:ext cx="1123467" cy="714934"/>
          </a:xfrm>
          <a:prstGeom prst="rect">
            <a:avLst/>
          </a:prstGeom>
          <a:noFill/>
          <a:ln>
            <a:noFill/>
          </a:ln>
        </p:spPr>
      </p:pic>
      <p:pic>
        <p:nvPicPr>
          <p:cNvPr id="239" name="Google Shape;239;p32"/>
          <p:cNvPicPr preferRelativeResize="0"/>
          <p:nvPr/>
        </p:nvPicPr>
        <p:blipFill>
          <a:blip r:embed="rId13">
            <a:alphaModFix/>
          </a:blip>
          <a:stretch>
            <a:fillRect/>
          </a:stretch>
        </p:blipFill>
        <p:spPr>
          <a:xfrm rot="-7140868">
            <a:off x="4361937" y="1489600"/>
            <a:ext cx="1123467" cy="714935"/>
          </a:xfrm>
          <a:prstGeom prst="rect">
            <a:avLst/>
          </a:prstGeom>
          <a:noFill/>
          <a:ln>
            <a:noFill/>
          </a:ln>
        </p:spPr>
      </p:pic>
      <p:pic>
        <p:nvPicPr>
          <p:cNvPr id="240" name="Google Shape;240;p32"/>
          <p:cNvPicPr preferRelativeResize="0"/>
          <p:nvPr/>
        </p:nvPicPr>
        <p:blipFill>
          <a:blip r:embed="rId14">
            <a:alphaModFix/>
          </a:blip>
          <a:stretch>
            <a:fillRect/>
          </a:stretch>
        </p:blipFill>
        <p:spPr>
          <a:xfrm rot="7194586">
            <a:off x="3384036" y="1588762"/>
            <a:ext cx="1123468" cy="714934"/>
          </a:xfrm>
          <a:prstGeom prst="rect">
            <a:avLst/>
          </a:prstGeom>
          <a:noFill/>
          <a:ln>
            <a:noFill/>
          </a:ln>
        </p:spPr>
      </p:pic>
      <p:pic>
        <p:nvPicPr>
          <p:cNvPr id="241" name="Google Shape;241;p32"/>
          <p:cNvPicPr preferRelativeResize="0"/>
          <p:nvPr/>
        </p:nvPicPr>
        <p:blipFill>
          <a:blip r:embed="rId15">
            <a:alphaModFix/>
          </a:blip>
          <a:stretch>
            <a:fillRect/>
          </a:stretch>
        </p:blipFill>
        <p:spPr>
          <a:xfrm rot="7111925">
            <a:off x="2438386" y="3250800"/>
            <a:ext cx="1123469" cy="714935"/>
          </a:xfrm>
          <a:prstGeom prst="rect">
            <a:avLst/>
          </a:prstGeom>
          <a:noFill/>
          <a:ln>
            <a:noFill/>
          </a:ln>
        </p:spPr>
      </p:pic>
      <p:pic>
        <p:nvPicPr>
          <p:cNvPr id="242" name="Google Shape;242;p32"/>
          <p:cNvPicPr preferRelativeResize="0"/>
          <p:nvPr/>
        </p:nvPicPr>
        <p:blipFill>
          <a:blip r:embed="rId16">
            <a:alphaModFix/>
          </a:blip>
          <a:stretch>
            <a:fillRect/>
          </a:stretch>
        </p:blipFill>
        <p:spPr>
          <a:xfrm rot="7229734">
            <a:off x="2890936" y="2407701"/>
            <a:ext cx="1123469" cy="7149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3"/>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248" name="Google Shape;248;p33"/>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49" name="Google Shape;249;p33"/>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PRÆSENTATION</a:t>
            </a:r>
            <a:endParaRPr sz="1900">
              <a:solidFill>
                <a:schemeClr val="lt2"/>
              </a:solidFill>
              <a:latin typeface="Fira Sans Medium"/>
              <a:ea typeface="Fira Sans Medium"/>
              <a:cs typeface="Fira Sans Medium"/>
              <a:sym typeface="Fira Sans Medium"/>
            </a:endParaRPr>
          </a:p>
        </p:txBody>
      </p:sp>
      <p:sp>
        <p:nvSpPr>
          <p:cNvPr id="250" name="Google Shape;250;p33"/>
          <p:cNvSpPr txBox="1"/>
          <p:nvPr/>
        </p:nvSpPr>
        <p:spPr>
          <a:xfrm>
            <a:off x="539875" y="922875"/>
            <a:ext cx="5241600" cy="117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da" sz="3000" b="1">
                <a:solidFill>
                  <a:srgbClr val="485727"/>
                </a:solidFill>
                <a:latin typeface="Fira Sans"/>
                <a:ea typeface="Fira Sans"/>
                <a:cs typeface="Fira Sans"/>
                <a:sym typeface="Fira Sans"/>
              </a:rPr>
              <a:t>Åbn elevpræsentationen </a:t>
            </a:r>
            <a:endParaRPr sz="3000" b="1">
              <a:solidFill>
                <a:srgbClr val="485727"/>
              </a:solidFill>
              <a:latin typeface="Fira Sans"/>
              <a:ea typeface="Fira Sans"/>
              <a:cs typeface="Fira Sans"/>
              <a:sym typeface="Fira Sans"/>
            </a:endParaRPr>
          </a:p>
          <a:p>
            <a:pPr marL="0" lvl="0" indent="0" algn="ctr" rtl="0">
              <a:lnSpc>
                <a:spcPct val="115000"/>
              </a:lnSpc>
              <a:spcBef>
                <a:spcPts val="0"/>
              </a:spcBef>
              <a:spcAft>
                <a:spcPts val="0"/>
              </a:spcAft>
              <a:buNone/>
            </a:pPr>
            <a:endParaRPr sz="3000">
              <a:solidFill>
                <a:srgbClr val="485727"/>
              </a:solidFill>
              <a:latin typeface="Fira Sans"/>
              <a:ea typeface="Fira Sans"/>
              <a:cs typeface="Fira Sans"/>
              <a:sym typeface="Fira Sans"/>
            </a:endParaRPr>
          </a:p>
        </p:txBody>
      </p:sp>
      <p:pic>
        <p:nvPicPr>
          <p:cNvPr id="251" name="Google Shape;251;p33"/>
          <p:cNvPicPr preferRelativeResize="0"/>
          <p:nvPr/>
        </p:nvPicPr>
        <p:blipFill>
          <a:blip r:embed="rId5">
            <a:alphaModFix/>
          </a:blip>
          <a:stretch>
            <a:fillRect/>
          </a:stretch>
        </p:blipFill>
        <p:spPr>
          <a:xfrm>
            <a:off x="2172550" y="1805452"/>
            <a:ext cx="5280150" cy="2931776"/>
          </a:xfrm>
          <a:prstGeom prst="rect">
            <a:avLst/>
          </a:prstGeom>
          <a:noFill/>
          <a:ln>
            <a:noFill/>
          </a:ln>
          <a:effectLst>
            <a:outerShdw blurRad="57150" dist="19050" dir="5400000" algn="bl"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4"/>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257" name="Google Shape;257;p34"/>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58" name="Google Shape;258;p34"/>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JERES UDFORDRING</a:t>
            </a:r>
            <a:endParaRPr sz="1900">
              <a:solidFill>
                <a:schemeClr val="lt2"/>
              </a:solidFill>
              <a:latin typeface="Fira Sans Medium"/>
              <a:ea typeface="Fira Sans Medium"/>
              <a:cs typeface="Fira Sans Medium"/>
              <a:sym typeface="Fira Sans Medium"/>
            </a:endParaRPr>
          </a:p>
        </p:txBody>
      </p:sp>
      <p:pic>
        <p:nvPicPr>
          <p:cNvPr id="259" name="Google Shape;259;p34"/>
          <p:cNvPicPr preferRelativeResize="0"/>
          <p:nvPr/>
        </p:nvPicPr>
        <p:blipFill>
          <a:blip r:embed="rId5">
            <a:alphaModFix/>
          </a:blip>
          <a:stretch>
            <a:fillRect/>
          </a:stretch>
        </p:blipFill>
        <p:spPr>
          <a:xfrm>
            <a:off x="1351950" y="1158478"/>
            <a:ext cx="6255175" cy="34874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5"/>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265" name="Google Shape;265;p35"/>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66" name="Google Shape;266;p35"/>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IDÉBRIKKER</a:t>
            </a:r>
            <a:endParaRPr sz="1900">
              <a:solidFill>
                <a:schemeClr val="lt2"/>
              </a:solidFill>
              <a:latin typeface="Fira Sans Medium"/>
              <a:ea typeface="Fira Sans Medium"/>
              <a:cs typeface="Fira Sans Medium"/>
              <a:sym typeface="Fira Sans Medium"/>
            </a:endParaRPr>
          </a:p>
        </p:txBody>
      </p:sp>
      <p:sp>
        <p:nvSpPr>
          <p:cNvPr id="267" name="Google Shape;267;p35"/>
          <p:cNvSpPr txBox="1"/>
          <p:nvPr/>
        </p:nvSpPr>
        <p:spPr>
          <a:xfrm>
            <a:off x="538525" y="901505"/>
            <a:ext cx="7014300" cy="13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p>
          <a:p>
            <a:pPr marL="0" lvl="0" indent="0" algn="l" rtl="0">
              <a:lnSpc>
                <a:spcPct val="115000"/>
              </a:lnSpc>
              <a:spcBef>
                <a:spcPts val="0"/>
              </a:spcBef>
              <a:spcAft>
                <a:spcPts val="0"/>
              </a:spcAft>
              <a:buNone/>
            </a:pPr>
            <a:r>
              <a:rPr lang="da" sz="2000" b="1" dirty="0">
                <a:solidFill>
                  <a:srgbClr val="485727"/>
                </a:solidFill>
                <a:latin typeface="Fira Sans"/>
                <a:ea typeface="Fira Sans"/>
                <a:cs typeface="Fira Sans"/>
                <a:sym typeface="Fira Sans"/>
              </a:rPr>
              <a:t>Læg jeres 3 idébrikker på de cirklerne på pladen. </a:t>
            </a:r>
            <a:endParaRPr sz="2000" b="1" dirty="0">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r>
              <a:rPr lang="da" sz="2000" dirty="0">
                <a:solidFill>
                  <a:srgbClr val="485727"/>
                </a:solidFill>
                <a:latin typeface="Fira Sans"/>
                <a:ea typeface="Fira Sans"/>
                <a:cs typeface="Fira Sans"/>
                <a:sym typeface="Fira Sans"/>
              </a:rPr>
              <a:t>I skal bruge 1 grøn og 1-2 lyse brikker.</a:t>
            </a:r>
            <a:r>
              <a:rPr lang="da" sz="2000" b="1" dirty="0">
                <a:solidFill>
                  <a:srgbClr val="485727"/>
                </a:solidFill>
                <a:latin typeface="Fira Sans"/>
                <a:ea typeface="Fira Sans"/>
                <a:cs typeface="Fira Sans"/>
                <a:sym typeface="Fira Sans"/>
              </a:rPr>
              <a:t> </a:t>
            </a:r>
            <a:endParaRPr sz="2000" b="1" dirty="0">
              <a:solidFill>
                <a:srgbClr val="485727"/>
              </a:solidFill>
              <a:latin typeface="Fira Sans"/>
              <a:ea typeface="Fira Sans"/>
              <a:cs typeface="Fira Sans"/>
              <a:sym typeface="Fira Sans"/>
            </a:endParaRPr>
          </a:p>
          <a:p>
            <a:pPr marL="0" lvl="0" indent="0" algn="l" rtl="0">
              <a:spcBef>
                <a:spcPts val="0"/>
              </a:spcBef>
              <a:spcAft>
                <a:spcPts val="0"/>
              </a:spcAft>
              <a:buNone/>
            </a:pPr>
            <a:endParaRPr dirty="0"/>
          </a:p>
        </p:txBody>
      </p:sp>
      <p:pic>
        <p:nvPicPr>
          <p:cNvPr id="268" name="Google Shape;268;p35"/>
          <p:cNvPicPr preferRelativeResize="0"/>
          <p:nvPr/>
        </p:nvPicPr>
        <p:blipFill>
          <a:blip r:embed="rId5">
            <a:alphaModFix/>
          </a:blip>
          <a:stretch>
            <a:fillRect/>
          </a:stretch>
        </p:blipFill>
        <p:spPr>
          <a:xfrm>
            <a:off x="2250307" y="2045225"/>
            <a:ext cx="4370250" cy="2801125"/>
          </a:xfrm>
          <a:prstGeom prst="rect">
            <a:avLst/>
          </a:prstGeom>
          <a:noFill/>
          <a:ln>
            <a:noFill/>
          </a:ln>
          <a:effectLst>
            <a:outerShdw blurRad="57150" dist="19050" dir="5400000" algn="bl" rotWithShape="0">
              <a:srgbClr val="000000">
                <a:alpha val="50000"/>
              </a:srgbClr>
            </a:outerShdw>
          </a:effectLst>
        </p:spPr>
      </p:pic>
      <p:pic>
        <p:nvPicPr>
          <p:cNvPr id="269" name="Google Shape;269;p35"/>
          <p:cNvPicPr preferRelativeResize="0"/>
          <p:nvPr/>
        </p:nvPicPr>
        <p:blipFill>
          <a:blip r:embed="rId6">
            <a:alphaModFix/>
          </a:blip>
          <a:stretch>
            <a:fillRect/>
          </a:stretch>
        </p:blipFill>
        <p:spPr>
          <a:xfrm>
            <a:off x="4001875" y="3748038"/>
            <a:ext cx="936000" cy="936000"/>
          </a:xfrm>
          <a:prstGeom prst="ellipse">
            <a:avLst/>
          </a:prstGeom>
          <a:noFill/>
          <a:ln>
            <a:noFill/>
          </a:ln>
          <a:effectLst>
            <a:outerShdw blurRad="57150" dist="19050" dir="5400000" algn="bl" rotWithShape="0">
              <a:srgbClr val="000000">
                <a:alpha val="50000"/>
              </a:srgbClr>
            </a:outerShdw>
          </a:effectLst>
        </p:spPr>
      </p:pic>
      <p:pic>
        <p:nvPicPr>
          <p:cNvPr id="270" name="Google Shape;270;p35"/>
          <p:cNvPicPr preferRelativeResize="0"/>
          <p:nvPr/>
        </p:nvPicPr>
        <p:blipFill>
          <a:blip r:embed="rId7">
            <a:alphaModFix/>
          </a:blip>
          <a:stretch>
            <a:fillRect/>
          </a:stretch>
        </p:blipFill>
        <p:spPr>
          <a:xfrm>
            <a:off x="5275930" y="3748051"/>
            <a:ext cx="936000" cy="936000"/>
          </a:xfrm>
          <a:prstGeom prst="rect">
            <a:avLst/>
          </a:prstGeom>
          <a:noFill/>
          <a:ln>
            <a:noFill/>
          </a:ln>
          <a:effectLst>
            <a:outerShdw blurRad="57150" dist="19050" dir="5400000" algn="bl" rotWithShape="0">
              <a:srgbClr val="000000">
                <a:alpha val="30000"/>
              </a:srgbClr>
            </a:outerShdw>
          </a:effectLst>
        </p:spPr>
      </p:pic>
      <p:pic>
        <p:nvPicPr>
          <p:cNvPr id="271" name="Google Shape;271;p35"/>
          <p:cNvPicPr preferRelativeResize="0"/>
          <p:nvPr/>
        </p:nvPicPr>
        <p:blipFill>
          <a:blip r:embed="rId8">
            <a:alphaModFix/>
          </a:blip>
          <a:stretch>
            <a:fillRect/>
          </a:stretch>
        </p:blipFill>
        <p:spPr>
          <a:xfrm>
            <a:off x="2900934" y="3748051"/>
            <a:ext cx="936000" cy="936000"/>
          </a:xfrm>
          <a:prstGeom prst="ellipse">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6"/>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277" name="Google Shape;277;p36"/>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78" name="Google Shape;278;p36"/>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1: PROBLEMET</a:t>
            </a:r>
            <a:endParaRPr sz="1900">
              <a:solidFill>
                <a:schemeClr val="lt2"/>
              </a:solidFill>
              <a:latin typeface="Fira Sans Medium"/>
              <a:ea typeface="Fira Sans Medium"/>
              <a:cs typeface="Fira Sans Medium"/>
              <a:sym typeface="Fira Sans Medium"/>
            </a:endParaRPr>
          </a:p>
        </p:txBody>
      </p:sp>
      <p:sp>
        <p:nvSpPr>
          <p:cNvPr id="279" name="Google Shape;279;p36"/>
          <p:cNvSpPr txBox="1"/>
          <p:nvPr/>
        </p:nvSpPr>
        <p:spPr>
          <a:xfrm>
            <a:off x="1623900" y="1017625"/>
            <a:ext cx="5896200" cy="2854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Intet problem - intet produkt! </a:t>
            </a:r>
            <a:br>
              <a:rPr lang="da" sz="1800" i="1">
                <a:solidFill>
                  <a:srgbClr val="485727"/>
                </a:solidFill>
                <a:latin typeface="Fira Sans"/>
                <a:ea typeface="Fira Sans"/>
                <a:cs typeface="Fira Sans"/>
                <a:sym typeface="Fira Sans"/>
              </a:rPr>
            </a:br>
            <a:r>
              <a:rPr lang="da" sz="1800" i="1">
                <a:solidFill>
                  <a:srgbClr val="485727"/>
                </a:solidFill>
                <a:latin typeface="Fira Sans"/>
                <a:ea typeface="Fira Sans"/>
                <a:cs typeface="Fira Sans"/>
                <a:sym typeface="Fira Sans"/>
              </a:rPr>
              <a:t>Jeres produkt eller service skal være med til at løse kundens udfordring.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300" b="1">
                <a:solidFill>
                  <a:srgbClr val="485727"/>
                </a:solidFill>
                <a:latin typeface="Fira Sans"/>
                <a:ea typeface="Fira Sans"/>
                <a:cs typeface="Fira Sans"/>
                <a:sym typeface="Fira Sans"/>
              </a:rPr>
              <a:t> </a:t>
            </a:r>
            <a:endParaRPr sz="13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Char char="●"/>
            </a:pPr>
            <a:r>
              <a:rPr lang="da" sz="1800" b="1">
                <a:solidFill>
                  <a:srgbClr val="485727"/>
                </a:solidFill>
                <a:latin typeface="Fira Sans"/>
                <a:ea typeface="Fira Sans"/>
                <a:cs typeface="Fira Sans"/>
                <a:sym typeface="Fira Sans"/>
              </a:rPr>
              <a:t>Tænk på en potentiel kunde. </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Char char="●"/>
            </a:pPr>
            <a:r>
              <a:rPr lang="da" sz="1800" b="1">
                <a:solidFill>
                  <a:srgbClr val="485727"/>
                </a:solidFill>
                <a:latin typeface="Fira Sans"/>
                <a:ea typeface="Fira Sans"/>
                <a:cs typeface="Fira Sans"/>
                <a:sym typeface="Fira Sans"/>
              </a:rPr>
              <a:t>Lav en liste med kundens top 3 udfordringer, som netop jeres produkt kan løse. </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Char char="●"/>
            </a:pPr>
            <a:r>
              <a:rPr lang="da" sz="1800" b="1">
                <a:solidFill>
                  <a:srgbClr val="485727"/>
                </a:solidFill>
                <a:latin typeface="Fira Sans"/>
                <a:ea typeface="Fira Sans"/>
                <a:cs typeface="Fira Sans"/>
                <a:sym typeface="Fira Sans"/>
              </a:rPr>
              <a:t>Indsæt jeres liste i præsentationen.   </a:t>
            </a:r>
            <a:r>
              <a:rPr lang="da" sz="1800">
                <a:solidFill>
                  <a:srgbClr val="485727"/>
                </a:solidFill>
                <a:latin typeface="Fira Sans Medium"/>
                <a:ea typeface="Fira Sans Medium"/>
                <a:cs typeface="Fira Sans Medium"/>
                <a:sym typeface="Fira Sans Medium"/>
              </a:rPr>
              <a:t> </a:t>
            </a:r>
            <a:r>
              <a:rPr lang="da" sz="1800" b="1">
                <a:solidFill>
                  <a:srgbClr val="485727"/>
                </a:solidFill>
                <a:latin typeface="Fira Sans"/>
                <a:ea typeface="Fira Sans"/>
                <a:cs typeface="Fira Sans"/>
                <a:sym typeface="Fira Sans"/>
              </a:rPr>
              <a:t> </a:t>
            </a:r>
            <a:endParaRPr sz="1800" b="1" u="sng">
              <a:solidFill>
                <a:srgbClr val="485727"/>
              </a:solidFill>
              <a:latin typeface="Fira Sans"/>
              <a:ea typeface="Fira Sans"/>
              <a:cs typeface="Fira Sans"/>
              <a:sym typeface="Fir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7"/>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285" name="Google Shape;285;p37"/>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86" name="Google Shape;286;p37"/>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2: DESK RESEARCH </a:t>
            </a:r>
            <a:endParaRPr sz="1900">
              <a:solidFill>
                <a:schemeClr val="lt2"/>
              </a:solidFill>
              <a:latin typeface="Fira Sans Medium"/>
              <a:ea typeface="Fira Sans Medium"/>
              <a:cs typeface="Fira Sans Medium"/>
              <a:sym typeface="Fira Sans Medium"/>
            </a:endParaRPr>
          </a:p>
        </p:txBody>
      </p:sp>
      <p:sp>
        <p:nvSpPr>
          <p:cNvPr id="287" name="Google Shape;287;p37"/>
          <p:cNvSpPr txBox="1"/>
          <p:nvPr/>
        </p:nvSpPr>
        <p:spPr>
          <a:xfrm>
            <a:off x="1623900" y="1017625"/>
            <a:ext cx="7136700" cy="3214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Hvad nu, hvis der allerede findes et lignende produkt eller service på markedet?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300" b="1">
                <a:solidFill>
                  <a:srgbClr val="485727"/>
                </a:solidFill>
                <a:latin typeface="Fira Sans"/>
                <a:ea typeface="Fira Sans"/>
                <a:cs typeface="Fira Sans"/>
                <a:sym typeface="Fira Sans"/>
              </a:rPr>
              <a:t> </a:t>
            </a:r>
            <a:endParaRPr sz="13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Brug nettet til at søge efter produkter, der kunne ligne jeres. </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Lav en liste og sammenlign jeres produkt med allerede </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eksisterende produkter.</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Find på en ny idé, hvis jeres produkt allerede udbydes af nogle andre.  </a:t>
            </a:r>
            <a:endParaRPr sz="1800" b="1">
              <a:solidFill>
                <a:srgbClr val="485727"/>
              </a:solidFill>
              <a:latin typeface="Fira Sans"/>
              <a:ea typeface="Fira Sans"/>
              <a:cs typeface="Fira Sans"/>
              <a:sym typeface="Fira Sans"/>
            </a:endParaRPr>
          </a:p>
          <a:p>
            <a:pPr marL="457200" lvl="0" indent="0" algn="l" rtl="0">
              <a:lnSpc>
                <a:spcPct val="115000"/>
              </a:lnSpc>
              <a:spcBef>
                <a:spcPts val="0"/>
              </a:spcBef>
              <a:spcAft>
                <a:spcPts val="1000"/>
              </a:spcAft>
              <a:buNone/>
            </a:pPr>
            <a:r>
              <a:rPr lang="da" sz="1800" b="1">
                <a:solidFill>
                  <a:srgbClr val="485727"/>
                </a:solidFill>
                <a:latin typeface="Fira Sans"/>
                <a:ea typeface="Fira Sans"/>
                <a:cs typeface="Fira Sans"/>
                <a:sym typeface="Fira Sans"/>
              </a:rPr>
              <a:t> </a:t>
            </a:r>
            <a:r>
              <a:rPr lang="da" sz="1800">
                <a:solidFill>
                  <a:srgbClr val="485727"/>
                </a:solidFill>
                <a:latin typeface="Fira Sans Medium"/>
                <a:ea typeface="Fira Sans Medium"/>
                <a:cs typeface="Fira Sans Medium"/>
                <a:sym typeface="Fira Sans Medium"/>
              </a:rPr>
              <a:t> </a:t>
            </a:r>
            <a:r>
              <a:rPr lang="da" sz="1800" b="1">
                <a:solidFill>
                  <a:srgbClr val="485727"/>
                </a:solidFill>
                <a:latin typeface="Fira Sans"/>
                <a:ea typeface="Fira Sans"/>
                <a:cs typeface="Fira Sans"/>
                <a:sym typeface="Fira Sans"/>
              </a:rPr>
              <a:t> </a:t>
            </a:r>
            <a:endParaRPr sz="1800" b="1" u="sng">
              <a:solidFill>
                <a:srgbClr val="485727"/>
              </a:solidFill>
              <a:latin typeface="Fira Sans"/>
              <a:ea typeface="Fira Sans"/>
              <a:cs typeface="Fira Sans"/>
              <a:sym typeface="Fir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8"/>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293" name="Google Shape;293;p38"/>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294" name="Google Shape;294;p38"/>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3: KUNDER</a:t>
            </a:r>
            <a:endParaRPr sz="1900">
              <a:solidFill>
                <a:schemeClr val="lt2"/>
              </a:solidFill>
              <a:latin typeface="Fira Sans Medium"/>
              <a:ea typeface="Fira Sans Medium"/>
              <a:cs typeface="Fira Sans Medium"/>
              <a:sym typeface="Fira Sans Medium"/>
            </a:endParaRPr>
          </a:p>
        </p:txBody>
      </p:sp>
      <p:sp>
        <p:nvSpPr>
          <p:cNvPr id="295" name="Google Shape;295;p38"/>
          <p:cNvSpPr txBox="1"/>
          <p:nvPr/>
        </p:nvSpPr>
        <p:spPr>
          <a:xfrm>
            <a:off x="1623900" y="1017625"/>
            <a:ext cx="5896200" cy="3187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Hvem kan I få til at købe jeres produkt eller service?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a:solidFill>
                  <a:srgbClr val="485727"/>
                </a:solidFill>
                <a:latin typeface="Fira Sans"/>
                <a:ea typeface="Fira Sans"/>
                <a:cs typeface="Fira Sans"/>
                <a:sym typeface="Fira Sans"/>
              </a:rPr>
              <a:t> </a:t>
            </a:r>
            <a:endParaRPr sz="18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1: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Lav en liste med tre potentielle kunder og indsæt billeder af dem i præsentationen. </a:t>
            </a:r>
            <a:endParaRPr sz="1800" b="1">
              <a:solidFill>
                <a:srgbClr val="485727"/>
              </a:solidFill>
              <a:latin typeface="Fira Sans"/>
              <a:ea typeface="Fira Sans"/>
              <a:cs typeface="Fira Sans"/>
              <a:sym typeface="Fira Sans"/>
            </a:endParaRPr>
          </a:p>
          <a:p>
            <a:pPr marL="0" lvl="0" indent="0" algn="l" rtl="0">
              <a:spcBef>
                <a:spcPts val="1000"/>
              </a:spcBef>
              <a:spcAft>
                <a:spcPts val="0"/>
              </a:spcAft>
              <a:buNone/>
            </a:pPr>
            <a:r>
              <a:rPr lang="da" sz="1800" b="1" u="sng">
                <a:solidFill>
                  <a:srgbClr val="485727"/>
                </a:solidFill>
                <a:latin typeface="Fira Sans"/>
                <a:ea typeface="Fira Sans"/>
                <a:cs typeface="Fira Sans"/>
                <a:sym typeface="Fira Sans"/>
              </a:rPr>
              <a:t>Opgave 2 (valgfri):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Placer dine kunder i Minerva-modellen. </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Begrund jeres placering.</a:t>
            </a:r>
            <a:endParaRPr sz="1800" b="1">
              <a:solidFill>
                <a:srgbClr val="485727"/>
              </a:solidFill>
              <a:latin typeface="Fira Sans"/>
              <a:ea typeface="Fira Sans"/>
              <a:cs typeface="Fira Sans"/>
              <a:sym typeface="Fir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9"/>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301" name="Google Shape;301;p39"/>
          <p:cNvSpPr txBox="1"/>
          <p:nvPr/>
        </p:nvSpPr>
        <p:spPr>
          <a:xfrm>
            <a:off x="497800" y="1337700"/>
            <a:ext cx="5405100" cy="308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600">
                <a:solidFill>
                  <a:srgbClr val="485727"/>
                </a:solidFill>
                <a:latin typeface="Fira Sans Medium"/>
                <a:ea typeface="Fira Sans Medium"/>
                <a:cs typeface="Fira Sans Medium"/>
                <a:sym typeface="Fira Sans Medium"/>
              </a:rPr>
              <a:t>Brug 10 min. til at forberede en mini-præsentation for jeres nabogruppe på 2 min.</a:t>
            </a:r>
            <a:r>
              <a:rPr lang="da" sz="1300">
                <a:solidFill>
                  <a:srgbClr val="485727"/>
                </a:solidFill>
                <a:latin typeface="Fira Sans Medium"/>
                <a:ea typeface="Fira Sans Medium"/>
                <a:cs typeface="Fira Sans Medium"/>
                <a:sym typeface="Fira Sans Medium"/>
              </a:rPr>
              <a:t> </a:t>
            </a:r>
            <a:endParaRPr sz="1300">
              <a:solidFill>
                <a:srgbClr val="485727"/>
              </a:solidFill>
              <a:latin typeface="Fira Sans Medium"/>
              <a:ea typeface="Fira Sans Medium"/>
              <a:cs typeface="Fira Sans Medium"/>
              <a:sym typeface="Fira Sans Medium"/>
            </a:endParaRPr>
          </a:p>
          <a:p>
            <a:pPr marL="0" lvl="0" indent="0" algn="l" rtl="0">
              <a:lnSpc>
                <a:spcPct val="100000"/>
              </a:lnSpc>
              <a:spcBef>
                <a:spcPts val="1000"/>
              </a:spcBef>
              <a:spcAft>
                <a:spcPts val="0"/>
              </a:spcAft>
              <a:buNone/>
            </a:pPr>
            <a:r>
              <a:rPr lang="da" sz="1300">
                <a:solidFill>
                  <a:srgbClr val="485727"/>
                </a:solidFill>
                <a:latin typeface="Fira Sans Medium"/>
                <a:ea typeface="Fira Sans Medium"/>
                <a:cs typeface="Fira Sans Medium"/>
                <a:sym typeface="Fira Sans Medium"/>
              </a:rPr>
              <a:t>I præsentationen skal I komme ind på:</a:t>
            </a:r>
            <a:endParaRPr sz="1300">
              <a:solidFill>
                <a:srgbClr val="485727"/>
              </a:solidFill>
              <a:latin typeface="Fira Sans Medium"/>
              <a:ea typeface="Fira Sans Medium"/>
              <a:cs typeface="Fira Sans Medium"/>
              <a:sym typeface="Fira Sans Medium"/>
            </a:endParaRPr>
          </a:p>
          <a:p>
            <a:pPr marL="457200" lvl="0" indent="-311150" algn="l" rtl="0">
              <a:lnSpc>
                <a:spcPct val="100000"/>
              </a:lnSpc>
              <a:spcBef>
                <a:spcPts val="1000"/>
              </a:spcBef>
              <a:spcAft>
                <a:spcPts val="0"/>
              </a:spcAft>
              <a:buClr>
                <a:srgbClr val="485727"/>
              </a:buClr>
              <a:buSzPts val="1300"/>
              <a:buFont typeface="Fira Sans"/>
              <a:buChar char="●"/>
            </a:pPr>
            <a:r>
              <a:rPr lang="da" sz="1300" b="1">
                <a:solidFill>
                  <a:srgbClr val="485727"/>
                </a:solidFill>
                <a:latin typeface="Fira Sans"/>
                <a:ea typeface="Fira Sans"/>
                <a:cs typeface="Fira Sans"/>
                <a:sym typeface="Fira Sans"/>
              </a:rPr>
              <a:t>Problemet</a:t>
            </a:r>
            <a:endParaRPr sz="1300" b="1">
              <a:solidFill>
                <a:srgbClr val="485727"/>
              </a:solidFill>
              <a:latin typeface="Fira Sans"/>
              <a:ea typeface="Fira Sans"/>
              <a:cs typeface="Fira Sans"/>
              <a:sym typeface="Fira Sans"/>
            </a:endParaRPr>
          </a:p>
          <a:p>
            <a:pPr marL="457200" lvl="0" indent="-311150" algn="l" rtl="0">
              <a:lnSpc>
                <a:spcPct val="100000"/>
              </a:lnSpc>
              <a:spcBef>
                <a:spcPts val="0"/>
              </a:spcBef>
              <a:spcAft>
                <a:spcPts val="0"/>
              </a:spcAft>
              <a:buClr>
                <a:srgbClr val="485727"/>
              </a:buClr>
              <a:buSzPts val="1300"/>
              <a:buFont typeface="Fira Sans"/>
              <a:buChar char="●"/>
            </a:pPr>
            <a:r>
              <a:rPr lang="da" sz="1300" b="1">
                <a:solidFill>
                  <a:srgbClr val="485727"/>
                </a:solidFill>
                <a:latin typeface="Fira Sans"/>
                <a:ea typeface="Fira Sans"/>
                <a:cs typeface="Fira Sans"/>
                <a:sym typeface="Fira Sans"/>
              </a:rPr>
              <a:t>Desk research</a:t>
            </a:r>
            <a:endParaRPr sz="1300" b="1">
              <a:solidFill>
                <a:srgbClr val="485727"/>
              </a:solidFill>
              <a:latin typeface="Fira Sans"/>
              <a:ea typeface="Fira Sans"/>
              <a:cs typeface="Fira Sans"/>
              <a:sym typeface="Fira Sans"/>
            </a:endParaRPr>
          </a:p>
          <a:p>
            <a:pPr marL="457200" lvl="0" indent="-311150" algn="l" rtl="0">
              <a:lnSpc>
                <a:spcPct val="100000"/>
              </a:lnSpc>
              <a:spcBef>
                <a:spcPts val="0"/>
              </a:spcBef>
              <a:spcAft>
                <a:spcPts val="0"/>
              </a:spcAft>
              <a:buClr>
                <a:srgbClr val="485727"/>
              </a:buClr>
              <a:buSzPts val="1300"/>
              <a:buFont typeface="Fira Sans"/>
              <a:buChar char="●"/>
            </a:pPr>
            <a:r>
              <a:rPr lang="da" sz="1300" b="1">
                <a:solidFill>
                  <a:srgbClr val="485727"/>
                </a:solidFill>
                <a:latin typeface="Fira Sans"/>
                <a:ea typeface="Fira Sans"/>
                <a:cs typeface="Fira Sans"/>
                <a:sym typeface="Fira Sans"/>
              </a:rPr>
              <a:t>Kunder</a:t>
            </a:r>
            <a:endParaRPr sz="1300" b="1">
              <a:solidFill>
                <a:srgbClr val="485727"/>
              </a:solidFill>
              <a:latin typeface="Fira Sans"/>
              <a:ea typeface="Fira Sans"/>
              <a:cs typeface="Fira Sans"/>
              <a:sym typeface="Fira Sans"/>
            </a:endParaRPr>
          </a:p>
          <a:p>
            <a:pPr marL="0" lvl="0" indent="0" algn="l" rtl="0">
              <a:lnSpc>
                <a:spcPct val="115000"/>
              </a:lnSpc>
              <a:spcBef>
                <a:spcPts val="1000"/>
              </a:spcBef>
              <a:spcAft>
                <a:spcPts val="0"/>
              </a:spcAft>
              <a:buNone/>
            </a:pPr>
            <a:r>
              <a:rPr lang="da" sz="1300">
                <a:solidFill>
                  <a:srgbClr val="485727"/>
                </a:solidFill>
                <a:latin typeface="Fira Sans Medium"/>
                <a:ea typeface="Fira Sans Medium"/>
                <a:cs typeface="Fira Sans Medium"/>
                <a:sym typeface="Fira Sans Medium"/>
              </a:rPr>
              <a:t>Nabogruppen kan stille tre konstruktive spørgsmål eller forbedringsforslag til ideen.  </a:t>
            </a:r>
            <a:endParaRPr sz="1300">
              <a:solidFill>
                <a:srgbClr val="485727"/>
              </a:solidFill>
              <a:latin typeface="Fira Sans Medium"/>
              <a:ea typeface="Fira Sans Medium"/>
              <a:cs typeface="Fira Sans Medium"/>
              <a:sym typeface="Fira Sans Medium"/>
            </a:endParaRPr>
          </a:p>
          <a:p>
            <a:pPr marL="0" lvl="0" indent="0" algn="l" rtl="0">
              <a:lnSpc>
                <a:spcPct val="115000"/>
              </a:lnSpc>
              <a:spcBef>
                <a:spcPts val="1000"/>
              </a:spcBef>
              <a:spcAft>
                <a:spcPts val="0"/>
              </a:spcAft>
              <a:buNone/>
            </a:pPr>
            <a:r>
              <a:rPr lang="da" sz="1300" b="1">
                <a:solidFill>
                  <a:srgbClr val="485727"/>
                </a:solidFill>
                <a:latin typeface="Fira Sans"/>
                <a:ea typeface="Fira Sans"/>
                <a:cs typeface="Fira Sans"/>
                <a:sym typeface="Fira Sans"/>
              </a:rPr>
              <a:t>Rejs jer op, når I præsenterer!</a:t>
            </a:r>
            <a:r>
              <a:rPr lang="da" sz="1300">
                <a:solidFill>
                  <a:srgbClr val="485727"/>
                </a:solidFill>
                <a:latin typeface="Fira Sans Medium"/>
                <a:ea typeface="Fira Sans Medium"/>
                <a:cs typeface="Fira Sans Medium"/>
                <a:sym typeface="Fira Sans Medium"/>
              </a:rPr>
              <a:t> </a:t>
            </a:r>
            <a:endParaRPr sz="1300">
              <a:solidFill>
                <a:srgbClr val="485727"/>
              </a:solidFill>
              <a:latin typeface="Fira Sans Medium"/>
              <a:ea typeface="Fira Sans Medium"/>
              <a:cs typeface="Fira Sans Medium"/>
              <a:sym typeface="Fira Sans Medium"/>
            </a:endParaRPr>
          </a:p>
          <a:p>
            <a:pPr marL="457200" lvl="0" indent="0" algn="l" rtl="0">
              <a:lnSpc>
                <a:spcPct val="115000"/>
              </a:lnSpc>
              <a:spcBef>
                <a:spcPts val="1000"/>
              </a:spcBef>
              <a:spcAft>
                <a:spcPts val="1000"/>
              </a:spcAft>
              <a:buNone/>
            </a:pPr>
            <a:endParaRPr sz="1300">
              <a:solidFill>
                <a:srgbClr val="485727"/>
              </a:solidFill>
              <a:latin typeface="Fira Sans Medium"/>
              <a:ea typeface="Fira Sans Medium"/>
              <a:cs typeface="Fira Sans Medium"/>
              <a:sym typeface="Fira Sans Medium"/>
            </a:endParaRPr>
          </a:p>
        </p:txBody>
      </p:sp>
      <p:pic>
        <p:nvPicPr>
          <p:cNvPr id="302" name="Google Shape;302;p39"/>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03" name="Google Shape;303;p39"/>
          <p:cNvSpPr txBox="1"/>
          <p:nvPr/>
        </p:nvSpPr>
        <p:spPr>
          <a:xfrm>
            <a:off x="723875" y="74400"/>
            <a:ext cx="4288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PITCH 1</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pic>
        <p:nvPicPr>
          <p:cNvPr id="304" name="Google Shape;304;p39"/>
          <p:cNvPicPr preferRelativeResize="0"/>
          <p:nvPr/>
        </p:nvPicPr>
        <p:blipFill>
          <a:blip r:embed="rId5">
            <a:alphaModFix/>
          </a:blip>
          <a:stretch>
            <a:fillRect/>
          </a:stretch>
        </p:blipFill>
        <p:spPr>
          <a:xfrm>
            <a:off x="6009974" y="2571749"/>
            <a:ext cx="2227475" cy="2209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0"/>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310" name="Google Shape;310;p40"/>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11" name="Google Shape;311;p40"/>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4: VÆRDI</a:t>
            </a:r>
            <a:endParaRPr sz="1900">
              <a:solidFill>
                <a:schemeClr val="lt2"/>
              </a:solidFill>
              <a:latin typeface="Fira Sans Medium"/>
              <a:ea typeface="Fira Sans Medium"/>
              <a:cs typeface="Fira Sans Medium"/>
              <a:sym typeface="Fira Sans Medium"/>
            </a:endParaRPr>
          </a:p>
        </p:txBody>
      </p:sp>
      <p:sp>
        <p:nvSpPr>
          <p:cNvPr id="312" name="Google Shape;312;p40"/>
          <p:cNvSpPr txBox="1"/>
          <p:nvPr/>
        </p:nvSpPr>
        <p:spPr>
          <a:xfrm>
            <a:off x="1623900" y="1017625"/>
            <a:ext cx="5896200" cy="3270096"/>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dirty="0">
                <a:solidFill>
                  <a:srgbClr val="485727"/>
                </a:solidFill>
                <a:latin typeface="Fira Sans"/>
                <a:ea typeface="Fira Sans"/>
                <a:cs typeface="Fira Sans"/>
                <a:sym typeface="Fira Sans"/>
              </a:rPr>
              <a:t>Det er vigtigt at kunne vise, hvordan I med netop jeres produkt er med til at gøre kloden (bare lidt) grønnere.</a:t>
            </a:r>
            <a:endParaRPr sz="1800" i="1" dirty="0">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i="1" dirty="0">
                <a:solidFill>
                  <a:srgbClr val="485727"/>
                </a:solidFill>
                <a:latin typeface="Fira Sans"/>
                <a:ea typeface="Fira Sans"/>
                <a:cs typeface="Fira Sans"/>
                <a:sym typeface="Fira Sans"/>
              </a:rPr>
              <a:t> </a:t>
            </a:r>
            <a:r>
              <a:rPr lang="da" sz="1800" b="1" dirty="0">
                <a:solidFill>
                  <a:srgbClr val="485727"/>
                </a:solidFill>
                <a:latin typeface="Fira Sans"/>
                <a:ea typeface="Fira Sans"/>
                <a:cs typeface="Fira Sans"/>
                <a:sym typeface="Fira Sans"/>
              </a:rPr>
              <a:t> </a:t>
            </a:r>
            <a:endParaRPr sz="1800" b="1" dirty="0">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dirty="0">
                <a:solidFill>
                  <a:srgbClr val="485727"/>
                </a:solidFill>
                <a:latin typeface="Fira Sans"/>
                <a:ea typeface="Fira Sans"/>
                <a:cs typeface="Fira Sans"/>
                <a:sym typeface="Fira Sans"/>
              </a:rPr>
              <a:t>Opgave 1: </a:t>
            </a:r>
            <a:endParaRPr sz="1800" b="1" u="sng" dirty="0">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a:buChar char="●"/>
            </a:pPr>
            <a:r>
              <a:rPr lang="da" sz="1800" b="1" dirty="0">
                <a:solidFill>
                  <a:srgbClr val="485727"/>
                </a:solidFill>
                <a:latin typeface="Fira Sans"/>
                <a:ea typeface="Fira Sans"/>
                <a:cs typeface="Fira Sans"/>
                <a:sym typeface="Fira Sans"/>
              </a:rPr>
              <a:t>Tegn tre simple tegninger, der viser, hvordan jeres produkt eller service har en særlig grøn værdi. Brug gerne jeres idébrikker som inspiration. </a:t>
            </a:r>
            <a:endParaRPr sz="1800" b="1" dirty="0">
              <a:solidFill>
                <a:srgbClr val="485727"/>
              </a:solidFill>
              <a:latin typeface="Fira Sans"/>
              <a:ea typeface="Fira Sans"/>
              <a:cs typeface="Fira Sans"/>
              <a:sym typeface="Fira Sans"/>
            </a:endParaRPr>
          </a:p>
          <a:p>
            <a:pPr marL="457200" lvl="0" indent="0" algn="l" rtl="0">
              <a:lnSpc>
                <a:spcPct val="115000"/>
              </a:lnSpc>
              <a:spcBef>
                <a:spcPts val="1000"/>
              </a:spcBef>
              <a:spcAft>
                <a:spcPts val="1000"/>
              </a:spcAft>
              <a:buNone/>
            </a:pPr>
            <a:endParaRPr sz="1800" b="1" dirty="0">
              <a:solidFill>
                <a:srgbClr val="485727"/>
              </a:solidFill>
              <a:latin typeface="Fira Sans"/>
              <a:ea typeface="Fira Sans"/>
              <a:cs typeface="Fira Sans"/>
              <a:sym typeface="Fir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1"/>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318" name="Google Shape;318;p41"/>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19" name="Google Shape;319;p41"/>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5: PROTOTYPE</a:t>
            </a:r>
            <a:endParaRPr sz="1900">
              <a:solidFill>
                <a:schemeClr val="lt2"/>
              </a:solidFill>
              <a:latin typeface="Fira Sans Medium"/>
              <a:ea typeface="Fira Sans Medium"/>
              <a:cs typeface="Fira Sans Medium"/>
              <a:sym typeface="Fira Sans Medium"/>
            </a:endParaRPr>
          </a:p>
        </p:txBody>
      </p:sp>
      <p:sp>
        <p:nvSpPr>
          <p:cNvPr id="320" name="Google Shape;320;p41"/>
          <p:cNvSpPr txBox="1"/>
          <p:nvPr/>
        </p:nvSpPr>
        <p:spPr>
          <a:xfrm>
            <a:off x="1046525" y="691125"/>
            <a:ext cx="6229800" cy="2377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Klip, tegn, byg! Vis, hvad netop jeres produkt kan.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 </a:t>
            </a:r>
            <a:endParaRPr sz="18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Lav en prototype i papir, der viser de tre vigtigste funktioner eller egenskaber ved jeres produkt. </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Tag billeder af prototypen, og sæt dem ind i præsentationen.</a:t>
            </a:r>
            <a:endParaRPr sz="1800" b="1">
              <a:solidFill>
                <a:srgbClr val="485727"/>
              </a:solidFill>
              <a:latin typeface="Fira Sans"/>
              <a:ea typeface="Fira Sans"/>
              <a:cs typeface="Fira Sans"/>
              <a:sym typeface="Fira Sans"/>
            </a:endParaRPr>
          </a:p>
        </p:txBody>
      </p:sp>
      <p:pic>
        <p:nvPicPr>
          <p:cNvPr id="321" name="Google Shape;321;p41"/>
          <p:cNvPicPr preferRelativeResize="0"/>
          <p:nvPr/>
        </p:nvPicPr>
        <p:blipFill>
          <a:blip r:embed="rId5">
            <a:alphaModFix/>
          </a:blip>
          <a:stretch>
            <a:fillRect/>
          </a:stretch>
        </p:blipFill>
        <p:spPr>
          <a:xfrm>
            <a:off x="3375913" y="3191750"/>
            <a:ext cx="2390799" cy="1793119"/>
          </a:xfrm>
          <a:prstGeom prst="rect">
            <a:avLst/>
          </a:prstGeom>
          <a:noFill/>
          <a:ln>
            <a:noFill/>
          </a:ln>
        </p:spPr>
      </p:pic>
      <p:pic>
        <p:nvPicPr>
          <p:cNvPr id="322" name="Google Shape;322;p41"/>
          <p:cNvPicPr preferRelativeResize="0"/>
          <p:nvPr/>
        </p:nvPicPr>
        <p:blipFill rotWithShape="1">
          <a:blip r:embed="rId6">
            <a:alphaModFix/>
          </a:blip>
          <a:srcRect l="13776" r="38021"/>
          <a:stretch/>
        </p:blipFill>
        <p:spPr>
          <a:xfrm rot="-5400000">
            <a:off x="6620787" y="2910875"/>
            <a:ext cx="1760850" cy="2387124"/>
          </a:xfrm>
          <a:prstGeom prst="rect">
            <a:avLst/>
          </a:prstGeom>
          <a:noFill/>
          <a:ln>
            <a:noFill/>
          </a:ln>
        </p:spPr>
      </p:pic>
      <p:pic>
        <p:nvPicPr>
          <p:cNvPr id="323" name="Google Shape;323;p41"/>
          <p:cNvPicPr preferRelativeResize="0"/>
          <p:nvPr/>
        </p:nvPicPr>
        <p:blipFill rotWithShape="1">
          <a:blip r:embed="rId7">
            <a:alphaModFix/>
          </a:blip>
          <a:srcRect t="32468" b="11278"/>
          <a:stretch/>
        </p:blipFill>
        <p:spPr>
          <a:xfrm>
            <a:off x="444175" y="3208062"/>
            <a:ext cx="2390799" cy="17931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mt="70000"/>
          </a:blip>
          <a:stretch>
            <a:fillRect/>
          </a:stretch>
        </p:blipFill>
        <p:spPr>
          <a:xfrm>
            <a:off x="33300" y="-37450"/>
            <a:ext cx="9193516" cy="5180950"/>
          </a:xfrm>
          <a:prstGeom prst="rect">
            <a:avLst/>
          </a:prstGeom>
          <a:noFill/>
          <a:ln>
            <a:noFill/>
          </a:ln>
        </p:spPr>
      </p:pic>
      <p:pic>
        <p:nvPicPr>
          <p:cNvPr id="71" name="Google Shape;71;p15"/>
          <p:cNvPicPr preferRelativeResize="0"/>
          <p:nvPr/>
        </p:nvPicPr>
        <p:blipFill rotWithShape="1">
          <a:blip r:embed="rId4">
            <a:alphaModFix/>
          </a:blip>
          <a:srcRect t="15074"/>
          <a:stretch/>
        </p:blipFill>
        <p:spPr>
          <a:xfrm>
            <a:off x="4241579" y="2874916"/>
            <a:ext cx="3368279" cy="1894034"/>
          </a:xfrm>
          <a:prstGeom prst="rect">
            <a:avLst/>
          </a:prstGeom>
          <a:noFill/>
          <a:ln>
            <a:noFill/>
          </a:ln>
        </p:spPr>
      </p:pic>
      <p:pic>
        <p:nvPicPr>
          <p:cNvPr id="72" name="Google Shape;72;p15"/>
          <p:cNvPicPr preferRelativeResize="0"/>
          <p:nvPr/>
        </p:nvPicPr>
        <p:blipFill rotWithShape="1">
          <a:blip r:embed="rId5">
            <a:alphaModFix/>
          </a:blip>
          <a:srcRect b="8147"/>
          <a:stretch/>
        </p:blipFill>
        <p:spPr>
          <a:xfrm>
            <a:off x="1335173" y="2874916"/>
            <a:ext cx="2845901" cy="1894035"/>
          </a:xfrm>
          <a:prstGeom prst="rect">
            <a:avLst/>
          </a:prstGeom>
          <a:noFill/>
          <a:ln>
            <a:noFill/>
          </a:ln>
        </p:spPr>
      </p:pic>
      <p:pic>
        <p:nvPicPr>
          <p:cNvPr id="73" name="Google Shape;73;p15"/>
          <p:cNvPicPr preferRelativeResize="0"/>
          <p:nvPr/>
        </p:nvPicPr>
        <p:blipFill rotWithShape="1">
          <a:blip r:embed="rId6">
            <a:alphaModFix/>
          </a:blip>
          <a:srcRect l="7475" t="16784"/>
          <a:stretch/>
        </p:blipFill>
        <p:spPr>
          <a:xfrm>
            <a:off x="4241579" y="780550"/>
            <a:ext cx="3368279" cy="2010311"/>
          </a:xfrm>
          <a:prstGeom prst="rect">
            <a:avLst/>
          </a:prstGeom>
          <a:noFill/>
          <a:ln>
            <a:noFill/>
          </a:ln>
        </p:spPr>
      </p:pic>
      <p:pic>
        <p:nvPicPr>
          <p:cNvPr id="74" name="Google Shape;74;p15"/>
          <p:cNvPicPr preferRelativeResize="0"/>
          <p:nvPr/>
        </p:nvPicPr>
        <p:blipFill rotWithShape="1">
          <a:blip r:embed="rId7">
            <a:alphaModFix/>
          </a:blip>
          <a:srcRect l="5642"/>
          <a:stretch/>
        </p:blipFill>
        <p:spPr>
          <a:xfrm>
            <a:off x="1335173" y="780550"/>
            <a:ext cx="2845901" cy="2010314"/>
          </a:xfrm>
          <a:prstGeom prst="rect">
            <a:avLst/>
          </a:prstGeom>
          <a:noFill/>
          <a:ln>
            <a:noFill/>
          </a:ln>
        </p:spPr>
      </p:pic>
      <p:pic>
        <p:nvPicPr>
          <p:cNvPr id="75" name="Google Shape;75;p15"/>
          <p:cNvPicPr preferRelativeResize="0"/>
          <p:nvPr/>
        </p:nvPicPr>
        <p:blipFill>
          <a:blip r:embed="rId8">
            <a:alphaModFix/>
          </a:blip>
          <a:stretch>
            <a:fillRect/>
          </a:stretch>
        </p:blipFill>
        <p:spPr>
          <a:xfrm>
            <a:off x="-76200" y="-18725"/>
            <a:ext cx="9244949" cy="663250"/>
          </a:xfrm>
          <a:prstGeom prst="rect">
            <a:avLst/>
          </a:prstGeom>
          <a:noFill/>
          <a:ln>
            <a:noFill/>
          </a:ln>
        </p:spPr>
      </p:pic>
      <p:sp>
        <p:nvSpPr>
          <p:cNvPr id="76" name="Google Shape;76;p15"/>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GRØNT IVÆRKSÆTTERI</a:t>
            </a:r>
            <a:endParaRPr sz="1900">
              <a:solidFill>
                <a:schemeClr val="lt1"/>
              </a:solidFill>
              <a:latin typeface="Fira Sans Medium"/>
              <a:ea typeface="Fira Sans Medium"/>
              <a:cs typeface="Fira Sans Medium"/>
              <a:sym typeface="Fira Sans Medium"/>
            </a:endParaRPr>
          </a:p>
        </p:txBody>
      </p:sp>
      <p:sp>
        <p:nvSpPr>
          <p:cNvPr id="77" name="Google Shape;77;p15"/>
          <p:cNvSpPr txBox="1"/>
          <p:nvPr/>
        </p:nvSpPr>
        <p:spPr>
          <a:xfrm>
            <a:off x="1335175" y="2483050"/>
            <a:ext cx="1755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800">
                <a:solidFill>
                  <a:schemeClr val="lt1"/>
                </a:solidFill>
                <a:uFill>
                  <a:noFill/>
                </a:uFill>
                <a:latin typeface="Helvetica"/>
                <a:ea typeface="Helvetica"/>
                <a:cs typeface="Helvetica"/>
                <a:sym typeface="Helvetica"/>
                <a:hlinkClick r:id="rId9">
                  <a:extLst>
                    <a:ext uri="{A12FA001-AC4F-418D-AE19-62706E023703}">
                      <ahyp:hlinkClr xmlns:ahyp="http://schemas.microsoft.com/office/drawing/2018/hyperlinkcolor" val="tx"/>
                    </a:ext>
                  </a:extLst>
                </a:hlinkClick>
              </a:rPr>
              <a:t>zapp2photo</a:t>
            </a:r>
            <a:r>
              <a:rPr lang="da" sz="800">
                <a:solidFill>
                  <a:schemeClr val="lt1"/>
                </a:solidFill>
              </a:rPr>
              <a:t> // Adobe stock</a:t>
            </a:r>
            <a:endParaRPr sz="800">
              <a:solidFill>
                <a:schemeClr val="lt1"/>
              </a:solidFill>
            </a:endParaRPr>
          </a:p>
        </p:txBody>
      </p:sp>
      <p:sp>
        <p:nvSpPr>
          <p:cNvPr id="78" name="Google Shape;78;p15"/>
          <p:cNvSpPr txBox="1"/>
          <p:nvPr/>
        </p:nvSpPr>
        <p:spPr>
          <a:xfrm>
            <a:off x="5870450" y="2494050"/>
            <a:ext cx="1755300" cy="3078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da" sz="800">
                <a:solidFill>
                  <a:schemeClr val="lt1"/>
                </a:solidFill>
                <a:latin typeface="Helvetica"/>
                <a:ea typeface="Helvetica"/>
                <a:cs typeface="Helvetica"/>
                <a:sym typeface="Helvetica"/>
              </a:rPr>
              <a:t>Monopoly919 // Adobe stock</a:t>
            </a:r>
            <a:endParaRPr sz="8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2"/>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329" name="Google Shape;329;p42"/>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30" name="Google Shape;330;p42"/>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6: DEN GRØNNE FORDEL</a:t>
            </a:r>
            <a:endParaRPr sz="1900">
              <a:solidFill>
                <a:schemeClr val="lt2"/>
              </a:solidFill>
              <a:latin typeface="Fira Sans Medium"/>
              <a:ea typeface="Fira Sans Medium"/>
              <a:cs typeface="Fira Sans Medium"/>
              <a:sym typeface="Fira Sans Medium"/>
            </a:endParaRPr>
          </a:p>
        </p:txBody>
      </p:sp>
      <p:sp>
        <p:nvSpPr>
          <p:cNvPr id="331" name="Google Shape;331;p42"/>
          <p:cNvSpPr txBox="1"/>
          <p:nvPr/>
        </p:nvSpPr>
        <p:spPr>
          <a:xfrm>
            <a:off x="1046525" y="1024850"/>
            <a:ext cx="6229800" cy="2972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Lad kunderne vide, hvilken grøn forskel jeres produkt gør!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a:solidFill>
                  <a:srgbClr val="485727"/>
                </a:solidFill>
                <a:latin typeface="Fira Sans"/>
                <a:ea typeface="Fira Sans"/>
                <a:cs typeface="Fira Sans"/>
                <a:sym typeface="Fira Sans"/>
              </a:rPr>
              <a:t> </a:t>
            </a:r>
            <a:endParaRPr sz="18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a:t>
            </a:r>
            <a:endParaRPr sz="1800" b="1" u="sng">
              <a:solidFill>
                <a:srgbClr val="485727"/>
              </a:solidFill>
              <a:latin typeface="Fira Sans"/>
              <a:ea typeface="Fira Sans"/>
              <a:cs typeface="Fira Sans"/>
              <a:sym typeface="Fira Sans"/>
            </a:endParaRPr>
          </a:p>
          <a:p>
            <a:pPr marL="914400" lvl="0" indent="-342900" algn="l" rtl="0">
              <a:lnSpc>
                <a:spcPct val="115000"/>
              </a:lnSpc>
              <a:spcBef>
                <a:spcPts val="100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Forestil jer, at I møder en relevant kunde, som allerede bruger et konkurrerende produkt eller service. I har nu 2 min. til at overbevise kunden om i stedet at købe jeres produkt.</a:t>
            </a:r>
            <a:endParaRPr sz="1800" b="1">
              <a:solidFill>
                <a:srgbClr val="485727"/>
              </a:solidFill>
              <a:latin typeface="Fira Sans"/>
              <a:ea typeface="Fira Sans"/>
              <a:cs typeface="Fira Sans"/>
              <a:sym typeface="Fira Sans"/>
            </a:endParaRPr>
          </a:p>
          <a:p>
            <a:pPr marL="914400" lvl="0" indent="-342900" algn="l" rtl="0">
              <a:lnSpc>
                <a:spcPct val="115000"/>
              </a:lnSpc>
              <a:spcBef>
                <a:spcPts val="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Optag pitchet på jeres mobil (kun lyd)!</a:t>
            </a:r>
            <a:endParaRPr sz="1800" b="1">
              <a:solidFill>
                <a:srgbClr val="485727"/>
              </a:solidFill>
              <a:latin typeface="Fira Sans"/>
              <a:ea typeface="Fira Sans"/>
              <a:cs typeface="Fira Sans"/>
              <a:sym typeface="Fir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3"/>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337" name="Google Shape;337;p43"/>
          <p:cNvSpPr txBox="1"/>
          <p:nvPr/>
        </p:nvSpPr>
        <p:spPr>
          <a:xfrm>
            <a:off x="1280250" y="1337700"/>
            <a:ext cx="4288800" cy="300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da" sz="1600">
                <a:solidFill>
                  <a:srgbClr val="485727"/>
                </a:solidFill>
                <a:latin typeface="Fira Sans Medium"/>
                <a:ea typeface="Fira Sans Medium"/>
                <a:cs typeface="Fira Sans Medium"/>
                <a:sym typeface="Fira Sans Medium"/>
              </a:rPr>
              <a:t>Brug 10 min. til at forberede en mini-præsentation for en ny nabogruppe på 2 min.</a:t>
            </a:r>
            <a:endParaRPr sz="1300">
              <a:solidFill>
                <a:srgbClr val="485727"/>
              </a:solidFill>
              <a:latin typeface="Fira Sans Medium"/>
              <a:ea typeface="Fira Sans Medium"/>
              <a:cs typeface="Fira Sans Medium"/>
              <a:sym typeface="Fira Sans Medium"/>
            </a:endParaRPr>
          </a:p>
          <a:p>
            <a:pPr marL="0" lvl="0" indent="0" algn="l" rtl="0">
              <a:lnSpc>
                <a:spcPct val="100000"/>
              </a:lnSpc>
              <a:spcBef>
                <a:spcPts val="1000"/>
              </a:spcBef>
              <a:spcAft>
                <a:spcPts val="0"/>
              </a:spcAft>
              <a:buNone/>
            </a:pPr>
            <a:r>
              <a:rPr lang="da" sz="1300">
                <a:solidFill>
                  <a:srgbClr val="485727"/>
                </a:solidFill>
                <a:latin typeface="Fira Sans Medium"/>
                <a:ea typeface="Fira Sans Medium"/>
                <a:cs typeface="Fira Sans Medium"/>
                <a:sym typeface="Fira Sans Medium"/>
              </a:rPr>
              <a:t>I præsentationen skal I komme ind på:</a:t>
            </a:r>
            <a:endParaRPr sz="1300">
              <a:solidFill>
                <a:srgbClr val="485727"/>
              </a:solidFill>
              <a:latin typeface="Fira Sans Medium"/>
              <a:ea typeface="Fira Sans Medium"/>
              <a:cs typeface="Fira Sans Medium"/>
              <a:sym typeface="Fira Sans Medium"/>
            </a:endParaRPr>
          </a:p>
          <a:p>
            <a:pPr marL="457200" lvl="0" indent="-311150" algn="l" rtl="0">
              <a:lnSpc>
                <a:spcPct val="100000"/>
              </a:lnSpc>
              <a:spcBef>
                <a:spcPts val="1000"/>
              </a:spcBef>
              <a:spcAft>
                <a:spcPts val="0"/>
              </a:spcAft>
              <a:buClr>
                <a:srgbClr val="485727"/>
              </a:buClr>
              <a:buSzPts val="1300"/>
              <a:buFont typeface="Fira Sans"/>
              <a:buChar char="●"/>
            </a:pPr>
            <a:r>
              <a:rPr lang="da" sz="1300" b="1">
                <a:solidFill>
                  <a:srgbClr val="485727"/>
                </a:solidFill>
                <a:latin typeface="Fira Sans"/>
                <a:ea typeface="Fira Sans"/>
                <a:cs typeface="Fira Sans"/>
                <a:sym typeface="Fira Sans"/>
              </a:rPr>
              <a:t>Værdi</a:t>
            </a:r>
            <a:endParaRPr sz="1300" b="1">
              <a:solidFill>
                <a:srgbClr val="485727"/>
              </a:solidFill>
              <a:latin typeface="Fira Sans"/>
              <a:ea typeface="Fira Sans"/>
              <a:cs typeface="Fira Sans"/>
              <a:sym typeface="Fira Sans"/>
            </a:endParaRPr>
          </a:p>
          <a:p>
            <a:pPr marL="457200" lvl="0" indent="-311150" algn="l" rtl="0">
              <a:lnSpc>
                <a:spcPct val="100000"/>
              </a:lnSpc>
              <a:spcBef>
                <a:spcPts val="0"/>
              </a:spcBef>
              <a:spcAft>
                <a:spcPts val="0"/>
              </a:spcAft>
              <a:buClr>
                <a:srgbClr val="485727"/>
              </a:buClr>
              <a:buSzPts val="1300"/>
              <a:buFont typeface="Fira Sans"/>
              <a:buChar char="●"/>
            </a:pPr>
            <a:r>
              <a:rPr lang="da" sz="1300" b="1">
                <a:solidFill>
                  <a:srgbClr val="485727"/>
                </a:solidFill>
                <a:latin typeface="Fira Sans"/>
                <a:ea typeface="Fira Sans"/>
                <a:cs typeface="Fira Sans"/>
                <a:sym typeface="Fira Sans"/>
              </a:rPr>
              <a:t>Prototypen</a:t>
            </a:r>
            <a:endParaRPr sz="1300" b="1">
              <a:solidFill>
                <a:srgbClr val="485727"/>
              </a:solidFill>
              <a:latin typeface="Fira Sans"/>
              <a:ea typeface="Fira Sans"/>
              <a:cs typeface="Fira Sans"/>
              <a:sym typeface="Fira Sans"/>
            </a:endParaRPr>
          </a:p>
          <a:p>
            <a:pPr marL="457200" lvl="0" indent="-311150" algn="l" rtl="0">
              <a:lnSpc>
                <a:spcPct val="100000"/>
              </a:lnSpc>
              <a:spcBef>
                <a:spcPts val="0"/>
              </a:spcBef>
              <a:spcAft>
                <a:spcPts val="0"/>
              </a:spcAft>
              <a:buClr>
                <a:srgbClr val="485727"/>
              </a:buClr>
              <a:buSzPts val="1300"/>
              <a:buFont typeface="Fira Sans"/>
              <a:buChar char="●"/>
            </a:pPr>
            <a:r>
              <a:rPr lang="da" sz="1300" b="1">
                <a:solidFill>
                  <a:srgbClr val="485727"/>
                </a:solidFill>
                <a:latin typeface="Fira Sans"/>
                <a:ea typeface="Fira Sans"/>
                <a:cs typeface="Fira Sans"/>
                <a:sym typeface="Fira Sans"/>
              </a:rPr>
              <a:t>Den grønne fordel</a:t>
            </a:r>
            <a:endParaRPr sz="1300" b="1">
              <a:solidFill>
                <a:srgbClr val="485727"/>
              </a:solidFill>
              <a:latin typeface="Fira Sans"/>
              <a:ea typeface="Fira Sans"/>
              <a:cs typeface="Fira Sans"/>
              <a:sym typeface="Fira Sans"/>
            </a:endParaRPr>
          </a:p>
          <a:p>
            <a:pPr marL="0" lvl="0" indent="0" algn="l" rtl="0">
              <a:lnSpc>
                <a:spcPct val="115000"/>
              </a:lnSpc>
              <a:spcBef>
                <a:spcPts val="1000"/>
              </a:spcBef>
              <a:spcAft>
                <a:spcPts val="0"/>
              </a:spcAft>
              <a:buClr>
                <a:schemeClr val="dk1"/>
              </a:buClr>
              <a:buSzPts val="1100"/>
              <a:buFont typeface="Arial"/>
              <a:buNone/>
            </a:pPr>
            <a:r>
              <a:rPr lang="da" sz="1300">
                <a:solidFill>
                  <a:srgbClr val="485727"/>
                </a:solidFill>
                <a:latin typeface="Fira Sans Medium"/>
                <a:ea typeface="Fira Sans Medium"/>
                <a:cs typeface="Fira Sans Medium"/>
                <a:sym typeface="Fira Sans Medium"/>
              </a:rPr>
              <a:t>Nabogruppen kan stille tre konstruktive spørgsmål eller forbedringsforslag til ideen.  </a:t>
            </a:r>
            <a:endParaRPr sz="1300">
              <a:solidFill>
                <a:srgbClr val="485727"/>
              </a:solidFill>
              <a:latin typeface="Fira Sans Medium"/>
              <a:ea typeface="Fira Sans Medium"/>
              <a:cs typeface="Fira Sans Medium"/>
              <a:sym typeface="Fira Sans Medium"/>
            </a:endParaRPr>
          </a:p>
          <a:p>
            <a:pPr marL="457200" lvl="0" indent="0" algn="l" rtl="0">
              <a:lnSpc>
                <a:spcPct val="115000"/>
              </a:lnSpc>
              <a:spcBef>
                <a:spcPts val="1000"/>
              </a:spcBef>
              <a:spcAft>
                <a:spcPts val="1000"/>
              </a:spcAft>
              <a:buNone/>
            </a:pPr>
            <a:endParaRPr sz="1300">
              <a:solidFill>
                <a:srgbClr val="485727"/>
              </a:solidFill>
              <a:latin typeface="Fira Sans Medium"/>
              <a:ea typeface="Fira Sans Medium"/>
              <a:cs typeface="Fira Sans Medium"/>
              <a:sym typeface="Fira Sans Medium"/>
            </a:endParaRPr>
          </a:p>
        </p:txBody>
      </p:sp>
      <p:pic>
        <p:nvPicPr>
          <p:cNvPr id="338" name="Google Shape;338;p43"/>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39" name="Google Shape;339;p43"/>
          <p:cNvSpPr txBox="1"/>
          <p:nvPr/>
        </p:nvSpPr>
        <p:spPr>
          <a:xfrm>
            <a:off x="723875" y="74400"/>
            <a:ext cx="4288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PITCH 2</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pic>
        <p:nvPicPr>
          <p:cNvPr id="340" name="Google Shape;340;p43"/>
          <p:cNvPicPr preferRelativeResize="0"/>
          <p:nvPr/>
        </p:nvPicPr>
        <p:blipFill>
          <a:blip r:embed="rId5">
            <a:alphaModFix/>
          </a:blip>
          <a:stretch>
            <a:fillRect/>
          </a:stretch>
        </p:blipFill>
        <p:spPr>
          <a:xfrm>
            <a:off x="6009974" y="2571749"/>
            <a:ext cx="2227475" cy="2209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4"/>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346" name="Google Shape;346;p44"/>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47" name="Google Shape;347;p44"/>
          <p:cNvSpPr txBox="1"/>
          <p:nvPr/>
        </p:nvSpPr>
        <p:spPr>
          <a:xfrm>
            <a:off x="723875" y="74400"/>
            <a:ext cx="4288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7: BUDGET</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Medium"/>
              <a:ea typeface="Fira Sans Medium"/>
              <a:cs typeface="Fira Sans Medium"/>
              <a:sym typeface="Fira Sans Medium"/>
            </a:endParaRPr>
          </a:p>
        </p:txBody>
      </p:sp>
      <p:sp>
        <p:nvSpPr>
          <p:cNvPr id="348" name="Google Shape;348;p44"/>
          <p:cNvSpPr txBox="1"/>
          <p:nvPr/>
        </p:nvSpPr>
        <p:spPr>
          <a:xfrm>
            <a:off x="1623900" y="1017625"/>
            <a:ext cx="5930100" cy="2463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Der kan være mange udgifter, når man skal udvikle et nyt produkt eller service.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 </a:t>
            </a:r>
            <a:endParaRPr sz="18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a:buChar char="●"/>
            </a:pPr>
            <a:r>
              <a:rPr lang="da" sz="1800" b="1">
                <a:solidFill>
                  <a:srgbClr val="485727"/>
                </a:solidFill>
                <a:latin typeface="Fira Sans"/>
                <a:ea typeface="Fira Sans"/>
                <a:cs typeface="Fira Sans"/>
                <a:sym typeface="Fira Sans"/>
              </a:rPr>
              <a:t>Udarbejd et budget med indtægter og udgifter (enten på papir eller i Excel).</a:t>
            </a:r>
            <a:endParaRPr sz="1800" b="1">
              <a:solidFill>
                <a:srgbClr val="485727"/>
              </a:solidFill>
              <a:latin typeface="Fira Sans"/>
              <a:ea typeface="Fira Sans"/>
              <a:cs typeface="Fira Sans"/>
              <a:sym typeface="Fira Sans"/>
            </a:endParaRPr>
          </a:p>
          <a:p>
            <a:pPr marL="0" lvl="0" indent="0" algn="l" rtl="0">
              <a:lnSpc>
                <a:spcPct val="115000"/>
              </a:lnSpc>
              <a:spcBef>
                <a:spcPts val="1000"/>
              </a:spcBef>
              <a:spcAft>
                <a:spcPts val="1000"/>
              </a:spcAft>
              <a:buNone/>
            </a:pPr>
            <a:endParaRPr sz="1800">
              <a:solidFill>
                <a:srgbClr val="485727"/>
              </a:solidFill>
              <a:latin typeface="Fira Sans Medium"/>
              <a:ea typeface="Fira Sans Medium"/>
              <a:cs typeface="Fira Sans Medium"/>
              <a:sym typeface="Fira Sans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5"/>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354" name="Google Shape;354;p45"/>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55" name="Google Shape;355;p45"/>
          <p:cNvSpPr txBox="1"/>
          <p:nvPr/>
        </p:nvSpPr>
        <p:spPr>
          <a:xfrm>
            <a:off x="1147575" y="938225"/>
            <a:ext cx="6229800" cy="3738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Hvad tænker markedet om jeres produkt?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a:solidFill>
                  <a:srgbClr val="485727"/>
                </a:solidFill>
                <a:latin typeface="Fira Sans"/>
                <a:ea typeface="Fira Sans"/>
                <a:cs typeface="Fira Sans"/>
                <a:sym typeface="Fira Sans"/>
              </a:rPr>
              <a:t> </a:t>
            </a:r>
            <a:endParaRPr sz="18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Medium"/>
              <a:buChar char="●"/>
            </a:pPr>
            <a:r>
              <a:rPr lang="da" sz="1800" b="1">
                <a:solidFill>
                  <a:srgbClr val="485727"/>
                </a:solidFill>
                <a:latin typeface="Fira Sans"/>
                <a:ea typeface="Fira Sans"/>
                <a:cs typeface="Fira Sans"/>
                <a:sym typeface="Fira Sans"/>
              </a:rPr>
              <a:t>Lav en liste over, hvordan I kan prøve jeres idé af, fx interview med en potentiel kunde, spørgeskemaundersøgelse i klassen, opkald til foderstoffirma eller andet.</a:t>
            </a:r>
            <a:br>
              <a:rPr lang="da" sz="1800" b="1">
                <a:solidFill>
                  <a:srgbClr val="485727"/>
                </a:solidFill>
                <a:latin typeface="Fira Sans"/>
                <a:ea typeface="Fira Sans"/>
                <a:cs typeface="Fira Sans"/>
                <a:sym typeface="Fira Sans"/>
              </a:rPr>
            </a:br>
            <a:r>
              <a:rPr lang="da" sz="1800" b="1">
                <a:solidFill>
                  <a:srgbClr val="485727"/>
                </a:solidFill>
                <a:latin typeface="Fira Sans"/>
                <a:ea typeface="Fira Sans"/>
                <a:cs typeface="Fira Sans"/>
                <a:sym typeface="Fira Sans"/>
              </a:rPr>
              <a:t> </a:t>
            </a:r>
            <a:endParaRPr sz="1800" b="1">
              <a:solidFill>
                <a:srgbClr val="485727"/>
              </a:solidFill>
              <a:latin typeface="Fira Sans"/>
              <a:ea typeface="Fira Sans"/>
              <a:cs typeface="Fira Sans"/>
              <a:sym typeface="Fira Sans"/>
            </a:endParaRPr>
          </a:p>
          <a:p>
            <a:pPr marL="457200" lvl="0" indent="-342900" algn="l" rtl="0">
              <a:lnSpc>
                <a:spcPct val="115000"/>
              </a:lnSpc>
              <a:spcBef>
                <a:spcPts val="0"/>
              </a:spcBef>
              <a:spcAft>
                <a:spcPts val="0"/>
              </a:spcAft>
              <a:buClr>
                <a:srgbClr val="485727"/>
              </a:buClr>
              <a:buSzPts val="1800"/>
              <a:buFont typeface="Fira Sans Medium"/>
              <a:buChar char="●"/>
            </a:pPr>
            <a:r>
              <a:rPr lang="da" sz="1800" b="1">
                <a:solidFill>
                  <a:srgbClr val="485727"/>
                </a:solidFill>
                <a:latin typeface="Fira Sans"/>
                <a:ea typeface="Fira Sans"/>
                <a:cs typeface="Fira Sans"/>
                <a:sym typeface="Fira Sans"/>
              </a:rPr>
              <a:t>Vælg én indsats, og afprøv den.</a:t>
            </a:r>
            <a:r>
              <a:rPr lang="da" sz="1800">
                <a:solidFill>
                  <a:srgbClr val="485727"/>
                </a:solidFill>
                <a:latin typeface="Fira Sans Medium"/>
                <a:ea typeface="Fira Sans Medium"/>
                <a:cs typeface="Fira Sans Medium"/>
                <a:sym typeface="Fira Sans Medium"/>
              </a:rPr>
              <a:t> </a:t>
            </a:r>
            <a:endParaRPr sz="1800">
              <a:solidFill>
                <a:srgbClr val="485727"/>
              </a:solidFill>
              <a:latin typeface="Fira Sans Medium"/>
              <a:ea typeface="Fira Sans Medium"/>
              <a:cs typeface="Fira Sans Medium"/>
              <a:sym typeface="Fira Sans Medium"/>
            </a:endParaRPr>
          </a:p>
          <a:p>
            <a:pPr marL="0" lvl="0" indent="0" algn="l" rtl="0">
              <a:lnSpc>
                <a:spcPct val="115000"/>
              </a:lnSpc>
              <a:spcBef>
                <a:spcPts val="1000"/>
              </a:spcBef>
              <a:spcAft>
                <a:spcPts val="1000"/>
              </a:spcAft>
              <a:buNone/>
            </a:pPr>
            <a:r>
              <a:rPr lang="da" sz="1800">
                <a:solidFill>
                  <a:srgbClr val="485727"/>
                </a:solidFill>
                <a:latin typeface="Fira Sans Medium"/>
                <a:ea typeface="Fira Sans Medium"/>
                <a:cs typeface="Fira Sans Medium"/>
                <a:sym typeface="Fira Sans Medium"/>
              </a:rPr>
              <a:t>OBS! Tænk ud over Facebook og LandbrugsAvisen. </a:t>
            </a:r>
            <a:endParaRPr sz="1800">
              <a:solidFill>
                <a:srgbClr val="485727"/>
              </a:solidFill>
              <a:latin typeface="Fira Sans Medium"/>
              <a:ea typeface="Fira Sans Medium"/>
              <a:cs typeface="Fira Sans Medium"/>
              <a:sym typeface="Fira Sans Medium"/>
            </a:endParaRPr>
          </a:p>
        </p:txBody>
      </p:sp>
      <p:sp>
        <p:nvSpPr>
          <p:cNvPr id="356" name="Google Shape;356;p45"/>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8: PRØV IDEEN AF!</a:t>
            </a:r>
            <a:endParaRPr sz="1900">
              <a:solidFill>
                <a:schemeClr val="lt2"/>
              </a:solidFill>
              <a:latin typeface="Fira Sans Medium"/>
              <a:ea typeface="Fira Sans Medium"/>
              <a:cs typeface="Fira Sans Medium"/>
              <a:sym typeface="Fira Sans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6"/>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362" name="Google Shape;362;p46"/>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63" name="Google Shape;363;p46"/>
          <p:cNvSpPr txBox="1"/>
          <p:nvPr/>
        </p:nvSpPr>
        <p:spPr>
          <a:xfrm>
            <a:off x="1176450" y="1154750"/>
            <a:ext cx="6229800" cy="2612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da" sz="1800" i="1">
                <a:solidFill>
                  <a:srgbClr val="485727"/>
                </a:solidFill>
                <a:latin typeface="Fira Sans"/>
                <a:ea typeface="Fira Sans"/>
                <a:cs typeface="Fira Sans"/>
                <a:sym typeface="Fira Sans"/>
              </a:rPr>
              <a:t>En video er en glimrende mulighed for at markedsføre jeres produkt.  </a:t>
            </a: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endParaRPr sz="1800" i="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a:solidFill>
                  <a:srgbClr val="485727"/>
                </a:solidFill>
                <a:latin typeface="Fira Sans"/>
                <a:ea typeface="Fira Sans"/>
                <a:cs typeface="Fira Sans"/>
                <a:sym typeface="Fira Sans"/>
              </a:rPr>
              <a:t> </a:t>
            </a:r>
            <a:endParaRPr sz="1800" b="1">
              <a:solidFill>
                <a:srgbClr val="485727"/>
              </a:solidFill>
              <a:latin typeface="Fira Sans"/>
              <a:ea typeface="Fira Sans"/>
              <a:cs typeface="Fira Sans"/>
              <a:sym typeface="Fira Sans"/>
            </a:endParaRPr>
          </a:p>
          <a:p>
            <a:pPr marL="0" lvl="0" indent="0" algn="l" rtl="0">
              <a:lnSpc>
                <a:spcPct val="100000"/>
              </a:lnSpc>
              <a:spcBef>
                <a:spcPts val="0"/>
              </a:spcBef>
              <a:spcAft>
                <a:spcPts val="0"/>
              </a:spcAft>
              <a:buNone/>
            </a:pPr>
            <a:r>
              <a:rPr lang="da" sz="1800" b="1" u="sng">
                <a:solidFill>
                  <a:srgbClr val="485727"/>
                </a:solidFill>
                <a:latin typeface="Fira Sans"/>
                <a:ea typeface="Fira Sans"/>
                <a:cs typeface="Fira Sans"/>
                <a:sym typeface="Fira Sans"/>
              </a:rPr>
              <a:t>Opgave: </a:t>
            </a:r>
            <a:endParaRPr sz="1800" b="1" u="sng">
              <a:solidFill>
                <a:srgbClr val="485727"/>
              </a:solidFill>
              <a:latin typeface="Fira Sans"/>
              <a:ea typeface="Fira Sans"/>
              <a:cs typeface="Fira Sans"/>
              <a:sym typeface="Fira Sans"/>
            </a:endParaRPr>
          </a:p>
          <a:p>
            <a:pPr marL="457200" lvl="0" indent="-342900" algn="l" rtl="0">
              <a:lnSpc>
                <a:spcPct val="115000"/>
              </a:lnSpc>
              <a:spcBef>
                <a:spcPts val="1000"/>
              </a:spcBef>
              <a:spcAft>
                <a:spcPts val="0"/>
              </a:spcAft>
              <a:buClr>
                <a:srgbClr val="485727"/>
              </a:buClr>
              <a:buSzPts val="1800"/>
              <a:buFont typeface="Fira Sans Medium"/>
              <a:buChar char="●"/>
            </a:pPr>
            <a:r>
              <a:rPr lang="da" sz="1800" b="1">
                <a:solidFill>
                  <a:srgbClr val="485727"/>
                </a:solidFill>
                <a:latin typeface="Fira Sans"/>
                <a:ea typeface="Fira Sans"/>
                <a:cs typeface="Fira Sans"/>
                <a:sym typeface="Fira Sans"/>
              </a:rPr>
              <a:t>Lav et slogan og et videoklip på 30 sek., der markedsfører dit produkt. Tænk over, hvilken platform videoen ville passe bedst til.</a:t>
            </a:r>
            <a:r>
              <a:rPr lang="da" sz="1800">
                <a:solidFill>
                  <a:srgbClr val="485727"/>
                </a:solidFill>
                <a:latin typeface="Fira Sans Medium"/>
                <a:ea typeface="Fira Sans Medium"/>
                <a:cs typeface="Fira Sans Medium"/>
                <a:sym typeface="Fira Sans Medium"/>
              </a:rPr>
              <a:t> </a:t>
            </a:r>
            <a:endParaRPr sz="1800">
              <a:solidFill>
                <a:srgbClr val="485727"/>
              </a:solidFill>
              <a:latin typeface="Fira Sans Medium"/>
              <a:ea typeface="Fira Sans Medium"/>
              <a:cs typeface="Fira Sans Medium"/>
              <a:sym typeface="Fira Sans Medium"/>
            </a:endParaRPr>
          </a:p>
        </p:txBody>
      </p:sp>
      <p:sp>
        <p:nvSpPr>
          <p:cNvPr id="364" name="Google Shape;364;p46"/>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OPGAVE 9: MARKEDSFØRING</a:t>
            </a:r>
            <a:endParaRPr sz="1900">
              <a:solidFill>
                <a:schemeClr val="lt2"/>
              </a:solidFill>
              <a:latin typeface="Fira Sans Medium"/>
              <a:ea typeface="Fira Sans Medium"/>
              <a:cs typeface="Fira Sans Medium"/>
              <a:sym typeface="Fira Sans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7"/>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370" name="Google Shape;370;p47"/>
          <p:cNvSpPr txBox="1"/>
          <p:nvPr/>
        </p:nvSpPr>
        <p:spPr>
          <a:xfrm>
            <a:off x="1280250" y="1337700"/>
            <a:ext cx="4288800" cy="333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600">
                <a:solidFill>
                  <a:srgbClr val="485727"/>
                </a:solidFill>
                <a:latin typeface="Fira Sans Medium"/>
                <a:ea typeface="Fira Sans Medium"/>
                <a:cs typeface="Fira Sans Medium"/>
                <a:sym typeface="Fira Sans Medium"/>
              </a:rPr>
              <a:t>Brug 15-20 min. på at forberede en præsentation på 5-7 min. til klassen.</a:t>
            </a:r>
            <a:r>
              <a:rPr lang="da" sz="1300">
                <a:solidFill>
                  <a:srgbClr val="485727"/>
                </a:solidFill>
                <a:latin typeface="Fira Sans Medium"/>
                <a:ea typeface="Fira Sans Medium"/>
                <a:cs typeface="Fira Sans Medium"/>
                <a:sym typeface="Fira Sans Medium"/>
              </a:rPr>
              <a:t> </a:t>
            </a:r>
            <a:endParaRPr sz="1300">
              <a:solidFill>
                <a:srgbClr val="485727"/>
              </a:solidFill>
              <a:latin typeface="Fira Sans Medium"/>
              <a:ea typeface="Fira Sans Medium"/>
              <a:cs typeface="Fira Sans Medium"/>
              <a:sym typeface="Fira Sans Medium"/>
            </a:endParaRPr>
          </a:p>
          <a:p>
            <a:pPr marL="0" lvl="0" indent="0" algn="l" rtl="0">
              <a:lnSpc>
                <a:spcPct val="100000"/>
              </a:lnSpc>
              <a:spcBef>
                <a:spcPts val="1000"/>
              </a:spcBef>
              <a:spcAft>
                <a:spcPts val="0"/>
              </a:spcAft>
              <a:buNone/>
            </a:pPr>
            <a:r>
              <a:rPr lang="da" sz="1300">
                <a:solidFill>
                  <a:srgbClr val="485727"/>
                </a:solidFill>
                <a:latin typeface="Fira Sans Medium"/>
                <a:ea typeface="Fira Sans Medium"/>
                <a:cs typeface="Fira Sans Medium"/>
                <a:sym typeface="Fira Sans Medium"/>
              </a:rPr>
              <a:t>I præsentationen skal I komme ind på: </a:t>
            </a:r>
            <a:endParaRPr b="1">
              <a:solidFill>
                <a:srgbClr val="485727"/>
              </a:solidFill>
              <a:latin typeface="Fira Sans"/>
              <a:ea typeface="Fira Sans"/>
              <a:cs typeface="Fira Sans"/>
              <a:sym typeface="Fira Sans"/>
            </a:endParaRPr>
          </a:p>
          <a:p>
            <a:pPr marL="914400" lvl="0" indent="-336550" algn="l" rtl="0">
              <a:spcBef>
                <a:spcPts val="1000"/>
              </a:spcBef>
              <a:spcAft>
                <a:spcPts val="0"/>
              </a:spcAft>
              <a:buClr>
                <a:srgbClr val="485727"/>
              </a:buClr>
              <a:buSzPts val="1700"/>
              <a:buFont typeface="Fira Sans"/>
              <a:buChar char="●"/>
            </a:pPr>
            <a:r>
              <a:rPr lang="da" sz="1300" b="1">
                <a:solidFill>
                  <a:srgbClr val="485727"/>
                </a:solidFill>
                <a:latin typeface="Fira Sans"/>
                <a:ea typeface="Fira Sans"/>
                <a:cs typeface="Fira Sans"/>
                <a:sym typeface="Fira Sans"/>
              </a:rPr>
              <a:t>Hvordan jeres produkt eller service kan afhjælpe et problem i relation til den grønne omstilling. </a:t>
            </a:r>
            <a:endParaRPr sz="1300" b="1">
              <a:solidFill>
                <a:srgbClr val="485727"/>
              </a:solidFill>
              <a:latin typeface="Fira Sans"/>
              <a:ea typeface="Fira Sans"/>
              <a:cs typeface="Fira Sans"/>
              <a:sym typeface="Fira Sans"/>
            </a:endParaRPr>
          </a:p>
          <a:p>
            <a:pPr marL="914400" lvl="0" indent="-342900" algn="l" rtl="0">
              <a:spcBef>
                <a:spcPts val="0"/>
              </a:spcBef>
              <a:spcAft>
                <a:spcPts val="0"/>
              </a:spcAft>
              <a:buClr>
                <a:srgbClr val="485727"/>
              </a:buClr>
              <a:buSzPts val="1800"/>
              <a:buFont typeface="Fira Sans"/>
              <a:buChar char="●"/>
            </a:pPr>
            <a:r>
              <a:rPr lang="da" sz="1300" b="1">
                <a:solidFill>
                  <a:srgbClr val="485727"/>
                </a:solidFill>
                <a:latin typeface="Fira Sans"/>
                <a:ea typeface="Fira Sans"/>
                <a:cs typeface="Fira Sans"/>
                <a:sym typeface="Fira Sans"/>
              </a:rPr>
              <a:t>Hvordan bæredygtighed er en del af det, der skaber omsætningen. </a:t>
            </a:r>
            <a:br>
              <a:rPr lang="da" sz="1800" b="1">
                <a:solidFill>
                  <a:srgbClr val="485727"/>
                </a:solidFill>
                <a:latin typeface="Fira Sans"/>
                <a:ea typeface="Fira Sans"/>
                <a:cs typeface="Fira Sans"/>
                <a:sym typeface="Fira Sans"/>
              </a:rPr>
            </a:br>
            <a:endParaRPr sz="1300" b="1">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r>
              <a:rPr lang="da" sz="1300">
                <a:solidFill>
                  <a:srgbClr val="485727"/>
                </a:solidFill>
                <a:latin typeface="Fira Sans Medium"/>
                <a:ea typeface="Fira Sans Medium"/>
                <a:cs typeface="Fira Sans Medium"/>
                <a:sym typeface="Fira Sans Medium"/>
              </a:rPr>
              <a:t>Klassen kan derefter stille konstruktive spørgsmål eller forbedringsforslag til ideen.  </a:t>
            </a:r>
            <a:endParaRPr sz="1300">
              <a:solidFill>
                <a:srgbClr val="485727"/>
              </a:solidFill>
              <a:latin typeface="Fira Sans Medium"/>
              <a:ea typeface="Fira Sans Medium"/>
              <a:cs typeface="Fira Sans Medium"/>
              <a:sym typeface="Fira Sans Medium"/>
            </a:endParaRPr>
          </a:p>
          <a:p>
            <a:pPr marL="457200" lvl="0" indent="0" algn="l" rtl="0">
              <a:lnSpc>
                <a:spcPct val="115000"/>
              </a:lnSpc>
              <a:spcBef>
                <a:spcPts val="1000"/>
              </a:spcBef>
              <a:spcAft>
                <a:spcPts val="1000"/>
              </a:spcAft>
              <a:buNone/>
            </a:pPr>
            <a:endParaRPr sz="1300">
              <a:solidFill>
                <a:srgbClr val="485727"/>
              </a:solidFill>
              <a:latin typeface="Fira Sans Medium"/>
              <a:ea typeface="Fira Sans Medium"/>
              <a:cs typeface="Fira Sans Medium"/>
              <a:sym typeface="Fira Sans Medium"/>
            </a:endParaRPr>
          </a:p>
        </p:txBody>
      </p:sp>
      <p:pic>
        <p:nvPicPr>
          <p:cNvPr id="371" name="Google Shape;371;p47"/>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72" name="Google Shape;372;p47"/>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FINAL PITCH</a:t>
            </a:r>
            <a:endParaRPr sz="1900">
              <a:solidFill>
                <a:schemeClr val="lt2"/>
              </a:solidFill>
              <a:latin typeface="Fira Sans Medium"/>
              <a:ea typeface="Fira Sans Medium"/>
              <a:cs typeface="Fira Sans Medium"/>
              <a:sym typeface="Fira Sans Medium"/>
            </a:endParaRPr>
          </a:p>
        </p:txBody>
      </p:sp>
      <p:pic>
        <p:nvPicPr>
          <p:cNvPr id="373" name="Google Shape;373;p47"/>
          <p:cNvPicPr preferRelativeResize="0"/>
          <p:nvPr/>
        </p:nvPicPr>
        <p:blipFill>
          <a:blip r:embed="rId5">
            <a:alphaModFix/>
          </a:blip>
          <a:stretch>
            <a:fillRect/>
          </a:stretch>
        </p:blipFill>
        <p:spPr>
          <a:xfrm>
            <a:off x="6009974" y="2571749"/>
            <a:ext cx="2227475" cy="2209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8"/>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379" name="Google Shape;379;p48"/>
          <p:cNvSpPr txBox="1"/>
          <p:nvPr/>
        </p:nvSpPr>
        <p:spPr>
          <a:xfrm>
            <a:off x="940575" y="1264900"/>
            <a:ext cx="4288800" cy="299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2100" b="1">
                <a:solidFill>
                  <a:srgbClr val="485727"/>
                </a:solidFill>
                <a:latin typeface="Fira Sans"/>
                <a:ea typeface="Fira Sans"/>
                <a:cs typeface="Fira Sans"/>
                <a:sym typeface="Fira Sans"/>
              </a:rPr>
              <a:t>Diskuter i klassen </a:t>
            </a:r>
            <a:endParaRPr sz="2100" b="1">
              <a:solidFill>
                <a:srgbClr val="485727"/>
              </a:solidFill>
              <a:latin typeface="Fira Sans"/>
              <a:ea typeface="Fira Sans"/>
              <a:cs typeface="Fira Sans"/>
              <a:sym typeface="Fira Sans"/>
            </a:endParaRPr>
          </a:p>
          <a:p>
            <a:pPr marL="457200" lvl="0" indent="-330200" algn="l" rtl="0">
              <a:lnSpc>
                <a:spcPct val="115000"/>
              </a:lnSpc>
              <a:spcBef>
                <a:spcPts val="1000"/>
              </a:spcBef>
              <a:spcAft>
                <a:spcPts val="0"/>
              </a:spcAft>
              <a:buClr>
                <a:srgbClr val="485727"/>
              </a:buClr>
              <a:buSzPts val="1600"/>
              <a:buFont typeface="Fira Sans Medium"/>
              <a:buChar char="●"/>
            </a:pPr>
            <a:r>
              <a:rPr lang="da" sz="1600">
                <a:solidFill>
                  <a:srgbClr val="485727"/>
                </a:solidFill>
                <a:latin typeface="Fira Sans Medium"/>
                <a:ea typeface="Fira Sans Medium"/>
                <a:cs typeface="Fira Sans Medium"/>
                <a:sym typeface="Fira Sans Medium"/>
              </a:rPr>
              <a:t>Hvordan har det været at finde på ideer til, hvordan I kan være med til at hjælpe den grønne omstilling på vej?</a:t>
            </a:r>
            <a:endParaRPr sz="1600">
              <a:solidFill>
                <a:srgbClr val="485727"/>
              </a:solidFill>
              <a:latin typeface="Fira Sans Medium"/>
              <a:ea typeface="Fira Sans Medium"/>
              <a:cs typeface="Fira Sans Medium"/>
              <a:sym typeface="Fira Sans Medium"/>
            </a:endParaRPr>
          </a:p>
          <a:p>
            <a:pPr marL="457200" lvl="0" indent="-330200" algn="l" rtl="0">
              <a:lnSpc>
                <a:spcPct val="115000"/>
              </a:lnSpc>
              <a:spcBef>
                <a:spcPts val="0"/>
              </a:spcBef>
              <a:spcAft>
                <a:spcPts val="0"/>
              </a:spcAft>
              <a:buClr>
                <a:srgbClr val="485727"/>
              </a:buClr>
              <a:buSzPts val="1600"/>
              <a:buFont typeface="Fira Sans Medium"/>
              <a:buChar char="●"/>
            </a:pPr>
            <a:r>
              <a:rPr lang="da" sz="1600">
                <a:solidFill>
                  <a:srgbClr val="485727"/>
                </a:solidFill>
                <a:latin typeface="Fira Sans Medium"/>
                <a:ea typeface="Fira Sans Medium"/>
                <a:cs typeface="Fira Sans Medium"/>
                <a:sym typeface="Fira Sans Medium"/>
              </a:rPr>
              <a:t>Hvordan kunne I arbejde videre med jeres ideer og produkter?</a:t>
            </a:r>
            <a:endParaRPr sz="1600">
              <a:solidFill>
                <a:srgbClr val="485727"/>
              </a:solidFill>
              <a:latin typeface="Fira Sans Medium"/>
              <a:ea typeface="Fira Sans Medium"/>
              <a:cs typeface="Fira Sans Medium"/>
              <a:sym typeface="Fira Sans Medium"/>
            </a:endParaRPr>
          </a:p>
          <a:p>
            <a:pPr marL="457200" lvl="0" indent="-330200" algn="l" rtl="0">
              <a:lnSpc>
                <a:spcPct val="115000"/>
              </a:lnSpc>
              <a:spcBef>
                <a:spcPts val="0"/>
              </a:spcBef>
              <a:spcAft>
                <a:spcPts val="0"/>
              </a:spcAft>
              <a:buClr>
                <a:srgbClr val="485727"/>
              </a:buClr>
              <a:buSzPts val="1600"/>
              <a:buFont typeface="Fira Sans Medium"/>
              <a:buChar char="●"/>
            </a:pPr>
            <a:r>
              <a:rPr lang="da" sz="1600">
                <a:solidFill>
                  <a:srgbClr val="485727"/>
                </a:solidFill>
                <a:latin typeface="Fira Sans Medium"/>
                <a:ea typeface="Fira Sans Medium"/>
                <a:cs typeface="Fira Sans Medium"/>
                <a:sym typeface="Fira Sans Medium"/>
              </a:rPr>
              <a:t>Hvorfor er det vigtigt, at I er med til at påvirke den grønne omstilling? </a:t>
            </a:r>
            <a:endParaRPr sz="1600">
              <a:solidFill>
                <a:srgbClr val="485727"/>
              </a:solidFill>
              <a:latin typeface="Fira Sans Medium"/>
              <a:ea typeface="Fira Sans Medium"/>
              <a:cs typeface="Fira Sans Medium"/>
              <a:sym typeface="Fira Sans Medium"/>
            </a:endParaRPr>
          </a:p>
          <a:p>
            <a:pPr marL="457200" lvl="0" indent="0" algn="l" rtl="0">
              <a:lnSpc>
                <a:spcPct val="115000"/>
              </a:lnSpc>
              <a:spcBef>
                <a:spcPts val="1000"/>
              </a:spcBef>
              <a:spcAft>
                <a:spcPts val="1000"/>
              </a:spcAft>
              <a:buNone/>
            </a:pPr>
            <a:endParaRPr sz="1300">
              <a:solidFill>
                <a:srgbClr val="485727"/>
              </a:solidFill>
              <a:latin typeface="Fira Sans Medium"/>
              <a:ea typeface="Fira Sans Medium"/>
              <a:cs typeface="Fira Sans Medium"/>
              <a:sym typeface="Fira Sans Medium"/>
            </a:endParaRPr>
          </a:p>
        </p:txBody>
      </p:sp>
      <p:pic>
        <p:nvPicPr>
          <p:cNvPr id="380" name="Google Shape;380;p48"/>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381" name="Google Shape;381;p48"/>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EVALUERING</a:t>
            </a:r>
            <a:endParaRPr sz="1900">
              <a:solidFill>
                <a:schemeClr val="lt2"/>
              </a:solidFill>
              <a:latin typeface="Fira Sans Medium"/>
              <a:ea typeface="Fira Sans Medium"/>
              <a:cs typeface="Fira Sans Medium"/>
              <a:sym typeface="Fira Sans Medium"/>
            </a:endParaRPr>
          </a:p>
        </p:txBody>
      </p:sp>
      <p:pic>
        <p:nvPicPr>
          <p:cNvPr id="382" name="Google Shape;382;p48"/>
          <p:cNvPicPr preferRelativeResize="0"/>
          <p:nvPr/>
        </p:nvPicPr>
        <p:blipFill>
          <a:blip r:embed="rId5">
            <a:alphaModFix/>
          </a:blip>
          <a:stretch>
            <a:fillRect/>
          </a:stretch>
        </p:blipFill>
        <p:spPr>
          <a:xfrm>
            <a:off x="6009974" y="2571749"/>
            <a:ext cx="2227475" cy="2209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mt="70000"/>
          </a:blip>
          <a:stretch>
            <a:fillRect/>
          </a:stretch>
        </p:blipFill>
        <p:spPr>
          <a:xfrm>
            <a:off x="0" y="-18725"/>
            <a:ext cx="9193516" cy="5180950"/>
          </a:xfrm>
          <a:prstGeom prst="rect">
            <a:avLst/>
          </a:prstGeom>
          <a:noFill/>
          <a:ln>
            <a:noFill/>
          </a:ln>
        </p:spPr>
      </p:pic>
      <p:pic>
        <p:nvPicPr>
          <p:cNvPr id="84" name="Google Shape;84;p16"/>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85" name="Google Shape;85;p16"/>
          <p:cNvSpPr txBox="1"/>
          <p:nvPr/>
        </p:nvSpPr>
        <p:spPr>
          <a:xfrm>
            <a:off x="210300" y="167525"/>
            <a:ext cx="5551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HVAD KENDETEGNER EN GRØN IVÆRKSÆTTER?</a:t>
            </a:r>
            <a:r>
              <a:rPr lang="da" sz="1900">
                <a:solidFill>
                  <a:schemeClr val="lt1"/>
                </a:solidFill>
                <a:latin typeface="Fira Sans Medium"/>
                <a:ea typeface="Fira Sans Medium"/>
                <a:cs typeface="Fira Sans Medium"/>
                <a:sym typeface="Fira Sans Medium"/>
              </a:rPr>
              <a:t> </a:t>
            </a:r>
            <a:endParaRPr sz="1900">
              <a:solidFill>
                <a:schemeClr val="lt1"/>
              </a:solidFill>
              <a:latin typeface="Fira Sans Medium"/>
              <a:ea typeface="Fira Sans Medium"/>
              <a:cs typeface="Fira Sans Medium"/>
              <a:sym typeface="Fira Sans Medium"/>
            </a:endParaRPr>
          </a:p>
        </p:txBody>
      </p:sp>
      <p:sp>
        <p:nvSpPr>
          <p:cNvPr id="86" name="Google Shape;86;p16"/>
          <p:cNvSpPr txBox="1"/>
          <p:nvPr/>
        </p:nvSpPr>
        <p:spPr>
          <a:xfrm>
            <a:off x="1044575" y="1025575"/>
            <a:ext cx="7437000" cy="39396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rgbClr val="485727"/>
              </a:buClr>
              <a:buSzPts val="1800"/>
              <a:buFont typeface="Fira Sans SemiBold"/>
              <a:buChar char="●"/>
            </a:pPr>
            <a:r>
              <a:rPr lang="da" sz="1800">
                <a:solidFill>
                  <a:srgbClr val="485727"/>
                </a:solidFill>
                <a:latin typeface="Fira Sans SemiBold"/>
                <a:ea typeface="Fira Sans SemiBold"/>
                <a:cs typeface="Fira Sans SemiBold"/>
                <a:sym typeface="Fira Sans SemiBold"/>
              </a:rPr>
              <a:t>Forstår at skabe markeder, der ikke allerede findes.</a:t>
            </a:r>
            <a:endParaRPr sz="1800">
              <a:solidFill>
                <a:srgbClr val="485727"/>
              </a:solidFill>
              <a:latin typeface="Fira Sans SemiBold"/>
              <a:ea typeface="Fira Sans SemiBold"/>
              <a:cs typeface="Fira Sans SemiBold"/>
              <a:sym typeface="Fira Sans SemiBold"/>
            </a:endParaRPr>
          </a:p>
          <a:p>
            <a:pPr marL="457200" lvl="0" indent="-342900" algn="l" rtl="0">
              <a:lnSpc>
                <a:spcPct val="150000"/>
              </a:lnSpc>
              <a:spcBef>
                <a:spcPts val="0"/>
              </a:spcBef>
              <a:spcAft>
                <a:spcPts val="0"/>
              </a:spcAft>
              <a:buClr>
                <a:srgbClr val="485727"/>
              </a:buClr>
              <a:buSzPts val="1800"/>
              <a:buFont typeface="Fira Sans SemiBold"/>
              <a:buChar char="●"/>
            </a:pPr>
            <a:r>
              <a:rPr lang="da" sz="1800">
                <a:solidFill>
                  <a:srgbClr val="485727"/>
                </a:solidFill>
                <a:latin typeface="Fira Sans SemiBold"/>
                <a:ea typeface="Fira Sans SemiBold"/>
                <a:cs typeface="Fira Sans SemiBold"/>
                <a:sym typeface="Fira Sans SemiBold"/>
              </a:rPr>
              <a:t>Skaber forretninger, der direkte bidrager til en mere</a:t>
            </a:r>
            <a:endParaRPr sz="1800">
              <a:solidFill>
                <a:srgbClr val="485727"/>
              </a:solidFill>
              <a:latin typeface="Fira Sans SemiBold"/>
              <a:ea typeface="Fira Sans SemiBold"/>
              <a:cs typeface="Fira Sans SemiBold"/>
              <a:sym typeface="Fira Sans SemiBold"/>
            </a:endParaRPr>
          </a:p>
          <a:p>
            <a:pPr marL="457200" lvl="0" indent="0" algn="l" rtl="0">
              <a:lnSpc>
                <a:spcPct val="150000"/>
              </a:lnSpc>
              <a:spcBef>
                <a:spcPts val="0"/>
              </a:spcBef>
              <a:spcAft>
                <a:spcPts val="0"/>
              </a:spcAft>
              <a:buNone/>
            </a:pPr>
            <a:r>
              <a:rPr lang="da" sz="1800">
                <a:solidFill>
                  <a:srgbClr val="485727"/>
                </a:solidFill>
                <a:latin typeface="Fira Sans SemiBold"/>
                <a:ea typeface="Fira Sans SemiBold"/>
                <a:cs typeface="Fira Sans SemiBold"/>
                <a:sym typeface="Fira Sans SemiBold"/>
              </a:rPr>
              <a:t>bæredygtig verden og forsinker den årlige Earth Overshoot Day bare en lille smule. </a:t>
            </a:r>
            <a:endParaRPr sz="1800">
              <a:solidFill>
                <a:srgbClr val="485727"/>
              </a:solidFill>
              <a:latin typeface="Fira Sans SemiBold"/>
              <a:ea typeface="Fira Sans SemiBold"/>
              <a:cs typeface="Fira Sans SemiBold"/>
              <a:sym typeface="Fira Sans SemiBold"/>
            </a:endParaRPr>
          </a:p>
          <a:p>
            <a:pPr marL="457200" lvl="0" indent="-342900" algn="l" rtl="0">
              <a:lnSpc>
                <a:spcPct val="150000"/>
              </a:lnSpc>
              <a:spcBef>
                <a:spcPts val="0"/>
              </a:spcBef>
              <a:spcAft>
                <a:spcPts val="0"/>
              </a:spcAft>
              <a:buClr>
                <a:srgbClr val="485727"/>
              </a:buClr>
              <a:buSzPts val="1800"/>
              <a:buFont typeface="Fira Sans SemiBold"/>
              <a:buChar char="●"/>
            </a:pPr>
            <a:r>
              <a:rPr lang="da" sz="1800">
                <a:solidFill>
                  <a:srgbClr val="485727"/>
                </a:solidFill>
                <a:latin typeface="Fira Sans SemiBold"/>
                <a:ea typeface="Fira Sans SemiBold"/>
                <a:cs typeface="Fira Sans SemiBold"/>
                <a:sym typeface="Fira Sans SemiBold"/>
              </a:rPr>
              <a:t>Har forståelse for klimakrisens alvor samtidig med de har troen på, at de kan gøre en afgørende forskel for den grønne omstilling. </a:t>
            </a:r>
            <a:endParaRPr sz="1800">
              <a:solidFill>
                <a:srgbClr val="485727"/>
              </a:solidFill>
              <a:latin typeface="Fira Sans SemiBold"/>
              <a:ea typeface="Fira Sans SemiBold"/>
              <a:cs typeface="Fira Sans SemiBold"/>
              <a:sym typeface="Fira Sans SemiBold"/>
            </a:endParaRPr>
          </a:p>
          <a:p>
            <a:pPr marL="457200" lvl="0" indent="-342900" algn="l" rtl="0">
              <a:lnSpc>
                <a:spcPct val="150000"/>
              </a:lnSpc>
              <a:spcBef>
                <a:spcPts val="0"/>
              </a:spcBef>
              <a:spcAft>
                <a:spcPts val="0"/>
              </a:spcAft>
              <a:buClr>
                <a:srgbClr val="485727"/>
              </a:buClr>
              <a:buSzPts val="1800"/>
              <a:buFont typeface="Fira Sans SemiBold"/>
              <a:buChar char="●"/>
            </a:pPr>
            <a:r>
              <a:rPr lang="da" sz="1800">
                <a:solidFill>
                  <a:srgbClr val="485727"/>
                </a:solidFill>
                <a:latin typeface="Fira Sans SemiBold"/>
                <a:ea typeface="Fira Sans SemiBold"/>
                <a:cs typeface="Fira Sans SemiBold"/>
                <a:sym typeface="Fira Sans SemiBold"/>
              </a:rPr>
              <a:t>Tjener både penge OG øger den grønne omstilling.</a:t>
            </a:r>
            <a:endParaRPr sz="1800">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endParaRPr sz="1300" i="1">
              <a:solidFill>
                <a:srgbClr val="485727"/>
              </a:solidFill>
              <a:latin typeface="Fira Sans Condensed SemiBold"/>
              <a:ea typeface="Fira Sans Condensed SemiBold"/>
              <a:cs typeface="Fira Sans Condensed SemiBold"/>
              <a:sym typeface="Fira Sans Condensed SemiBold"/>
            </a:endParaRPr>
          </a:p>
          <a:p>
            <a:pPr marL="0" lvl="0" indent="0" algn="l" rtl="0">
              <a:lnSpc>
                <a:spcPct val="115000"/>
              </a:lnSpc>
              <a:spcBef>
                <a:spcPts val="0"/>
              </a:spcBef>
              <a:spcAft>
                <a:spcPts val="0"/>
              </a:spcAft>
              <a:buNone/>
            </a:pPr>
            <a:endParaRPr sz="1300">
              <a:solidFill>
                <a:srgbClr val="485727"/>
              </a:solidFill>
              <a:latin typeface="Fira Sans"/>
              <a:ea typeface="Fira Sans"/>
              <a:cs typeface="Fira Sans"/>
              <a:sym typeface="Fir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a:blip r:embed="rId3">
            <a:alphaModFix amt="70000"/>
          </a:blip>
          <a:stretch>
            <a:fillRect/>
          </a:stretch>
        </p:blipFill>
        <p:spPr>
          <a:xfrm>
            <a:off x="0" y="-18725"/>
            <a:ext cx="9193516" cy="5180950"/>
          </a:xfrm>
          <a:prstGeom prst="rect">
            <a:avLst/>
          </a:prstGeom>
          <a:noFill/>
          <a:ln>
            <a:noFill/>
          </a:ln>
        </p:spPr>
      </p:pic>
      <p:pic>
        <p:nvPicPr>
          <p:cNvPr id="92" name="Google Shape;92;p17"/>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93" name="Google Shape;93;p17"/>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HVAD ER GRØNT IVÆRKSÆTTERI?</a:t>
            </a:r>
            <a:r>
              <a:rPr lang="da" sz="1900">
                <a:solidFill>
                  <a:schemeClr val="lt1"/>
                </a:solidFill>
                <a:latin typeface="Fira Sans Medium"/>
                <a:ea typeface="Fira Sans Medium"/>
                <a:cs typeface="Fira Sans Medium"/>
                <a:sym typeface="Fira Sans Medium"/>
              </a:rPr>
              <a:t> </a:t>
            </a:r>
            <a:endParaRPr sz="1900">
              <a:solidFill>
                <a:schemeClr val="lt1"/>
              </a:solidFill>
              <a:latin typeface="Fira Sans Medium"/>
              <a:ea typeface="Fira Sans Medium"/>
              <a:cs typeface="Fira Sans Medium"/>
              <a:sym typeface="Fira Sans Medium"/>
            </a:endParaRPr>
          </a:p>
        </p:txBody>
      </p:sp>
      <p:sp>
        <p:nvSpPr>
          <p:cNvPr id="94" name="Google Shape;94;p17"/>
          <p:cNvSpPr txBox="1"/>
          <p:nvPr/>
        </p:nvSpPr>
        <p:spPr>
          <a:xfrm>
            <a:off x="1044575" y="1025575"/>
            <a:ext cx="6906600" cy="3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800" i="1">
                <a:solidFill>
                  <a:srgbClr val="485727"/>
                </a:solidFill>
                <a:latin typeface="Fira Sans SemiBold"/>
                <a:ea typeface="Fira Sans SemiBold"/>
                <a:cs typeface="Fira Sans SemiBold"/>
                <a:sym typeface="Fira Sans SemiBold"/>
              </a:rPr>
              <a:t>Dem, der starter virksomheder, der grundlæggende </a:t>
            </a:r>
            <a:endParaRPr sz="1800" i="1">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r>
              <a:rPr lang="da" sz="1800" i="1">
                <a:solidFill>
                  <a:srgbClr val="485727"/>
                </a:solidFill>
                <a:latin typeface="Fira Sans SemiBold"/>
                <a:ea typeface="Fira Sans SemiBold"/>
                <a:cs typeface="Fira Sans SemiBold"/>
                <a:sym typeface="Fira Sans SemiBold"/>
              </a:rPr>
              <a:t>skaber mere bæredygtighed, kalder vi for grønne iværksættere. </a:t>
            </a:r>
            <a:endParaRPr sz="1800" i="1">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endParaRPr sz="1800" i="1">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r>
              <a:rPr lang="da" sz="1800" i="1">
                <a:solidFill>
                  <a:srgbClr val="485727"/>
                </a:solidFill>
                <a:latin typeface="Fira Sans SemiBold"/>
                <a:ea typeface="Fira Sans SemiBold"/>
                <a:cs typeface="Fira Sans SemiBold"/>
                <a:sym typeface="Fira Sans SemiBold"/>
              </a:rPr>
              <a:t>De grønne iværksættere er en del af løsningen på klimakrisen. </a:t>
            </a:r>
            <a:endParaRPr sz="1800" i="1">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endParaRPr sz="1800" i="1">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r>
              <a:rPr lang="da" sz="1800" i="1">
                <a:solidFill>
                  <a:srgbClr val="485727"/>
                </a:solidFill>
                <a:latin typeface="Fira Sans SemiBold"/>
                <a:ea typeface="Fira Sans SemiBold"/>
                <a:cs typeface="Fira Sans SemiBold"/>
                <a:sym typeface="Fira Sans SemiBold"/>
              </a:rPr>
              <a:t>Ikke forstået på den måde, at iværksætteri vil tilvejebringe få, </a:t>
            </a:r>
            <a:endParaRPr sz="1800" i="1">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r>
              <a:rPr lang="da" sz="1800" i="1">
                <a:solidFill>
                  <a:srgbClr val="485727"/>
                </a:solidFill>
                <a:latin typeface="Fira Sans SemiBold"/>
                <a:ea typeface="Fira Sans SemiBold"/>
                <a:cs typeface="Fira Sans SemiBold"/>
                <a:sym typeface="Fira Sans SemiBold"/>
              </a:rPr>
              <a:t>store løsninger, der kan klare klimakrisen med et trylleslag, men </a:t>
            </a:r>
            <a:endParaRPr sz="1800" i="1">
              <a:solidFill>
                <a:srgbClr val="485727"/>
              </a:solidFill>
              <a:latin typeface="Fira Sans SemiBold"/>
              <a:ea typeface="Fira Sans SemiBold"/>
              <a:cs typeface="Fira Sans SemiBold"/>
              <a:sym typeface="Fira Sans SemiBold"/>
            </a:endParaRPr>
          </a:p>
          <a:p>
            <a:pPr marL="0" lvl="0" indent="0" algn="l" rtl="0">
              <a:lnSpc>
                <a:spcPct val="115000"/>
              </a:lnSpc>
              <a:spcBef>
                <a:spcPts val="0"/>
              </a:spcBef>
              <a:spcAft>
                <a:spcPts val="0"/>
              </a:spcAft>
              <a:buNone/>
            </a:pPr>
            <a:r>
              <a:rPr lang="da" sz="1800" i="1">
                <a:solidFill>
                  <a:srgbClr val="485727"/>
                </a:solidFill>
                <a:latin typeface="Fira Sans SemiBold"/>
                <a:ea typeface="Fira Sans SemiBold"/>
                <a:cs typeface="Fira Sans SemiBold"/>
                <a:sym typeface="Fira Sans SemiBold"/>
              </a:rPr>
              <a:t>forstået på den måde, at det er i iværksætteriet, vi finder håb og viser nye veje</a:t>
            </a:r>
            <a:endParaRPr sz="1800" i="1">
              <a:solidFill>
                <a:srgbClr val="485727"/>
              </a:solidFill>
              <a:latin typeface="Fira Sans Condensed SemiBold"/>
              <a:ea typeface="Fira Sans Condensed SemiBold"/>
              <a:cs typeface="Fira Sans Condensed SemiBold"/>
              <a:sym typeface="Fira Sans Condensed SemiBold"/>
            </a:endParaRPr>
          </a:p>
          <a:p>
            <a:pPr marL="0" lvl="0" indent="0" algn="l" rtl="0">
              <a:lnSpc>
                <a:spcPct val="115000"/>
              </a:lnSpc>
              <a:spcBef>
                <a:spcPts val="0"/>
              </a:spcBef>
              <a:spcAft>
                <a:spcPts val="0"/>
              </a:spcAft>
              <a:buNone/>
            </a:pPr>
            <a:endParaRPr sz="1300" i="1">
              <a:solidFill>
                <a:srgbClr val="485727"/>
              </a:solidFill>
              <a:latin typeface="Fira Sans Condensed SemiBold"/>
              <a:ea typeface="Fira Sans Condensed SemiBold"/>
              <a:cs typeface="Fira Sans Condensed SemiBold"/>
              <a:sym typeface="Fira Sans Condensed SemiBold"/>
            </a:endParaRPr>
          </a:p>
          <a:p>
            <a:pPr marL="0" lvl="0" indent="0" algn="l" rtl="0">
              <a:lnSpc>
                <a:spcPct val="115000"/>
              </a:lnSpc>
              <a:spcBef>
                <a:spcPts val="0"/>
              </a:spcBef>
              <a:spcAft>
                <a:spcPts val="0"/>
              </a:spcAft>
              <a:buNone/>
            </a:pPr>
            <a:endParaRPr sz="1300">
              <a:solidFill>
                <a:srgbClr val="485727"/>
              </a:solidFill>
              <a:latin typeface="Fira Sans"/>
              <a:ea typeface="Fira Sans"/>
              <a:cs typeface="Fira Sans"/>
              <a:sym typeface="Fira Sans"/>
            </a:endParaRPr>
          </a:p>
        </p:txBody>
      </p:sp>
      <p:sp>
        <p:nvSpPr>
          <p:cNvPr id="95" name="Google Shape;95;p17"/>
          <p:cNvSpPr txBox="1"/>
          <p:nvPr/>
        </p:nvSpPr>
        <p:spPr>
          <a:xfrm>
            <a:off x="370775" y="931775"/>
            <a:ext cx="673800" cy="129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7200" i="1">
                <a:solidFill>
                  <a:srgbClr val="485727"/>
                </a:solidFill>
                <a:latin typeface="Fira Sans SemiBold"/>
                <a:ea typeface="Fira Sans SemiBold"/>
                <a:cs typeface="Fira Sans SemiBold"/>
                <a:sym typeface="Fira Sans SemiBold"/>
              </a:rPr>
              <a:t>“</a:t>
            </a:r>
            <a:endParaRPr sz="7200"/>
          </a:p>
        </p:txBody>
      </p:sp>
      <p:sp>
        <p:nvSpPr>
          <p:cNvPr id="96" name="Google Shape;96;p17"/>
          <p:cNvSpPr txBox="1"/>
          <p:nvPr/>
        </p:nvSpPr>
        <p:spPr>
          <a:xfrm>
            <a:off x="7713031" y="3344478"/>
            <a:ext cx="1025700" cy="1293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da" sz="7200" i="1">
                <a:solidFill>
                  <a:srgbClr val="485727"/>
                </a:solidFill>
                <a:latin typeface="Fira Sans SemiBold"/>
                <a:ea typeface="Fira Sans SemiBold"/>
                <a:cs typeface="Fira Sans SemiBold"/>
                <a:sym typeface="Fira Sans SemiBold"/>
              </a:rPr>
              <a:t>”</a:t>
            </a:r>
            <a:r>
              <a:rPr lang="da" sz="7200" i="1">
                <a:solidFill>
                  <a:srgbClr val="485727"/>
                </a:solidFill>
                <a:latin typeface="Fira Sans Condensed SemiBold"/>
                <a:ea typeface="Fira Sans Condensed SemiBold"/>
                <a:cs typeface="Fira Sans Condensed SemiBold"/>
                <a:sym typeface="Fira Sans Condensed SemiBold"/>
              </a:rPr>
              <a:t> </a:t>
            </a:r>
            <a:endParaRPr sz="7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02" name="Google Shape;102;p18"/>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03" name="Google Shape;103;p18"/>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Medium"/>
                <a:ea typeface="Fira Sans Medium"/>
                <a:cs typeface="Fira Sans Medium"/>
                <a:sym typeface="Fira Sans Medium"/>
              </a:rPr>
              <a:t>OPVARMNING</a:t>
            </a:r>
            <a:endParaRPr sz="1900">
              <a:solidFill>
                <a:schemeClr val="lt2"/>
              </a:solidFill>
              <a:latin typeface="Fira Sans Medium"/>
              <a:ea typeface="Fira Sans Medium"/>
              <a:cs typeface="Fira Sans Medium"/>
              <a:sym typeface="Fira Sans Medium"/>
            </a:endParaRPr>
          </a:p>
        </p:txBody>
      </p:sp>
      <p:sp>
        <p:nvSpPr>
          <p:cNvPr id="104" name="Google Shape;104;p18"/>
          <p:cNvSpPr txBox="1"/>
          <p:nvPr/>
        </p:nvSpPr>
        <p:spPr>
          <a:xfrm>
            <a:off x="3080863" y="1769700"/>
            <a:ext cx="29823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600" b="1">
                <a:solidFill>
                  <a:srgbClr val="485727"/>
                </a:solidFill>
                <a:latin typeface="Fira Sans"/>
                <a:ea typeface="Fira Sans"/>
                <a:cs typeface="Fira Sans"/>
                <a:sym typeface="Fira Sans"/>
              </a:rPr>
              <a:t>Klassen deles i fem grupper!</a:t>
            </a:r>
            <a:endParaRPr sz="1600" b="1">
              <a:solidFill>
                <a:srgbClr val="485727"/>
              </a:solidFill>
              <a:latin typeface="Fira Sans"/>
              <a:ea typeface="Fira Sans"/>
              <a:cs typeface="Fira Sans"/>
              <a:sym typeface="Fira Sans"/>
            </a:endParaRPr>
          </a:p>
        </p:txBody>
      </p:sp>
      <p:pic>
        <p:nvPicPr>
          <p:cNvPr id="105" name="Google Shape;105;p18"/>
          <p:cNvPicPr preferRelativeResize="0"/>
          <p:nvPr/>
        </p:nvPicPr>
        <p:blipFill>
          <a:blip r:embed="rId5">
            <a:alphaModFix/>
          </a:blip>
          <a:stretch>
            <a:fillRect/>
          </a:stretch>
        </p:blipFill>
        <p:spPr>
          <a:xfrm>
            <a:off x="1472700" y="2486000"/>
            <a:ext cx="1135829" cy="1135829"/>
          </a:xfrm>
          <a:prstGeom prst="rect">
            <a:avLst/>
          </a:prstGeom>
          <a:noFill/>
          <a:ln>
            <a:noFill/>
          </a:ln>
        </p:spPr>
      </p:pic>
      <p:pic>
        <p:nvPicPr>
          <p:cNvPr id="106" name="Google Shape;106;p18"/>
          <p:cNvPicPr preferRelativeResize="0"/>
          <p:nvPr/>
        </p:nvPicPr>
        <p:blipFill>
          <a:blip r:embed="rId5">
            <a:alphaModFix/>
          </a:blip>
          <a:stretch>
            <a:fillRect/>
          </a:stretch>
        </p:blipFill>
        <p:spPr>
          <a:xfrm>
            <a:off x="2738399" y="2486000"/>
            <a:ext cx="1135829" cy="1135829"/>
          </a:xfrm>
          <a:prstGeom prst="rect">
            <a:avLst/>
          </a:prstGeom>
          <a:noFill/>
          <a:ln>
            <a:noFill/>
          </a:ln>
        </p:spPr>
      </p:pic>
      <p:pic>
        <p:nvPicPr>
          <p:cNvPr id="107" name="Google Shape;107;p18"/>
          <p:cNvPicPr preferRelativeResize="0"/>
          <p:nvPr/>
        </p:nvPicPr>
        <p:blipFill>
          <a:blip r:embed="rId5">
            <a:alphaModFix/>
          </a:blip>
          <a:stretch>
            <a:fillRect/>
          </a:stretch>
        </p:blipFill>
        <p:spPr>
          <a:xfrm>
            <a:off x="4004098" y="2486000"/>
            <a:ext cx="1135829" cy="1135829"/>
          </a:xfrm>
          <a:prstGeom prst="rect">
            <a:avLst/>
          </a:prstGeom>
          <a:noFill/>
          <a:ln>
            <a:noFill/>
          </a:ln>
        </p:spPr>
      </p:pic>
      <p:pic>
        <p:nvPicPr>
          <p:cNvPr id="108" name="Google Shape;108;p18"/>
          <p:cNvPicPr preferRelativeResize="0"/>
          <p:nvPr/>
        </p:nvPicPr>
        <p:blipFill>
          <a:blip r:embed="rId5">
            <a:alphaModFix/>
          </a:blip>
          <a:stretch>
            <a:fillRect/>
          </a:stretch>
        </p:blipFill>
        <p:spPr>
          <a:xfrm>
            <a:off x="5269797" y="2486000"/>
            <a:ext cx="1135829" cy="1135829"/>
          </a:xfrm>
          <a:prstGeom prst="rect">
            <a:avLst/>
          </a:prstGeom>
          <a:noFill/>
          <a:ln>
            <a:noFill/>
          </a:ln>
        </p:spPr>
      </p:pic>
      <p:pic>
        <p:nvPicPr>
          <p:cNvPr id="109" name="Google Shape;109;p18"/>
          <p:cNvPicPr preferRelativeResize="0"/>
          <p:nvPr/>
        </p:nvPicPr>
        <p:blipFill>
          <a:blip r:embed="rId5">
            <a:alphaModFix/>
          </a:blip>
          <a:stretch>
            <a:fillRect/>
          </a:stretch>
        </p:blipFill>
        <p:spPr>
          <a:xfrm>
            <a:off x="6535496" y="2486000"/>
            <a:ext cx="1135829" cy="11358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9"/>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15" name="Google Shape;115;p19"/>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16" name="Google Shape;116;p19"/>
          <p:cNvSpPr txBox="1"/>
          <p:nvPr/>
        </p:nvSpPr>
        <p:spPr>
          <a:xfrm>
            <a:off x="723875" y="74400"/>
            <a:ext cx="4288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da" sz="1900">
                <a:solidFill>
                  <a:schemeClr val="lt2"/>
                </a:solidFill>
                <a:latin typeface="Fira Sans Medium"/>
                <a:ea typeface="Fira Sans Medium"/>
                <a:cs typeface="Fira Sans Medium"/>
                <a:sym typeface="Fira Sans Medium"/>
              </a:rPr>
              <a:t>OPVARMNING - ØVELSE 1</a:t>
            </a:r>
            <a:endParaRPr sz="1900">
              <a:solidFill>
                <a:schemeClr val="lt2"/>
              </a:solidFill>
              <a:latin typeface="Fira Sans Medium"/>
              <a:ea typeface="Fira Sans Medium"/>
              <a:cs typeface="Fira Sans Medium"/>
              <a:sym typeface="Fira Sans Medium"/>
            </a:endParaRPr>
          </a:p>
        </p:txBody>
      </p:sp>
      <p:sp>
        <p:nvSpPr>
          <p:cNvPr id="117" name="Google Shape;117;p19"/>
          <p:cNvSpPr txBox="1"/>
          <p:nvPr/>
        </p:nvSpPr>
        <p:spPr>
          <a:xfrm>
            <a:off x="1554150" y="1236850"/>
            <a:ext cx="6035700" cy="1847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485727"/>
              </a:buClr>
              <a:buSzPts val="1600"/>
              <a:buFont typeface="Fira Sans"/>
              <a:buChar char="●"/>
            </a:pPr>
            <a:r>
              <a:rPr lang="da" sz="1600" b="1">
                <a:solidFill>
                  <a:srgbClr val="485727"/>
                </a:solidFill>
                <a:latin typeface="Fira Sans"/>
                <a:ea typeface="Fira Sans"/>
                <a:cs typeface="Fira Sans"/>
                <a:sym typeface="Fira Sans"/>
              </a:rPr>
              <a:t>Alle grupper får 8-10 idébrikker. </a:t>
            </a:r>
            <a:endParaRPr sz="16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r>
              <a:rPr lang="da" sz="1600" b="1">
                <a:solidFill>
                  <a:srgbClr val="485727"/>
                </a:solidFill>
                <a:latin typeface="Fira Sans"/>
                <a:ea typeface="Fira Sans"/>
                <a:cs typeface="Fira Sans"/>
                <a:sym typeface="Fira Sans"/>
              </a:rPr>
              <a:t>Læg brikkerne med billedsiden nedad. </a:t>
            </a:r>
            <a:endParaRPr sz="16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endParaRPr sz="1600" b="1">
              <a:solidFill>
                <a:srgbClr val="485727"/>
              </a:solidFill>
              <a:latin typeface="Fira Sans"/>
              <a:ea typeface="Fira Sans"/>
              <a:cs typeface="Fira Sans"/>
              <a:sym typeface="Fira Sans"/>
            </a:endParaRPr>
          </a:p>
          <a:p>
            <a:pPr marL="457200" lvl="0" indent="-330200" algn="l" rtl="0">
              <a:lnSpc>
                <a:spcPct val="115000"/>
              </a:lnSpc>
              <a:spcBef>
                <a:spcPts val="0"/>
              </a:spcBef>
              <a:spcAft>
                <a:spcPts val="0"/>
              </a:spcAft>
              <a:buClr>
                <a:srgbClr val="485727"/>
              </a:buClr>
              <a:buSzPts val="1600"/>
              <a:buFont typeface="Fira Sans"/>
              <a:buChar char="●"/>
            </a:pPr>
            <a:r>
              <a:rPr lang="da" sz="1600" b="1">
                <a:solidFill>
                  <a:srgbClr val="485727"/>
                </a:solidFill>
                <a:latin typeface="Fira Sans"/>
                <a:ea typeface="Fira Sans"/>
                <a:cs typeface="Fira Sans"/>
                <a:sym typeface="Fira Sans"/>
              </a:rPr>
              <a:t>Træk skiftevis en brik, og forklar ordet </a:t>
            </a:r>
            <a:r>
              <a:rPr lang="da" sz="1600" b="1" u="sng">
                <a:solidFill>
                  <a:srgbClr val="485727"/>
                </a:solidFill>
                <a:latin typeface="Fira Sans"/>
                <a:ea typeface="Fira Sans"/>
                <a:cs typeface="Fira Sans"/>
                <a:sym typeface="Fira Sans"/>
              </a:rPr>
              <a:t>uden</a:t>
            </a:r>
            <a:r>
              <a:rPr lang="da" sz="1600" b="1">
                <a:solidFill>
                  <a:srgbClr val="485727"/>
                </a:solidFill>
                <a:latin typeface="Fira Sans"/>
                <a:ea typeface="Fira Sans"/>
                <a:cs typeface="Fira Sans"/>
                <a:sym typeface="Fira Sans"/>
              </a:rPr>
              <a:t> at sige det.</a:t>
            </a:r>
            <a:endParaRPr sz="16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r>
              <a:rPr lang="da" sz="1600" b="1">
                <a:solidFill>
                  <a:srgbClr val="485727"/>
                </a:solidFill>
                <a:latin typeface="Fira Sans"/>
                <a:ea typeface="Fira Sans"/>
                <a:cs typeface="Fira Sans"/>
                <a:sym typeface="Fira Sans"/>
              </a:rPr>
              <a:t> </a:t>
            </a:r>
            <a:endParaRPr sz="1600" b="1">
              <a:solidFill>
                <a:srgbClr val="485727"/>
              </a:solidFill>
              <a:latin typeface="Fira Sans"/>
              <a:ea typeface="Fira Sans"/>
              <a:cs typeface="Fira Sans"/>
              <a:sym typeface="Fira Sans"/>
            </a:endParaRPr>
          </a:p>
          <a:p>
            <a:pPr marL="457200" lvl="0" indent="-330200" algn="l" rtl="0">
              <a:lnSpc>
                <a:spcPct val="115000"/>
              </a:lnSpc>
              <a:spcBef>
                <a:spcPts val="0"/>
              </a:spcBef>
              <a:spcAft>
                <a:spcPts val="0"/>
              </a:spcAft>
              <a:buClr>
                <a:srgbClr val="485727"/>
              </a:buClr>
              <a:buSzPts val="1600"/>
              <a:buFont typeface="Fira Sans"/>
              <a:buChar char="●"/>
            </a:pPr>
            <a:r>
              <a:rPr lang="da" sz="1600" b="1">
                <a:solidFill>
                  <a:srgbClr val="485727"/>
                </a:solidFill>
                <a:latin typeface="Fira Sans"/>
                <a:ea typeface="Fira Sans"/>
                <a:cs typeface="Fira Sans"/>
                <a:sym typeface="Fira Sans"/>
              </a:rPr>
              <a:t>Den, der først gætter ordet, får brikken (1 point). </a:t>
            </a:r>
            <a:endParaRPr sz="1600" b="1">
              <a:solidFill>
                <a:srgbClr val="485727"/>
              </a:solidFill>
              <a:latin typeface="Fira Sans"/>
              <a:ea typeface="Fira Sans"/>
              <a:cs typeface="Fira Sans"/>
              <a:sym typeface="Fira Sans"/>
            </a:endParaRPr>
          </a:p>
        </p:txBody>
      </p:sp>
      <p:pic>
        <p:nvPicPr>
          <p:cNvPr id="118" name="Google Shape;118;p19"/>
          <p:cNvPicPr preferRelativeResize="0"/>
          <p:nvPr/>
        </p:nvPicPr>
        <p:blipFill>
          <a:blip r:embed="rId5">
            <a:alphaModFix/>
          </a:blip>
          <a:stretch>
            <a:fillRect/>
          </a:stretch>
        </p:blipFill>
        <p:spPr>
          <a:xfrm>
            <a:off x="3213580" y="3318401"/>
            <a:ext cx="1076325" cy="1076325"/>
          </a:xfrm>
          <a:prstGeom prst="rect">
            <a:avLst/>
          </a:prstGeom>
          <a:noFill/>
          <a:ln>
            <a:noFill/>
          </a:ln>
          <a:effectLst>
            <a:outerShdw blurRad="57150" dist="19050" dir="5400000" algn="bl" rotWithShape="0">
              <a:srgbClr val="000000">
                <a:alpha val="50000"/>
              </a:srgbClr>
            </a:outerShdw>
          </a:effectLst>
        </p:spPr>
      </p:pic>
      <p:pic>
        <p:nvPicPr>
          <p:cNvPr id="119" name="Google Shape;119;p19"/>
          <p:cNvPicPr preferRelativeResize="0"/>
          <p:nvPr/>
        </p:nvPicPr>
        <p:blipFill>
          <a:blip r:embed="rId6">
            <a:alphaModFix/>
          </a:blip>
          <a:stretch>
            <a:fillRect/>
          </a:stretch>
        </p:blipFill>
        <p:spPr>
          <a:xfrm>
            <a:off x="6161196" y="3318401"/>
            <a:ext cx="1076325" cy="1076325"/>
          </a:xfrm>
          <a:prstGeom prst="rect">
            <a:avLst/>
          </a:prstGeom>
          <a:noFill/>
          <a:ln>
            <a:noFill/>
          </a:ln>
          <a:effectLst>
            <a:outerShdw blurRad="57150" dist="19050" dir="5400000" algn="bl" rotWithShape="0">
              <a:srgbClr val="000000">
                <a:alpha val="50000"/>
              </a:srgbClr>
            </a:outerShdw>
          </a:effectLst>
        </p:spPr>
      </p:pic>
      <p:pic>
        <p:nvPicPr>
          <p:cNvPr id="120" name="Google Shape;120;p19"/>
          <p:cNvPicPr preferRelativeResize="0"/>
          <p:nvPr/>
        </p:nvPicPr>
        <p:blipFill>
          <a:blip r:embed="rId7">
            <a:alphaModFix/>
          </a:blip>
          <a:stretch>
            <a:fillRect/>
          </a:stretch>
        </p:blipFill>
        <p:spPr>
          <a:xfrm>
            <a:off x="1737934" y="3318401"/>
            <a:ext cx="1080000" cy="1080000"/>
          </a:xfrm>
          <a:prstGeom prst="ellipse">
            <a:avLst/>
          </a:prstGeom>
          <a:noFill/>
          <a:ln>
            <a:noFill/>
          </a:ln>
          <a:effectLst>
            <a:outerShdw blurRad="57150" dist="19050" dir="5400000" algn="bl" rotWithShape="0">
              <a:srgbClr val="000000">
                <a:alpha val="50000"/>
              </a:srgbClr>
            </a:outerShdw>
          </a:effectLst>
        </p:spPr>
      </p:pic>
      <p:pic>
        <p:nvPicPr>
          <p:cNvPr id="121" name="Google Shape;121;p19"/>
          <p:cNvPicPr preferRelativeResize="0"/>
          <p:nvPr/>
        </p:nvPicPr>
        <p:blipFill>
          <a:blip r:embed="rId8">
            <a:alphaModFix/>
          </a:blip>
          <a:stretch>
            <a:fillRect/>
          </a:stretch>
        </p:blipFill>
        <p:spPr>
          <a:xfrm>
            <a:off x="4685550" y="3318401"/>
            <a:ext cx="1080000" cy="1080000"/>
          </a:xfrm>
          <a:prstGeom prst="ellipse">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0"/>
          <p:cNvPicPr preferRelativeResize="0"/>
          <p:nvPr/>
        </p:nvPicPr>
        <p:blipFill>
          <a:blip r:embed="rId3">
            <a:alphaModFix amt="70000"/>
          </a:blip>
          <a:stretch>
            <a:fillRect/>
          </a:stretch>
        </p:blipFill>
        <p:spPr>
          <a:xfrm>
            <a:off x="-24750" y="-18725"/>
            <a:ext cx="9193516" cy="5180950"/>
          </a:xfrm>
          <a:prstGeom prst="rect">
            <a:avLst/>
          </a:prstGeom>
          <a:noFill/>
          <a:ln>
            <a:noFill/>
          </a:ln>
        </p:spPr>
      </p:pic>
      <p:pic>
        <p:nvPicPr>
          <p:cNvPr id="127" name="Google Shape;127;p20"/>
          <p:cNvPicPr preferRelativeResize="0"/>
          <p:nvPr/>
        </p:nvPicPr>
        <p:blipFill>
          <a:blip r:embed="rId4">
            <a:alphaModFix/>
          </a:blip>
          <a:stretch>
            <a:fillRect/>
          </a:stretch>
        </p:blipFill>
        <p:spPr>
          <a:xfrm>
            <a:off x="-76200" y="-18725"/>
            <a:ext cx="9244949" cy="663250"/>
          </a:xfrm>
          <a:prstGeom prst="rect">
            <a:avLst/>
          </a:prstGeom>
          <a:noFill/>
          <a:ln>
            <a:noFill/>
          </a:ln>
        </p:spPr>
      </p:pic>
      <p:sp>
        <p:nvSpPr>
          <p:cNvPr id="128" name="Google Shape;128;p20"/>
          <p:cNvSpPr txBox="1"/>
          <p:nvPr/>
        </p:nvSpPr>
        <p:spPr>
          <a:xfrm>
            <a:off x="723875" y="74400"/>
            <a:ext cx="42888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900">
                <a:solidFill>
                  <a:schemeClr val="lt2"/>
                </a:solidFill>
                <a:latin typeface="Fira Sans SemiBold"/>
                <a:ea typeface="Fira Sans SemiBold"/>
                <a:cs typeface="Fira Sans SemiBold"/>
                <a:sym typeface="Fira Sans SemiBold"/>
              </a:rPr>
              <a:t>OPVARMNING</a:t>
            </a:r>
            <a:r>
              <a:rPr lang="da" sz="1900">
                <a:solidFill>
                  <a:schemeClr val="lt2"/>
                </a:solidFill>
                <a:latin typeface="Fira Sans Medium"/>
                <a:ea typeface="Fira Sans Medium"/>
                <a:cs typeface="Fira Sans Medium"/>
                <a:sym typeface="Fira Sans Medium"/>
              </a:rPr>
              <a:t> - ØVELSE 2</a:t>
            </a:r>
            <a:endParaRPr sz="1900">
              <a:solidFill>
                <a:schemeClr val="lt2"/>
              </a:solidFill>
              <a:latin typeface="Fira Sans Medium"/>
              <a:ea typeface="Fira Sans Medium"/>
              <a:cs typeface="Fira Sans Medium"/>
              <a:sym typeface="Fira Sans Medium"/>
            </a:endParaRPr>
          </a:p>
          <a:p>
            <a:pPr marL="0" lvl="0" indent="0" algn="l" rtl="0">
              <a:spcBef>
                <a:spcPts val="0"/>
              </a:spcBef>
              <a:spcAft>
                <a:spcPts val="0"/>
              </a:spcAft>
              <a:buNone/>
            </a:pPr>
            <a:endParaRPr sz="1900">
              <a:solidFill>
                <a:schemeClr val="lt2"/>
              </a:solidFill>
              <a:latin typeface="Fira Sans SemiBold"/>
              <a:ea typeface="Fira Sans SemiBold"/>
              <a:cs typeface="Fira Sans SemiBold"/>
              <a:sym typeface="Fira Sans SemiBold"/>
            </a:endParaRPr>
          </a:p>
        </p:txBody>
      </p:sp>
      <p:sp>
        <p:nvSpPr>
          <p:cNvPr id="129" name="Google Shape;129;p20"/>
          <p:cNvSpPr txBox="1"/>
          <p:nvPr/>
        </p:nvSpPr>
        <p:spPr>
          <a:xfrm>
            <a:off x="834300" y="2041475"/>
            <a:ext cx="6866100" cy="1691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da" sz="2200" b="1">
                <a:solidFill>
                  <a:srgbClr val="485727"/>
                </a:solidFill>
                <a:latin typeface="Fira Sans"/>
                <a:ea typeface="Fira Sans"/>
                <a:cs typeface="Fira Sans"/>
                <a:sym typeface="Fira Sans"/>
              </a:rPr>
              <a:t>Brug brikkerne på bordet til at sammensætte </a:t>
            </a:r>
            <a:endParaRPr sz="22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r>
              <a:rPr lang="da" sz="2200" b="1">
                <a:solidFill>
                  <a:srgbClr val="485727"/>
                </a:solidFill>
                <a:latin typeface="Fira Sans"/>
                <a:ea typeface="Fira Sans"/>
                <a:cs typeface="Fira Sans"/>
                <a:sym typeface="Fira Sans"/>
              </a:rPr>
              <a:t>en historie om et nyt produkt eller service. </a:t>
            </a:r>
            <a:endParaRPr sz="2200" b="1">
              <a:solidFill>
                <a:srgbClr val="485727"/>
              </a:solidFill>
              <a:latin typeface="Fira Sans"/>
              <a:ea typeface="Fira Sans"/>
              <a:cs typeface="Fira Sans"/>
              <a:sym typeface="Fira Sans"/>
            </a:endParaRPr>
          </a:p>
          <a:p>
            <a:pPr marL="457200" lvl="0" indent="0" algn="l" rtl="0">
              <a:lnSpc>
                <a:spcPct val="115000"/>
              </a:lnSpc>
              <a:spcBef>
                <a:spcPts val="0"/>
              </a:spcBef>
              <a:spcAft>
                <a:spcPts val="0"/>
              </a:spcAft>
              <a:buNone/>
            </a:pPr>
            <a:endParaRPr sz="2200" b="1">
              <a:solidFill>
                <a:srgbClr val="485727"/>
              </a:solidFill>
              <a:latin typeface="Fira Sans"/>
              <a:ea typeface="Fira Sans"/>
              <a:cs typeface="Fira Sans"/>
              <a:sym typeface="Fira Sans"/>
            </a:endParaRPr>
          </a:p>
          <a:p>
            <a:pPr marL="0" lvl="0" indent="0" algn="l" rtl="0">
              <a:lnSpc>
                <a:spcPct val="115000"/>
              </a:lnSpc>
              <a:spcBef>
                <a:spcPts val="0"/>
              </a:spcBef>
              <a:spcAft>
                <a:spcPts val="0"/>
              </a:spcAft>
              <a:buNone/>
            </a:pPr>
            <a:endParaRPr sz="2200" b="1">
              <a:solidFill>
                <a:srgbClr val="485727"/>
              </a:solidFill>
              <a:latin typeface="Fira Sans"/>
              <a:ea typeface="Fira Sans"/>
              <a:cs typeface="Fira Sans"/>
              <a:sym typeface="Fir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1"/>
          <p:cNvPicPr preferRelativeResize="0"/>
          <p:nvPr/>
        </p:nvPicPr>
        <p:blipFill>
          <a:blip r:embed="rId3">
            <a:alphaModFix amt="70000"/>
          </a:blip>
          <a:stretch>
            <a:fillRect/>
          </a:stretch>
        </p:blipFill>
        <p:spPr>
          <a:xfrm>
            <a:off x="-24750" y="-18725"/>
            <a:ext cx="9193516" cy="5180950"/>
          </a:xfrm>
          <a:prstGeom prst="rect">
            <a:avLst/>
          </a:prstGeom>
          <a:noFill/>
          <a:ln>
            <a:noFill/>
          </a:ln>
        </p:spPr>
      </p:pic>
      <p:sp>
        <p:nvSpPr>
          <p:cNvPr id="135" name="Google Shape;135;p21"/>
          <p:cNvSpPr txBox="1"/>
          <p:nvPr/>
        </p:nvSpPr>
        <p:spPr>
          <a:xfrm>
            <a:off x="2756250" y="2248500"/>
            <a:ext cx="36315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3000" b="1">
                <a:solidFill>
                  <a:srgbClr val="485727"/>
                </a:solidFill>
                <a:latin typeface="Fira Sans"/>
                <a:ea typeface="Fira Sans"/>
                <a:cs typeface="Fira Sans"/>
                <a:sym typeface="Fira Sans"/>
              </a:rPr>
              <a:t>JERES UDFORDRING</a:t>
            </a:r>
            <a:endParaRPr sz="3000" b="1">
              <a:solidFill>
                <a:srgbClr val="485727"/>
              </a:solidFill>
              <a:latin typeface="Fira Sans"/>
              <a:ea typeface="Fira Sans"/>
              <a:cs typeface="Fira Sans"/>
              <a:sym typeface="Fira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1984</Words>
  <Application>Microsoft Office PowerPoint</Application>
  <PresentationFormat>Skærmshow (16:9)</PresentationFormat>
  <Paragraphs>254</Paragraphs>
  <Slides>36</Slides>
  <Notes>36</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36</vt:i4>
      </vt:variant>
    </vt:vector>
  </HeadingPairs>
  <TitlesOfParts>
    <vt:vector size="44" baseType="lpstr">
      <vt:lpstr>Arial</vt:lpstr>
      <vt:lpstr>Fira Sans</vt:lpstr>
      <vt:lpstr>Fira Sans Condensed SemiBold</vt:lpstr>
      <vt:lpstr>Fira Sans Medium</vt:lpstr>
      <vt:lpstr>Fira Sans SemiBold</vt:lpstr>
      <vt:lpstr>Helvetica</vt:lpstr>
      <vt:lpstr>Roboto</vt:lpstr>
      <vt:lpstr>Simple Light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cp:lastModifiedBy>Max Jørgensen</cp:lastModifiedBy>
  <cp:revision>2</cp:revision>
  <dcterms:modified xsi:type="dcterms:W3CDTF">2023-03-22T10:34:41Z</dcterms:modified>
</cp:coreProperties>
</file>