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4"/>
  </p:sldMasterIdLst>
  <p:notesMasterIdLst>
    <p:notesMasterId r:id="rId10"/>
  </p:notesMasterIdLst>
  <p:sldIdLst>
    <p:sldId id="257" r:id="rId5"/>
    <p:sldId id="259" r:id="rId6"/>
    <p:sldId id="258" r:id="rId7"/>
    <p:sldId id="260" r:id="rId8"/>
    <p:sldId id="261" r:id="rId9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814B"/>
    <a:srgbClr val="00435E"/>
    <a:srgbClr val="003399"/>
    <a:srgbClr val="000099"/>
    <a:srgbClr val="BDB196"/>
    <a:srgbClr val="C49F92"/>
    <a:srgbClr val="D8D0C0"/>
    <a:srgbClr val="C1D0A8"/>
    <a:srgbClr val="B8CD89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8B8B45-8764-4E89-9EB2-014989220CD0}" v="106" dt="2024-07-12T10:51:46.474"/>
  </p1510:revLst>
</p1510:revInfo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844"/>
    <p:restoredTop sz="94597"/>
  </p:normalViewPr>
  <p:slideViewPr>
    <p:cSldViewPr snapToGrid="0">
      <p:cViewPr varScale="1">
        <p:scale>
          <a:sx n="73" d="100"/>
          <a:sy n="73" d="100"/>
        </p:scale>
        <p:origin x="7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C91FB5-BB6F-DB44-BD2F-7338DEA7A434}" type="datetimeFigureOut">
              <a:rPr lang="da-DK" smtClean="0"/>
              <a:t>20-09-2024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42F23-63B2-5D49-BA81-55DF36320E1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951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slid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G Billede" descr="Et billede, der indeholder Farverigt, lys/lygte&#10;&#10;Automatisk genereret beskrivelse" hidden="1">
            <a:extLst>
              <a:ext uri="{FF2B5EF4-FFF2-40B4-BE49-F238E27FC236}">
                <a16:creationId xmlns:a16="http://schemas.microsoft.com/office/drawing/2014/main" id="{2A97167E-6CC7-7EF5-F211-406D698BB7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36000"/>
          </a:blip>
          <a:stretch>
            <a:fillRect/>
          </a:stretch>
        </p:blipFill>
        <p:spPr>
          <a:xfrm>
            <a:off x="0" y="22598"/>
            <a:ext cx="12192000" cy="6812802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3E498A2-7AF0-B33A-9DD4-89D2A9F838C3}"/>
              </a:ext>
            </a:extLst>
          </p:cNvPr>
          <p:cNvSpPr/>
          <p:nvPr userDrawn="1"/>
        </p:nvSpPr>
        <p:spPr>
          <a:xfrm>
            <a:off x="0" y="-25402"/>
            <a:ext cx="12192000" cy="688340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0B6C22-F445-4F36-535D-4EBE5B8EE4D2}"/>
              </a:ext>
            </a:extLst>
          </p:cNvPr>
          <p:cNvSpPr/>
          <p:nvPr userDrawn="1"/>
        </p:nvSpPr>
        <p:spPr>
          <a:xfrm rot="16200000">
            <a:off x="5638802" y="-5664202"/>
            <a:ext cx="914400" cy="12192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Header left">
            <a:extLst>
              <a:ext uri="{FF2B5EF4-FFF2-40B4-BE49-F238E27FC236}">
                <a16:creationId xmlns:a16="http://schemas.microsoft.com/office/drawing/2014/main" id="{7B72533B-462A-1C55-41D5-602740E5CF0C}"/>
              </a:ext>
            </a:extLst>
          </p:cNvPr>
          <p:cNvSpPr txBox="1"/>
          <p:nvPr userDrawn="1"/>
        </p:nvSpPr>
        <p:spPr>
          <a:xfrm>
            <a:off x="222423" y="307886"/>
            <a:ext cx="1762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Agrarøkonomer </a:t>
            </a:r>
          </a:p>
        </p:txBody>
      </p:sp>
      <p:sp>
        <p:nvSpPr>
          <p:cNvPr id="8" name="Header right">
            <a:extLst>
              <a:ext uri="{FF2B5EF4-FFF2-40B4-BE49-F238E27FC236}">
                <a16:creationId xmlns:a16="http://schemas.microsoft.com/office/drawing/2014/main" id="{BF394709-B18D-CDCB-5852-289DBE956E7B}"/>
              </a:ext>
            </a:extLst>
          </p:cNvPr>
          <p:cNvSpPr txBox="1"/>
          <p:nvPr userDrawn="1"/>
        </p:nvSpPr>
        <p:spPr>
          <a:xfrm>
            <a:off x="8830962" y="307885"/>
            <a:ext cx="3015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ESGreenTool</a:t>
            </a:r>
            <a:endParaRPr lang="da-DK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018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slid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G Billede" descr="Et billede, der indeholder Farverigt, lys/lygte&#10;&#10;Automatisk genereret beskrivelse" hidden="1">
            <a:extLst>
              <a:ext uri="{FF2B5EF4-FFF2-40B4-BE49-F238E27FC236}">
                <a16:creationId xmlns:a16="http://schemas.microsoft.com/office/drawing/2014/main" id="{2A97167E-6CC7-7EF5-F211-406D698BB7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36000"/>
          </a:blip>
          <a:stretch>
            <a:fillRect/>
          </a:stretch>
        </p:blipFill>
        <p:spPr>
          <a:xfrm>
            <a:off x="0" y="22598"/>
            <a:ext cx="12192000" cy="6812802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3E498A2-7AF0-B33A-9DD4-89D2A9F838C3}"/>
              </a:ext>
            </a:extLst>
          </p:cNvPr>
          <p:cNvSpPr/>
          <p:nvPr userDrawn="1"/>
        </p:nvSpPr>
        <p:spPr>
          <a:xfrm>
            <a:off x="0" y="-25402"/>
            <a:ext cx="12192000" cy="688340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0B6C22-F445-4F36-535D-4EBE5B8EE4D2}"/>
              </a:ext>
            </a:extLst>
          </p:cNvPr>
          <p:cNvSpPr/>
          <p:nvPr userDrawn="1"/>
        </p:nvSpPr>
        <p:spPr>
          <a:xfrm rot="16200000">
            <a:off x="5638802" y="-5664202"/>
            <a:ext cx="914400" cy="12192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Header left">
            <a:extLst>
              <a:ext uri="{FF2B5EF4-FFF2-40B4-BE49-F238E27FC236}">
                <a16:creationId xmlns:a16="http://schemas.microsoft.com/office/drawing/2014/main" id="{3FD3B3C3-3E60-6EC0-9F3E-B8F2DDF3EE40}"/>
              </a:ext>
            </a:extLst>
          </p:cNvPr>
          <p:cNvSpPr txBox="1"/>
          <p:nvPr userDrawn="1"/>
        </p:nvSpPr>
        <p:spPr>
          <a:xfrm>
            <a:off x="222423" y="307886"/>
            <a:ext cx="1762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Agrarøkonomer </a:t>
            </a:r>
          </a:p>
        </p:txBody>
      </p:sp>
      <p:sp>
        <p:nvSpPr>
          <p:cNvPr id="3" name="Header right">
            <a:extLst>
              <a:ext uri="{FF2B5EF4-FFF2-40B4-BE49-F238E27FC236}">
                <a16:creationId xmlns:a16="http://schemas.microsoft.com/office/drawing/2014/main" id="{A1B62DD8-655A-0BB8-CF31-E8355F91CB92}"/>
              </a:ext>
            </a:extLst>
          </p:cNvPr>
          <p:cNvSpPr txBox="1"/>
          <p:nvPr userDrawn="1"/>
        </p:nvSpPr>
        <p:spPr>
          <a:xfrm>
            <a:off x="8830962" y="307885"/>
            <a:ext cx="3015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ESGreenTool</a:t>
            </a:r>
            <a:endParaRPr lang="da-DK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928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221A39-A2B9-95A0-37FE-F88E56F5F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401916-F90D-4A88-FB42-F6F90D2ED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121921-A1CA-7D1E-D92F-0CA8E17ED6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E08DFE-673D-2044-BD4A-50F05E66A2C1}" type="datetimeFigureOut">
              <a:rPr lang="da-DK" smtClean="0"/>
              <a:t>20-09-2024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94FC1-5A61-47F7-35F7-D7D6AB476F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84271-01C5-565A-2FB1-566C2C5A2F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8329F7-7355-C745-84BC-9749A8A8B1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80331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segesinnovation.dk/produkter-og-ydelser/digitale-loesninger/esgreentool?utm_source=google&amp;utm_medium=cpc&amp;utm_campaign=esgreentool&amp;gad_source=1&amp;gclid=Cj0KCQjw9vqyBhCKARIsAIIcLMGOpuPnVTcMOFsSyagJozmcC7kxAmB_HDab8P-T_OlR02g7n2XgjQYaAncjEALw_wcB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ilo.seges.dk/klima-esgreen-tool/agraroekonomer/" TargetMode="Externa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segesinnovation.dk/produkter-og-ydelser/digitale-loesninger/esgreentool?utm_source=google&amp;utm_medium=cpc&amp;utm_campaign=esgreentool&amp;gad_source=1&amp;gclid=Cj0KCQjw9vqyBhCKARIsAIIcLMGOpuPnVTcMOFsSyagJozmcC7kxAmB_HDab8P-T_OlR02g7n2XgjQYaAncjEALw_wcB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B885F59C-907C-2882-0659-607B6AFC4EF7}"/>
              </a:ext>
            </a:extLst>
          </p:cNvPr>
          <p:cNvSpPr txBox="1">
            <a:spLocks/>
          </p:cNvSpPr>
          <p:nvPr/>
        </p:nvSpPr>
        <p:spPr>
          <a:xfrm>
            <a:off x="6881106" y="3172381"/>
            <a:ext cx="3730029" cy="18049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FFFFFF"/>
                </a:solidFill>
              </a:rPr>
              <a:t>ESG</a:t>
            </a:r>
          </a:p>
          <a:p>
            <a:r>
              <a:rPr lang="en-US" sz="1800" dirty="0">
                <a:solidFill>
                  <a:srgbClr val="FFFFFF"/>
                </a:solidFill>
              </a:rPr>
              <a:t>AØ 5. </a:t>
            </a:r>
            <a:r>
              <a:rPr lang="en-US" sz="1800" dirty="0" err="1">
                <a:solidFill>
                  <a:srgbClr val="FFFFFF"/>
                </a:solidFill>
              </a:rPr>
              <a:t>juni</a:t>
            </a:r>
            <a:r>
              <a:rPr lang="en-US" sz="1800" dirty="0">
                <a:solidFill>
                  <a:srgbClr val="FFFFFF"/>
                </a:solidFill>
              </a:rPr>
              <a:t> 2024</a:t>
            </a:r>
          </a:p>
          <a:p>
            <a:pPr algn="ctr"/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7" name="Picture 6" descr="Two cows standing in a field&#10;&#10;Description automatically generated">
            <a:extLst>
              <a:ext uri="{FF2B5EF4-FFF2-40B4-BE49-F238E27FC236}">
                <a16:creationId xmlns:a16="http://schemas.microsoft.com/office/drawing/2014/main" id="{2BE34421-A99C-D4D6-7434-BAEFE3122C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50" r="5283"/>
          <a:stretch/>
        </p:blipFill>
        <p:spPr>
          <a:xfrm>
            <a:off x="763571" y="1531936"/>
            <a:ext cx="5505253" cy="4589633"/>
          </a:xfrm>
          <a:prstGeom prst="rect">
            <a:avLst/>
          </a:prstGeom>
        </p:spPr>
      </p:pic>
      <p:pic>
        <p:nvPicPr>
          <p:cNvPr id="10" name="Picture 9" descr="A blue flag with yellow stars&#10;&#10;Description automatically generated">
            <a:extLst>
              <a:ext uri="{FF2B5EF4-FFF2-40B4-BE49-F238E27FC236}">
                <a16:creationId xmlns:a16="http://schemas.microsoft.com/office/drawing/2014/main" id="{5B9DB92D-D9BA-E50A-7AE7-62234C8CD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5947" y="5663060"/>
            <a:ext cx="687763" cy="4585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95A858-A501-A33A-C2F0-070C9D64039E}"/>
              </a:ext>
            </a:extLst>
          </p:cNvPr>
          <p:cNvSpPr txBox="1"/>
          <p:nvPr/>
        </p:nvSpPr>
        <p:spPr>
          <a:xfrm>
            <a:off x="7653709" y="5630704"/>
            <a:ext cx="295742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/>
              <a:t>DEN EUROPÆISKE UNION</a:t>
            </a:r>
          </a:p>
          <a:p>
            <a:r>
              <a:rPr lang="da-DK" sz="900" dirty="0"/>
              <a:t>Den Europæiske socialfond</a:t>
            </a:r>
          </a:p>
          <a:p>
            <a:r>
              <a:rPr lang="da-DK" sz="900" dirty="0"/>
              <a:t>Den Europæiske Fond for Regionaludvikling</a:t>
            </a:r>
          </a:p>
        </p:txBody>
      </p:sp>
      <p:pic>
        <p:nvPicPr>
          <p:cNvPr id="12" name="Billede 1" descr="Et billede, der indeholder grøn&#10;&#10;Automatisk genereret beskrivelse">
            <a:extLst>
              <a:ext uri="{FF2B5EF4-FFF2-40B4-BE49-F238E27FC236}">
                <a16:creationId xmlns:a16="http://schemas.microsoft.com/office/drawing/2014/main" id="{8E6D4F54-2FE1-7748-DAD1-303314952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148" y="364482"/>
            <a:ext cx="1183341" cy="233908"/>
          </a:xfrm>
          <a:prstGeom prst="rect">
            <a:avLst/>
          </a:prstGeom>
        </p:spPr>
      </p:pic>
      <p:pic>
        <p:nvPicPr>
          <p:cNvPr id="13" name="Billede 2">
            <a:extLst>
              <a:ext uri="{FF2B5EF4-FFF2-40B4-BE49-F238E27FC236}">
                <a16:creationId xmlns:a16="http://schemas.microsoft.com/office/drawing/2014/main" id="{428A69FC-4335-9016-615C-9D652A8831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0007" y="364482"/>
            <a:ext cx="1006608" cy="244072"/>
          </a:xfrm>
          <a:prstGeom prst="rect">
            <a:avLst/>
          </a:prstGeom>
        </p:spPr>
      </p:pic>
      <p:pic>
        <p:nvPicPr>
          <p:cNvPr id="14" name="Billede 3" descr="Et billede, der indeholder Grafik, grafisk design, skærmbillede, design&#10;&#10;Automatisk genereret beskrivelse">
            <a:extLst>
              <a:ext uri="{FF2B5EF4-FFF2-40B4-BE49-F238E27FC236}">
                <a16:creationId xmlns:a16="http://schemas.microsoft.com/office/drawing/2014/main" id="{4565BE3C-52EC-4178-EE76-4F67D62877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3133" y="314026"/>
            <a:ext cx="1398494" cy="374115"/>
          </a:xfrm>
          <a:prstGeom prst="rect">
            <a:avLst/>
          </a:prstGeom>
        </p:spPr>
      </p:pic>
      <p:pic>
        <p:nvPicPr>
          <p:cNvPr id="15" name="Billede 4" descr="Et billede, der indeholder Font/skrifttype, Grafik, tekst, grafisk design&#10;&#10;Automatisk genereret beskrivelse">
            <a:extLst>
              <a:ext uri="{FF2B5EF4-FFF2-40B4-BE49-F238E27FC236}">
                <a16:creationId xmlns:a16="http://schemas.microsoft.com/office/drawing/2014/main" id="{37B61BC5-E5BC-4A07-DE14-78DFFC060C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8145" y="278210"/>
            <a:ext cx="1167973" cy="44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218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AE3770-77B2-AC29-B526-3552A4761884}"/>
              </a:ext>
            </a:extLst>
          </p:cNvPr>
          <p:cNvSpPr txBox="1">
            <a:spLocks/>
          </p:cNvSpPr>
          <p:nvPr/>
        </p:nvSpPr>
        <p:spPr>
          <a:xfrm>
            <a:off x="1177889" y="2041163"/>
            <a:ext cx="3730029" cy="41145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</a:t>
            </a:r>
            <a:endParaRPr lang="da-DK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Introduktion til begreberne </a:t>
            </a:r>
            <a:r>
              <a:rPr lang="da-DK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ESGreentool</a:t>
            </a:r>
            <a:r>
              <a:rPr lang="da-DK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- Ledelsesrapport og virkemiddelkatalog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Climate2  Introduktion til </a:t>
            </a:r>
            <a:r>
              <a:rPr lang="da-DK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logIn</a:t>
            </a:r>
            <a:r>
              <a:rPr lang="da-DK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(demoversioner)    </a:t>
            </a:r>
            <a:br>
              <a:rPr lang="da-DK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a-DK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Lidt om forudsætningerne (standardtal eller egne tal?)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Gruppearbejde med ejendomme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Fremlæggelse af klimaaftrykket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Diskussion af </a:t>
            </a:r>
            <a:r>
              <a:rPr lang="da-DK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faldgrupper</a:t>
            </a:r>
            <a:endParaRPr lang="da-DK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Programmets fremtid?</a:t>
            </a:r>
          </a:p>
          <a:p>
            <a:pPr algn="ctr"/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4" name="Picture 3" descr="A person painting a footprint&#10;&#10;Description automatically generated">
            <a:extLst>
              <a:ext uri="{FF2B5EF4-FFF2-40B4-BE49-F238E27FC236}">
                <a16:creationId xmlns:a16="http://schemas.microsoft.com/office/drawing/2014/main" id="{0897883F-0103-A936-1DAF-948DA0F36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0606" y="2384982"/>
            <a:ext cx="5458589" cy="2856736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5A1953B4-019B-DE95-8B2E-110CC222421A}"/>
              </a:ext>
            </a:extLst>
          </p:cNvPr>
          <p:cNvSpPr txBox="1">
            <a:spLocks/>
          </p:cNvSpPr>
          <p:nvPr/>
        </p:nvSpPr>
        <p:spPr>
          <a:xfrm>
            <a:off x="1177889" y="1341016"/>
            <a:ext cx="3588772" cy="483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dirty="0">
                <a:latin typeface="Calibri" panose="020F0502020204030204" pitchFamily="34" charset="0"/>
                <a:cs typeface="Calibri" panose="020F0502020204030204" pitchFamily="34" charset="0"/>
              </a:rPr>
              <a:t>5. juni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971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2">
            <a:extLst>
              <a:ext uri="{FF2B5EF4-FFF2-40B4-BE49-F238E27FC236}">
                <a16:creationId xmlns:a16="http://schemas.microsoft.com/office/drawing/2014/main" id="{8905269C-C58C-C883-9C82-EEF906E4E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012" y="2140833"/>
            <a:ext cx="10467975" cy="42672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202E648E-B48C-D076-2EF9-133E318EF587}"/>
              </a:ext>
            </a:extLst>
          </p:cNvPr>
          <p:cNvSpPr txBox="1">
            <a:spLocks/>
          </p:cNvSpPr>
          <p:nvPr/>
        </p:nvSpPr>
        <p:spPr>
          <a:xfrm>
            <a:off x="862012" y="1388149"/>
            <a:ext cx="7343941" cy="483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 dirty="0"/>
              <a:t>Bæredygtighed </a:t>
            </a:r>
            <a:r>
              <a:rPr lang="da-DK" sz="3600" dirty="0">
                <a:sym typeface="Wingdings" panose="05000000000000000000" pitchFamily="2" charset="2"/>
              </a:rPr>
              <a:t> - </a:t>
            </a:r>
            <a:r>
              <a:rPr lang="da-DK" sz="3600" dirty="0" err="1">
                <a:sym typeface="Wingdings" panose="05000000000000000000" pitchFamily="2" charset="2"/>
              </a:rPr>
              <a:t>ESGreenTool</a:t>
            </a:r>
            <a:r>
              <a:rPr lang="da-DK" sz="3600" dirty="0">
                <a:sym typeface="Wingdings" panose="05000000000000000000" pitchFamily="2" charset="2"/>
              </a:rPr>
              <a:t> 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455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C0E48294-FB05-364B-07F6-26373D98E7E4}"/>
              </a:ext>
            </a:extLst>
          </p:cNvPr>
          <p:cNvSpPr/>
          <p:nvPr/>
        </p:nvSpPr>
        <p:spPr>
          <a:xfrm>
            <a:off x="1046272" y="2257979"/>
            <a:ext cx="8993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 err="1">
                <a:solidFill>
                  <a:srgbClr val="3366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ESGreenTool</a:t>
            </a:r>
            <a:r>
              <a:rPr lang="da-DK" dirty="0">
                <a:solidFill>
                  <a:srgbClr val="3366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® – landbrugets digitale ESG-løsning</a:t>
            </a:r>
            <a:endParaRPr lang="da-DK" dirty="0">
              <a:solidFill>
                <a:srgbClr val="336600"/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A0C76CAB-1733-0FD3-946C-F6ABB6A71175}"/>
              </a:ext>
            </a:extLst>
          </p:cNvPr>
          <p:cNvSpPr txBox="1">
            <a:spLocks/>
          </p:cNvSpPr>
          <p:nvPr/>
        </p:nvSpPr>
        <p:spPr>
          <a:xfrm>
            <a:off x="1046272" y="1774648"/>
            <a:ext cx="7343941" cy="483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800" dirty="0">
                <a:latin typeface="Calibri" panose="020F0502020204030204" pitchFamily="34" charset="0"/>
                <a:cs typeface="Calibri" panose="020F0502020204030204" pitchFamily="34" charset="0"/>
              </a:rPr>
              <a:t>LINKS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A hand holding a green globe with light bulbs and a flower&#10;&#10;Description automatically generated">
            <a:extLst>
              <a:ext uri="{FF2B5EF4-FFF2-40B4-BE49-F238E27FC236}">
                <a16:creationId xmlns:a16="http://schemas.microsoft.com/office/drawing/2014/main" id="{F9243F9F-5B45-4594-65E6-CCFD731AE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2760" y="984690"/>
            <a:ext cx="3458495" cy="3285241"/>
          </a:xfrm>
          <a:prstGeom prst="rect">
            <a:avLst/>
          </a:prstGeom>
        </p:spPr>
      </p:pic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68B0B98-A842-6DFF-96C8-9EF7CB615A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517"/>
          <a:stretch/>
        </p:blipFill>
        <p:spPr>
          <a:xfrm>
            <a:off x="9472377" y="4546881"/>
            <a:ext cx="2456515" cy="2213866"/>
          </a:xfrm>
          <a:prstGeom prst="rect">
            <a:avLst/>
          </a:prstGeom>
        </p:spPr>
      </p:pic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B4F780A-757B-4E3B-E74F-D466F7890E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016" t="266" r="71533" b="-266"/>
          <a:stretch/>
        </p:blipFill>
        <p:spPr>
          <a:xfrm>
            <a:off x="6249971" y="3719891"/>
            <a:ext cx="2975902" cy="2681949"/>
          </a:xfrm>
          <a:prstGeom prst="rect">
            <a:avLst/>
          </a:prstGeom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9F179E5D-6684-4834-8D32-643431DB98CA}"/>
              </a:ext>
            </a:extLst>
          </p:cNvPr>
          <p:cNvSpPr txBox="1"/>
          <p:nvPr/>
        </p:nvSpPr>
        <p:spPr>
          <a:xfrm>
            <a:off x="801188" y="31968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>
                <a:solidFill>
                  <a:srgbClr val="66814B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klima - </a:t>
            </a:r>
            <a:r>
              <a:rPr lang="da-DK" dirty="0" err="1">
                <a:solidFill>
                  <a:srgbClr val="66814B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esgreen-tool</a:t>
            </a:r>
            <a:r>
              <a:rPr lang="da-DK" dirty="0">
                <a:solidFill>
                  <a:srgbClr val="66814B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AØ på Silo</a:t>
            </a:r>
            <a:endParaRPr lang="da-DK" dirty="0">
              <a:solidFill>
                <a:srgbClr val="6681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2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C0E48294-FB05-364B-07F6-26373D98E7E4}"/>
              </a:ext>
            </a:extLst>
          </p:cNvPr>
          <p:cNvSpPr/>
          <p:nvPr/>
        </p:nvSpPr>
        <p:spPr>
          <a:xfrm>
            <a:off x="9554255" y="2382502"/>
            <a:ext cx="16616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>
                <a:solidFill>
                  <a:srgbClr val="3366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Materialet ligger her:</a:t>
            </a:r>
            <a:br>
              <a:rPr lang="da-DK" dirty="0">
                <a:solidFill>
                  <a:srgbClr val="3366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da-DK" b="1" dirty="0">
                <a:solidFill>
                  <a:srgbClr val="3366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ESGreenTool®</a:t>
            </a:r>
            <a:endParaRPr lang="da-DK" b="1" dirty="0">
              <a:solidFill>
                <a:srgbClr val="336600"/>
              </a:solidFill>
            </a:endParaRPr>
          </a:p>
        </p:txBody>
      </p:sp>
      <p:pic>
        <p:nvPicPr>
          <p:cNvPr id="4" name="Billede 5">
            <a:extLst>
              <a:ext uri="{FF2B5EF4-FFF2-40B4-BE49-F238E27FC236}">
                <a16:creationId xmlns:a16="http://schemas.microsoft.com/office/drawing/2014/main" id="{D9C90C7A-D765-491D-5F61-59DE53E9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275" y="2382502"/>
            <a:ext cx="8496980" cy="4202122"/>
          </a:xfrm>
          <a:prstGeom prst="rect">
            <a:avLst/>
          </a:prstGeom>
        </p:spPr>
      </p:pic>
      <p:pic>
        <p:nvPicPr>
          <p:cNvPr id="5" name="Billede 2">
            <a:extLst>
              <a:ext uri="{FF2B5EF4-FFF2-40B4-BE49-F238E27FC236}">
                <a16:creationId xmlns:a16="http://schemas.microsoft.com/office/drawing/2014/main" id="{283356D3-F803-CF60-AFF9-4C2644B49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275" y="1216067"/>
            <a:ext cx="100774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420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E5E30AD2D6654BBDEC29F0188D3E32" ma:contentTypeVersion="21" ma:contentTypeDescription="Create a new document." ma:contentTypeScope="" ma:versionID="da31e0203c06be37a94a8f04fba69a89">
  <xsd:schema xmlns:xsd="http://www.w3.org/2001/XMLSchema" xmlns:xs="http://www.w3.org/2001/XMLSchema" xmlns:p="http://schemas.microsoft.com/office/2006/metadata/properties" xmlns:ns2="52c5c59a-7659-40dd-99a6-1be168007d9a" xmlns:ns3="5c8ee764-ba3f-47fe-8828-fd6463fed5d2" targetNamespace="http://schemas.microsoft.com/office/2006/metadata/properties" ma:root="true" ma:fieldsID="4177ddd51f482e48df707510e024e06f" ns2:_="" ns3:_="">
    <xsd:import namespace="52c5c59a-7659-40dd-99a6-1be168007d9a"/>
    <xsd:import namespace="5c8ee764-ba3f-47fe-8828-fd6463fed5d2"/>
    <xsd:element name="properties">
      <xsd:complexType>
        <xsd:sequence>
          <xsd:element name="documentManagement">
            <xsd:complexType>
              <xsd:all>
                <xsd:element ref="ns2:MigrationWizId" minOccurs="0"/>
                <xsd:element ref="ns2:MigrationWizIdPermissions" minOccurs="0"/>
                <xsd:element ref="ns2:MigrationWizIdPermissionLevels" minOccurs="0"/>
                <xsd:element ref="ns2:MigrationWizIdDocumentLibraryPermissions" minOccurs="0"/>
                <xsd:element ref="ns2:MigrationWizIdSecurityGroups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c5c59a-7659-40dd-99a6-1be168007d9a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0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11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12" nillable="true" ma:displayName="MigrationWizIdSecurityGroups" ma:internalName="MigrationWizIdSecurityGroups">
      <xsd:simpleType>
        <xsd:restriction base="dms:Text"/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7f926cf8-d6ec-4170-b97f-a4c1386653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6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8ee764-ba3f-47fe-8828-fd6463fed5d2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27878068-9456-449e-9fbc-10f6e2add12a}" ma:internalName="TaxCatchAll" ma:showField="CatchAllData" ma:web="5c8ee764-ba3f-47fe-8828-fd6463fed5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2c5c59a-7659-40dd-99a6-1be168007d9a">
      <Terms xmlns="http://schemas.microsoft.com/office/infopath/2007/PartnerControls"/>
    </lcf76f155ced4ddcb4097134ff3c332f>
    <TaxCatchAll xmlns="5c8ee764-ba3f-47fe-8828-fd6463fed5d2" xsi:nil="true"/>
    <MigrationWizIdDocumentLibraryPermissions xmlns="52c5c59a-7659-40dd-99a6-1be168007d9a" xsi:nil="true"/>
    <MigrationWizId xmlns="52c5c59a-7659-40dd-99a6-1be168007d9a" xsi:nil="true"/>
    <MigrationWizIdSecurityGroups xmlns="52c5c59a-7659-40dd-99a6-1be168007d9a" xsi:nil="true"/>
    <MigrationWizIdPermissionLevels xmlns="52c5c59a-7659-40dd-99a6-1be168007d9a" xsi:nil="true"/>
    <MigrationWizIdPermissions xmlns="52c5c59a-7659-40dd-99a6-1be168007d9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46B05AF-EA60-40F0-878B-49DA8CE0D0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c5c59a-7659-40dd-99a6-1be168007d9a"/>
    <ds:schemaRef ds:uri="5c8ee764-ba3f-47fe-8828-fd6463fed5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F62FDAA-D76A-4F1B-B174-AB7025873155}">
  <ds:schemaRefs>
    <ds:schemaRef ds:uri="http://schemas.microsoft.com/office/2006/metadata/properties"/>
    <ds:schemaRef ds:uri="http://schemas.microsoft.com/office/infopath/2007/PartnerControls"/>
    <ds:schemaRef ds:uri="27bedda5-ba8e-4d98-bd4e-c1bbaec7e512"/>
    <ds:schemaRef ds:uri="0dff9e19-b051-4937-b189-92aa776e2072"/>
    <ds:schemaRef ds:uri="52c5c59a-7659-40dd-99a6-1be168007d9a"/>
    <ds:schemaRef ds:uri="5c8ee764-ba3f-47fe-8828-fd6463fed5d2"/>
  </ds:schemaRefs>
</ds:datastoreItem>
</file>

<file path=customXml/itemProps3.xml><?xml version="1.0" encoding="utf-8"?>
<ds:datastoreItem xmlns:ds="http://schemas.openxmlformats.org/officeDocument/2006/customXml" ds:itemID="{E5B93A26-2755-4527-ADA8-ECD5CECA33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</TotalTime>
  <Words>82</Words>
  <Application>Microsoft Office PowerPoint</Application>
  <PresentationFormat>Widescreen</PresentationFormat>
  <Paragraphs>19</Paragraphs>
  <Slides>5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5</vt:i4>
      </vt:variant>
    </vt:vector>
  </HeadingPairs>
  <TitlesOfParts>
    <vt:vector size="10" baseType="lpstr">
      <vt:lpstr>Aptos</vt:lpstr>
      <vt:lpstr>Aptos Display</vt:lpstr>
      <vt:lpstr>Arial</vt:lpstr>
      <vt:lpstr>Calibri</vt:lpstr>
      <vt:lpstr>Office Theme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Jonas Glue</dc:creator>
  <cp:lastModifiedBy>Linda Fager Hansen</cp:lastModifiedBy>
  <cp:revision>12</cp:revision>
  <dcterms:created xsi:type="dcterms:W3CDTF">2024-05-14T07:16:32Z</dcterms:created>
  <dcterms:modified xsi:type="dcterms:W3CDTF">2024-09-20T10:08:19Z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d0b3b83-c0d0-4fe6-b453-f5b9891d7703_Enabled">
    <vt:lpwstr>true</vt:lpwstr>
  </property>
  <property fmtid="{D5CDD505-2E9C-101B-9397-08002B2CF9AE}" pid="3" name="MSIP_Label_dd0b3b83-c0d0-4fe6-b453-f5b9891d7703_SetDate">
    <vt:lpwstr>2024-05-14T07:16:53Z</vt:lpwstr>
  </property>
  <property fmtid="{D5CDD505-2E9C-101B-9397-08002B2CF9AE}" pid="4" name="MSIP_Label_dd0b3b83-c0d0-4fe6-b453-f5b9891d7703_Method">
    <vt:lpwstr>Standard</vt:lpwstr>
  </property>
  <property fmtid="{D5CDD505-2E9C-101B-9397-08002B2CF9AE}" pid="5" name="MSIP_Label_dd0b3b83-c0d0-4fe6-b453-f5b9891d7703_Name">
    <vt:lpwstr>Internal</vt:lpwstr>
  </property>
  <property fmtid="{D5CDD505-2E9C-101B-9397-08002B2CF9AE}" pid="6" name="MSIP_Label_dd0b3b83-c0d0-4fe6-b453-f5b9891d7703_SiteId">
    <vt:lpwstr>d5dfa732-4450-4094-a0f9-50bd719272da</vt:lpwstr>
  </property>
  <property fmtid="{D5CDD505-2E9C-101B-9397-08002B2CF9AE}" pid="7" name="MSIP_Label_dd0b3b83-c0d0-4fe6-b453-f5b9891d7703_ActionId">
    <vt:lpwstr>0bc89eae-101c-44fb-9034-0775eda8864b</vt:lpwstr>
  </property>
  <property fmtid="{D5CDD505-2E9C-101B-9397-08002B2CF9AE}" pid="8" name="MSIP_Label_dd0b3b83-c0d0-4fe6-b453-f5b9891d7703_ContentBits">
    <vt:lpwstr>0</vt:lpwstr>
  </property>
  <property fmtid="{D5CDD505-2E9C-101B-9397-08002B2CF9AE}" pid="9" name="ContentTypeId">
    <vt:lpwstr>0x010100B6E5E30AD2D6654BBDEC29F0188D3E32</vt:lpwstr>
  </property>
  <property fmtid="{D5CDD505-2E9C-101B-9397-08002B2CF9AE}" pid="10" name="MediaServiceImageTags">
    <vt:lpwstr/>
  </property>
</Properties>
</file>