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5" r:id="rId4"/>
  </p:sldMasterIdLst>
  <p:notesMasterIdLst>
    <p:notesMasterId r:id="rId49"/>
  </p:notesMasterIdLst>
  <p:sldIdLst>
    <p:sldId id="979" r:id="rId5"/>
    <p:sldId id="7185" r:id="rId6"/>
    <p:sldId id="898" r:id="rId7"/>
    <p:sldId id="379" r:id="rId8"/>
    <p:sldId id="7201" r:id="rId9"/>
    <p:sldId id="7189" r:id="rId10"/>
    <p:sldId id="7197" r:id="rId11"/>
    <p:sldId id="7195" r:id="rId12"/>
    <p:sldId id="7196" r:id="rId13"/>
    <p:sldId id="7198" r:id="rId14"/>
    <p:sldId id="7199" r:id="rId15"/>
    <p:sldId id="7200" r:id="rId16"/>
    <p:sldId id="7205" r:id="rId17"/>
    <p:sldId id="7206" r:id="rId18"/>
    <p:sldId id="7184" r:id="rId19"/>
    <p:sldId id="7202" r:id="rId20"/>
    <p:sldId id="2147478098" r:id="rId21"/>
    <p:sldId id="7226" r:id="rId22"/>
    <p:sldId id="7227" r:id="rId23"/>
    <p:sldId id="7228" r:id="rId24"/>
    <p:sldId id="7229" r:id="rId25"/>
    <p:sldId id="7186" r:id="rId26"/>
    <p:sldId id="2147478106" r:id="rId27"/>
    <p:sldId id="2147478103" r:id="rId28"/>
    <p:sldId id="7193" r:id="rId29"/>
    <p:sldId id="7208" r:id="rId30"/>
    <p:sldId id="7209" r:id="rId31"/>
    <p:sldId id="7210" r:id="rId32"/>
    <p:sldId id="7221" r:id="rId33"/>
    <p:sldId id="2147478104" r:id="rId34"/>
    <p:sldId id="7222" r:id="rId35"/>
    <p:sldId id="7223" r:id="rId36"/>
    <p:sldId id="2147478099" r:id="rId37"/>
    <p:sldId id="2147478100" r:id="rId38"/>
    <p:sldId id="7217" r:id="rId39"/>
    <p:sldId id="2147478102" r:id="rId40"/>
    <p:sldId id="7214" r:id="rId41"/>
    <p:sldId id="7212" r:id="rId42"/>
    <p:sldId id="7213" r:id="rId43"/>
    <p:sldId id="2147478105" r:id="rId44"/>
    <p:sldId id="7211" r:id="rId45"/>
    <p:sldId id="7218" r:id="rId46"/>
    <p:sldId id="2147478056" r:id="rId47"/>
    <p:sldId id="7192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93" userDrawn="1">
          <p15:clr>
            <a:srgbClr val="A4A3A4"/>
          </p15:clr>
        </p15:guide>
        <p15:guide id="2" orient="horz" pos="2568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EE86CC4-7B9A-1E9D-FB84-647324FBAE5D}" name="Ellen Sofie Stensberg" initials="ESS" userId="S::elst@danbred.com::04ccc353-1886-4a7c-a102-6f9c6ad6d2a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kaela Ohl" initials="MO" lastIdx="32" clrIdx="0">
    <p:extLst>
      <p:ext uri="{19B8F6BF-5375-455C-9EA6-DF929625EA0E}">
        <p15:presenceInfo xmlns:p15="http://schemas.microsoft.com/office/powerpoint/2012/main" userId="S::mwo@danbred.com::f1fd3f3e-5052-4f66-aae6-6d53cb06a052" providerId="AD"/>
      </p:ext>
    </p:extLst>
  </p:cmAuthor>
  <p:cmAuthor id="2" name="Mathias Caspersen" initials="MC" lastIdx="2" clrIdx="1">
    <p:extLst>
      <p:ext uri="{19B8F6BF-5375-455C-9EA6-DF929625EA0E}">
        <p15:presenceInfo xmlns:p15="http://schemas.microsoft.com/office/powerpoint/2012/main" userId="S::mc@kogp.dk::7ff3497f-8893-4c6f-88f9-25dbf95ef77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20"/>
    <a:srgbClr val="007D57"/>
    <a:srgbClr val="ED7A06"/>
    <a:srgbClr val="B81D2F"/>
    <a:srgbClr val="C43E1C"/>
    <a:srgbClr val="A79C94"/>
    <a:srgbClr val="ED7A08"/>
    <a:srgbClr val="000000"/>
    <a:srgbClr val="81002A"/>
    <a:srgbClr val="706359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ema til typografi 1 - Markering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03447BB-5D67-496B-8E87-E561075AD55C}" styleName="Mørkt layout 1 - Markering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Mørkt layou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Mørkt layout 2 - Markering 3/Markering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D5ABB26-0587-4C30-8999-92F81FD0307C}" styleName="Ingen typografi, intet git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ema til typografi 1 - Markering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Lyst layout 1 - Markerin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yst layout 2 - Markerin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yst layout 2 - Markering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BC89EF96-8CEA-46FF-86C4-4CE0E7609802}" styleName="Lyst layout 3 - Markering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yst layout 3 - Markering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Lyst layou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llemlayout 2 - Markerin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Mellemlayout 1 - Markering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95" autoAdjust="0"/>
    <p:restoredTop sz="84364" autoAdjust="0"/>
  </p:normalViewPr>
  <p:slideViewPr>
    <p:cSldViewPr snapToGrid="0" snapToObjects="1">
      <p:cViewPr varScale="1">
        <p:scale>
          <a:sx n="94" d="100"/>
          <a:sy n="94" d="100"/>
        </p:scale>
        <p:origin x="1302" y="90"/>
      </p:cViewPr>
      <p:guideLst>
        <p:guide pos="393"/>
        <p:guide orient="horz" pos="2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commentAuthors" Target="commentAuthors.xml"/><Relationship Id="rId55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grid Beth Rasmussen" userId="fe76ff3c-97dc-4f94-a8ee-8e112a3a19fb" providerId="ADAL" clId="{9AAD0A21-99CE-4381-B3C8-070AE2909E47}"/>
    <pc:docChg chg="delSld">
      <pc:chgData name="Sigrid Beth Rasmussen" userId="fe76ff3c-97dc-4f94-a8ee-8e112a3a19fb" providerId="ADAL" clId="{9AAD0A21-99CE-4381-B3C8-070AE2909E47}" dt="2025-05-28T07:24:20.413" v="0" actId="47"/>
      <pc:docMkLst>
        <pc:docMk/>
      </pc:docMkLst>
      <pc:sldChg chg="del">
        <pc:chgData name="Sigrid Beth Rasmussen" userId="fe76ff3c-97dc-4f94-a8ee-8e112a3a19fb" providerId="ADAL" clId="{9AAD0A21-99CE-4381-B3C8-070AE2909E47}" dt="2025-05-28T07:24:20.413" v="0" actId="47"/>
        <pc:sldMkLst>
          <pc:docMk/>
          <pc:sldMk cId="867852973" sldId="7203"/>
        </pc:sldMkLst>
      </pc:sldChg>
    </pc:docChg>
  </pc:docChgLst>
  <pc:docChgLst>
    <pc:chgData name="Sigrid Beth Rasmussen" userId="fe76ff3c-97dc-4f94-a8ee-8e112a3a19fb" providerId="ADAL" clId="{F6350430-A366-4B77-ACBD-D02EF08C3E2B}"/>
    <pc:docChg chg="undo custSel addSld delSld modSld sldOrd">
      <pc:chgData name="Sigrid Beth Rasmussen" userId="fe76ff3c-97dc-4f94-a8ee-8e112a3a19fb" providerId="ADAL" clId="{F6350430-A366-4B77-ACBD-D02EF08C3E2B}" dt="2025-05-09T07:53:02.951" v="64" actId="47"/>
      <pc:docMkLst>
        <pc:docMk/>
      </pc:docMkLst>
      <pc:sldChg chg="add del">
        <pc:chgData name="Sigrid Beth Rasmussen" userId="fe76ff3c-97dc-4f94-a8ee-8e112a3a19fb" providerId="ADAL" clId="{F6350430-A366-4B77-ACBD-D02EF08C3E2B}" dt="2025-05-09T07:47:26.087" v="14" actId="47"/>
        <pc:sldMkLst>
          <pc:docMk/>
          <pc:sldMk cId="2333759843" sldId="876"/>
        </pc:sldMkLst>
      </pc:sldChg>
      <pc:sldChg chg="add ord">
        <pc:chgData name="Sigrid Beth Rasmussen" userId="fe76ff3c-97dc-4f94-a8ee-8e112a3a19fb" providerId="ADAL" clId="{F6350430-A366-4B77-ACBD-D02EF08C3E2B}" dt="2025-05-09T07:47:55.732" v="17"/>
        <pc:sldMkLst>
          <pc:docMk/>
          <pc:sldMk cId="3052702472" sldId="898"/>
        </pc:sldMkLst>
      </pc:sldChg>
      <pc:sldChg chg="modSp mod">
        <pc:chgData name="Sigrid Beth Rasmussen" userId="fe76ff3c-97dc-4f94-a8ee-8e112a3a19fb" providerId="ADAL" clId="{F6350430-A366-4B77-ACBD-D02EF08C3E2B}" dt="2025-05-09T07:47:01.057" v="3" actId="20577"/>
        <pc:sldMkLst>
          <pc:docMk/>
          <pc:sldMk cId="1646736586" sldId="979"/>
        </pc:sldMkLst>
        <pc:spChg chg="mod">
          <ac:chgData name="Sigrid Beth Rasmussen" userId="fe76ff3c-97dc-4f94-a8ee-8e112a3a19fb" providerId="ADAL" clId="{F6350430-A366-4B77-ACBD-D02EF08C3E2B}" dt="2025-05-09T07:47:01.057" v="3" actId="20577"/>
          <ac:spMkLst>
            <pc:docMk/>
            <pc:sldMk cId="1646736586" sldId="979"/>
            <ac:spMk id="10" creationId="{D31018F1-F7E8-46AC-A072-15623897BB8F}"/>
          </ac:spMkLst>
        </pc:spChg>
      </pc:sldChg>
      <pc:sldChg chg="del">
        <pc:chgData name="Sigrid Beth Rasmussen" userId="fe76ff3c-97dc-4f94-a8ee-8e112a3a19fb" providerId="ADAL" clId="{F6350430-A366-4B77-ACBD-D02EF08C3E2B}" dt="2025-05-09T07:47:09.197" v="5" actId="47"/>
        <pc:sldMkLst>
          <pc:docMk/>
          <pc:sldMk cId="2298117567" sldId="7176"/>
        </pc:sldMkLst>
      </pc:sldChg>
      <pc:sldChg chg="del">
        <pc:chgData name="Sigrid Beth Rasmussen" userId="fe76ff3c-97dc-4f94-a8ee-8e112a3a19fb" providerId="ADAL" clId="{F6350430-A366-4B77-ACBD-D02EF08C3E2B}" dt="2025-05-09T07:47:11.579" v="10" actId="47"/>
        <pc:sldMkLst>
          <pc:docMk/>
          <pc:sldMk cId="2318443461" sldId="7182"/>
        </pc:sldMkLst>
      </pc:sldChg>
      <pc:sldChg chg="del">
        <pc:chgData name="Sigrid Beth Rasmussen" userId="fe76ff3c-97dc-4f94-a8ee-8e112a3a19fb" providerId="ADAL" clId="{F6350430-A366-4B77-ACBD-D02EF08C3E2B}" dt="2025-05-09T07:47:07.043" v="4" actId="47"/>
        <pc:sldMkLst>
          <pc:docMk/>
          <pc:sldMk cId="3329882810" sldId="7183"/>
        </pc:sldMkLst>
      </pc:sldChg>
      <pc:sldChg chg="del">
        <pc:chgData name="Sigrid Beth Rasmussen" userId="fe76ff3c-97dc-4f94-a8ee-8e112a3a19fb" providerId="ADAL" clId="{F6350430-A366-4B77-ACBD-D02EF08C3E2B}" dt="2025-05-09T07:50:26.313" v="32" actId="2696"/>
        <pc:sldMkLst>
          <pc:docMk/>
          <pc:sldMk cId="1320785810" sldId="7184"/>
        </pc:sldMkLst>
      </pc:sldChg>
      <pc:sldChg chg="modSp add mod">
        <pc:chgData name="Sigrid Beth Rasmussen" userId="fe76ff3c-97dc-4f94-a8ee-8e112a3a19fb" providerId="ADAL" clId="{F6350430-A366-4B77-ACBD-D02EF08C3E2B}" dt="2025-05-09T07:51:29.823" v="53" actId="6549"/>
        <pc:sldMkLst>
          <pc:docMk/>
          <pc:sldMk cId="1638050182" sldId="7184"/>
        </pc:sldMkLst>
        <pc:spChg chg="mod">
          <ac:chgData name="Sigrid Beth Rasmussen" userId="fe76ff3c-97dc-4f94-a8ee-8e112a3a19fb" providerId="ADAL" clId="{F6350430-A366-4B77-ACBD-D02EF08C3E2B}" dt="2025-05-09T07:51:10.221" v="37" actId="20577"/>
          <ac:spMkLst>
            <pc:docMk/>
            <pc:sldMk cId="1638050182" sldId="7184"/>
            <ac:spMk id="2" creationId="{4652A9CA-3D95-098B-0EF2-F19B17031DCD}"/>
          </ac:spMkLst>
        </pc:spChg>
        <pc:spChg chg="mod">
          <ac:chgData name="Sigrid Beth Rasmussen" userId="fe76ff3c-97dc-4f94-a8ee-8e112a3a19fb" providerId="ADAL" clId="{F6350430-A366-4B77-ACBD-D02EF08C3E2B}" dt="2025-05-09T07:51:29.823" v="53" actId="6549"/>
          <ac:spMkLst>
            <pc:docMk/>
            <pc:sldMk cId="1638050182" sldId="7184"/>
            <ac:spMk id="5" creationId="{4493CC12-D4CF-2448-6335-464D3256A047}"/>
          </ac:spMkLst>
        </pc:spChg>
      </pc:sldChg>
      <pc:sldChg chg="modSp mod">
        <pc:chgData name="Sigrid Beth Rasmussen" userId="fe76ff3c-97dc-4f94-a8ee-8e112a3a19fb" providerId="ADAL" clId="{F6350430-A366-4B77-ACBD-D02EF08C3E2B}" dt="2025-05-09T07:50:29.370" v="34" actId="20577"/>
        <pc:sldMkLst>
          <pc:docMk/>
          <pc:sldMk cId="1929361375" sldId="7185"/>
        </pc:sldMkLst>
        <pc:spChg chg="mod">
          <ac:chgData name="Sigrid Beth Rasmussen" userId="fe76ff3c-97dc-4f94-a8ee-8e112a3a19fb" providerId="ADAL" clId="{F6350430-A366-4B77-ACBD-D02EF08C3E2B}" dt="2025-05-09T07:50:29.370" v="34" actId="20577"/>
          <ac:spMkLst>
            <pc:docMk/>
            <pc:sldMk cId="1929361375" sldId="7185"/>
            <ac:spMk id="4" creationId="{DB571712-C656-D670-F78E-DF6CE7A40A05}"/>
          </ac:spMkLst>
        </pc:spChg>
      </pc:sldChg>
      <pc:sldChg chg="delSp add del mod">
        <pc:chgData name="Sigrid Beth Rasmussen" userId="fe76ff3c-97dc-4f94-a8ee-8e112a3a19fb" providerId="ADAL" clId="{F6350430-A366-4B77-ACBD-D02EF08C3E2B}" dt="2025-05-09T07:53:02.951" v="64" actId="47"/>
        <pc:sldMkLst>
          <pc:docMk/>
          <pc:sldMk cId="682444535" sldId="7191"/>
        </pc:sldMkLst>
      </pc:sldChg>
      <pc:sldChg chg="del">
        <pc:chgData name="Sigrid Beth Rasmussen" userId="fe76ff3c-97dc-4f94-a8ee-8e112a3a19fb" providerId="ADAL" clId="{F6350430-A366-4B77-ACBD-D02EF08C3E2B}" dt="2025-05-09T07:48:51.391" v="29" actId="47"/>
        <pc:sldMkLst>
          <pc:docMk/>
          <pc:sldMk cId="764689114" sldId="7215"/>
        </pc:sldMkLst>
      </pc:sldChg>
      <pc:sldChg chg="del">
        <pc:chgData name="Sigrid Beth Rasmussen" userId="fe76ff3c-97dc-4f94-a8ee-8e112a3a19fb" providerId="ADAL" clId="{F6350430-A366-4B77-ACBD-D02EF08C3E2B}" dt="2025-05-09T07:47:11.076" v="9" actId="47"/>
        <pc:sldMkLst>
          <pc:docMk/>
          <pc:sldMk cId="720818602" sldId="7224"/>
        </pc:sldMkLst>
      </pc:sldChg>
      <pc:sldChg chg="del">
        <pc:chgData name="Sigrid Beth Rasmussen" userId="fe76ff3c-97dc-4f94-a8ee-8e112a3a19fb" providerId="ADAL" clId="{F6350430-A366-4B77-ACBD-D02EF08C3E2B}" dt="2025-05-09T07:47:10.583" v="8" actId="47"/>
        <pc:sldMkLst>
          <pc:docMk/>
          <pc:sldMk cId="965292481" sldId="2145706089"/>
        </pc:sldMkLst>
      </pc:sldChg>
      <pc:sldChg chg="del">
        <pc:chgData name="Sigrid Beth Rasmussen" userId="fe76ff3c-97dc-4f94-a8ee-8e112a3a19fb" providerId="ADAL" clId="{F6350430-A366-4B77-ACBD-D02EF08C3E2B}" dt="2025-05-09T07:47:09.709" v="6" actId="47"/>
        <pc:sldMkLst>
          <pc:docMk/>
          <pc:sldMk cId="154650234" sldId="2145706094"/>
        </pc:sldMkLst>
      </pc:sldChg>
      <pc:sldChg chg="del">
        <pc:chgData name="Sigrid Beth Rasmussen" userId="fe76ff3c-97dc-4f94-a8ee-8e112a3a19fb" providerId="ADAL" clId="{F6350430-A366-4B77-ACBD-D02EF08C3E2B}" dt="2025-05-09T07:49:07.957" v="31" actId="2696"/>
        <pc:sldMkLst>
          <pc:docMk/>
          <pc:sldMk cId="1194530573" sldId="2145706095"/>
        </pc:sldMkLst>
      </pc:sldChg>
      <pc:sldChg chg="del">
        <pc:chgData name="Sigrid Beth Rasmussen" userId="fe76ff3c-97dc-4f94-a8ee-8e112a3a19fb" providerId="ADAL" clId="{F6350430-A366-4B77-ACBD-D02EF08C3E2B}" dt="2025-05-09T07:47:12.084" v="11" actId="47"/>
        <pc:sldMkLst>
          <pc:docMk/>
          <pc:sldMk cId="2625592147" sldId="2145706100"/>
        </pc:sldMkLst>
      </pc:sldChg>
      <pc:sldChg chg="del">
        <pc:chgData name="Sigrid Beth Rasmussen" userId="fe76ff3c-97dc-4f94-a8ee-8e112a3a19fb" providerId="ADAL" clId="{F6350430-A366-4B77-ACBD-D02EF08C3E2B}" dt="2025-05-09T07:47:10.123" v="7" actId="47"/>
        <pc:sldMkLst>
          <pc:docMk/>
          <pc:sldMk cId="624774815" sldId="2147478037"/>
        </pc:sldMkLst>
      </pc:sldChg>
      <pc:sldChg chg="del">
        <pc:chgData name="Sigrid Beth Rasmussen" userId="fe76ff3c-97dc-4f94-a8ee-8e112a3a19fb" providerId="ADAL" clId="{F6350430-A366-4B77-ACBD-D02EF08C3E2B}" dt="2025-05-09T07:48:47.116" v="25" actId="47"/>
        <pc:sldMkLst>
          <pc:docMk/>
          <pc:sldMk cId="279777527" sldId="2147478039"/>
        </pc:sldMkLst>
      </pc:sldChg>
      <pc:sldChg chg="del">
        <pc:chgData name="Sigrid Beth Rasmussen" userId="fe76ff3c-97dc-4f94-a8ee-8e112a3a19fb" providerId="ADAL" clId="{F6350430-A366-4B77-ACBD-D02EF08C3E2B}" dt="2025-05-09T07:48:43.362" v="18" actId="47"/>
        <pc:sldMkLst>
          <pc:docMk/>
          <pc:sldMk cId="2332100558" sldId="2147478077"/>
        </pc:sldMkLst>
      </pc:sldChg>
      <pc:sldChg chg="del">
        <pc:chgData name="Sigrid Beth Rasmussen" userId="fe76ff3c-97dc-4f94-a8ee-8e112a3a19fb" providerId="ADAL" clId="{F6350430-A366-4B77-ACBD-D02EF08C3E2B}" dt="2025-05-09T07:48:47.351" v="26" actId="47"/>
        <pc:sldMkLst>
          <pc:docMk/>
          <pc:sldMk cId="2995171781" sldId="2147478095"/>
        </pc:sldMkLst>
      </pc:sldChg>
      <pc:sldChg chg="del">
        <pc:chgData name="Sigrid Beth Rasmussen" userId="fe76ff3c-97dc-4f94-a8ee-8e112a3a19fb" providerId="ADAL" clId="{F6350430-A366-4B77-ACBD-D02EF08C3E2B}" dt="2025-05-09T07:48:47.554" v="27" actId="47"/>
        <pc:sldMkLst>
          <pc:docMk/>
          <pc:sldMk cId="2089811819" sldId="2147478096"/>
        </pc:sldMkLst>
      </pc:sldChg>
      <pc:sldChg chg="del">
        <pc:chgData name="Sigrid Beth Rasmussen" userId="fe76ff3c-97dc-4f94-a8ee-8e112a3a19fb" providerId="ADAL" clId="{F6350430-A366-4B77-ACBD-D02EF08C3E2B}" dt="2025-05-09T07:48:48.178" v="28" actId="47"/>
        <pc:sldMkLst>
          <pc:docMk/>
          <pc:sldMk cId="4122238088" sldId="2147478097"/>
        </pc:sldMkLst>
      </pc:sldChg>
      <pc:sldChg chg="addSp delSp modSp add mod">
        <pc:chgData name="Sigrid Beth Rasmussen" userId="fe76ff3c-97dc-4f94-a8ee-8e112a3a19fb" providerId="ADAL" clId="{F6350430-A366-4B77-ACBD-D02EF08C3E2B}" dt="2025-05-09T07:52:57.010" v="63" actId="1076"/>
        <pc:sldMkLst>
          <pc:docMk/>
          <pc:sldMk cId="1840268218" sldId="2147478106"/>
        </pc:sldMkLst>
        <pc:spChg chg="add mod">
          <ac:chgData name="Sigrid Beth Rasmussen" userId="fe76ff3c-97dc-4f94-a8ee-8e112a3a19fb" providerId="ADAL" clId="{F6350430-A366-4B77-ACBD-D02EF08C3E2B}" dt="2025-05-09T07:52:57.010" v="63" actId="1076"/>
          <ac:spMkLst>
            <pc:docMk/>
            <pc:sldMk cId="1840268218" sldId="2147478106"/>
            <ac:spMk id="9" creationId="{2D780287-ECBA-B928-E7C5-DA90AB2AE42F}"/>
          </ac:spMkLst>
        </pc:spChg>
        <pc:picChg chg="mod">
          <ac:chgData name="Sigrid Beth Rasmussen" userId="fe76ff3c-97dc-4f94-a8ee-8e112a3a19fb" providerId="ADAL" clId="{F6350430-A366-4B77-ACBD-D02EF08C3E2B}" dt="2025-05-09T07:52:53.853" v="62" actId="1076"/>
          <ac:picMkLst>
            <pc:docMk/>
            <pc:sldMk cId="1840268218" sldId="2147478106"/>
            <ac:picMk id="3" creationId="{DCA39D0D-A328-938B-AAB3-C57D6CAC754C}"/>
          </ac:picMkLst>
        </pc:picChg>
      </pc:sldChg>
      <pc:sldChg chg="del">
        <pc:chgData name="Sigrid Beth Rasmussen" userId="fe76ff3c-97dc-4f94-a8ee-8e112a3a19fb" providerId="ADAL" clId="{F6350430-A366-4B77-ACBD-D02EF08C3E2B}" dt="2025-05-09T07:48:43.743" v="19" actId="47"/>
        <pc:sldMkLst>
          <pc:docMk/>
          <pc:sldMk cId="2873890519" sldId="2147478106"/>
        </pc:sldMkLst>
      </pc:sldChg>
      <pc:sldChg chg="del">
        <pc:chgData name="Sigrid Beth Rasmussen" userId="fe76ff3c-97dc-4f94-a8ee-8e112a3a19fb" providerId="ADAL" clId="{F6350430-A366-4B77-ACBD-D02EF08C3E2B}" dt="2025-05-09T07:48:45.944" v="23" actId="47"/>
        <pc:sldMkLst>
          <pc:docMk/>
          <pc:sldMk cId="3907734557" sldId="2147478108"/>
        </pc:sldMkLst>
      </pc:sldChg>
      <pc:sldChg chg="del">
        <pc:chgData name="Sigrid Beth Rasmussen" userId="fe76ff3c-97dc-4f94-a8ee-8e112a3a19fb" providerId="ADAL" clId="{F6350430-A366-4B77-ACBD-D02EF08C3E2B}" dt="2025-05-09T07:48:46.323" v="24" actId="47"/>
        <pc:sldMkLst>
          <pc:docMk/>
          <pc:sldMk cId="3923855613" sldId="2147478109"/>
        </pc:sldMkLst>
      </pc:sldChg>
      <pc:sldChg chg="del">
        <pc:chgData name="Sigrid Beth Rasmussen" userId="fe76ff3c-97dc-4f94-a8ee-8e112a3a19fb" providerId="ADAL" clId="{F6350430-A366-4B77-ACBD-D02EF08C3E2B}" dt="2025-05-09T07:48:44.198" v="20" actId="47"/>
        <pc:sldMkLst>
          <pc:docMk/>
          <pc:sldMk cId="2639216568" sldId="2147478111"/>
        </pc:sldMkLst>
      </pc:sldChg>
      <pc:sldChg chg="del">
        <pc:chgData name="Sigrid Beth Rasmussen" userId="fe76ff3c-97dc-4f94-a8ee-8e112a3a19fb" providerId="ADAL" clId="{F6350430-A366-4B77-ACBD-D02EF08C3E2B}" dt="2025-05-09T07:48:45.308" v="21" actId="47"/>
        <pc:sldMkLst>
          <pc:docMk/>
          <pc:sldMk cId="701301706" sldId="2147478112"/>
        </pc:sldMkLst>
      </pc:sldChg>
      <pc:sldChg chg="del">
        <pc:chgData name="Sigrid Beth Rasmussen" userId="fe76ff3c-97dc-4f94-a8ee-8e112a3a19fb" providerId="ADAL" clId="{F6350430-A366-4B77-ACBD-D02EF08C3E2B}" dt="2025-05-09T07:48:58.847" v="30" actId="47"/>
        <pc:sldMkLst>
          <pc:docMk/>
          <pc:sldMk cId="1790389941" sldId="2147478114"/>
        </pc:sldMkLst>
      </pc:sldChg>
      <pc:sldChg chg="del">
        <pc:chgData name="Sigrid Beth Rasmussen" userId="fe76ff3c-97dc-4f94-a8ee-8e112a3a19fb" providerId="ADAL" clId="{F6350430-A366-4B77-ACBD-D02EF08C3E2B}" dt="2025-05-09T07:48:45.585" v="22" actId="47"/>
        <pc:sldMkLst>
          <pc:docMk/>
          <pc:sldMk cId="1786034755" sldId="2147478115"/>
        </pc:sldMkLst>
      </pc:sldChg>
      <pc:sldMasterChg chg="delSldLayout">
        <pc:chgData name="Sigrid Beth Rasmussen" userId="fe76ff3c-97dc-4f94-a8ee-8e112a3a19fb" providerId="ADAL" clId="{F6350430-A366-4B77-ACBD-D02EF08C3E2B}" dt="2025-05-09T07:47:10.583" v="8" actId="47"/>
        <pc:sldMasterMkLst>
          <pc:docMk/>
          <pc:sldMasterMk cId="2225722398" sldId="2147483705"/>
        </pc:sldMasterMkLst>
        <pc:sldLayoutChg chg="del">
          <pc:chgData name="Sigrid Beth Rasmussen" userId="fe76ff3c-97dc-4f94-a8ee-8e112a3a19fb" providerId="ADAL" clId="{F6350430-A366-4B77-ACBD-D02EF08C3E2B}" dt="2025-05-09T07:47:10.583" v="8" actId="47"/>
          <pc:sldLayoutMkLst>
            <pc:docMk/>
            <pc:sldMasterMk cId="2225722398" sldId="2147483705"/>
            <pc:sldLayoutMk cId="4224783497" sldId="2147483744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appsrv03\Dokumenter\Sm&#229;grise%20salg\3%20Markedsf&#248;ring\Salgsmaterialer\Indeks-niveaue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Grafik!$C$1</c:f>
              <c:strCache>
                <c:ptCount val="1"/>
                <c:pt idx="0">
                  <c:v>Antal søer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B1D-457E-BE6F-AC9FCCA54B10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6B1D-457E-BE6F-AC9FCCA54B10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B1D-457E-BE6F-AC9FCCA54B10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6B1D-457E-BE6F-AC9FCCA54B10}"/>
              </c:ext>
            </c:extLst>
          </c:dPt>
          <c:cat>
            <c:strRef>
              <c:f>Grafik!$B$2:$B$5</c:f>
              <c:strCache>
                <c:ptCount val="4"/>
                <c:pt idx="0">
                  <c:v>Indkøb af LY-polte</c:v>
                </c:pt>
                <c:pt idx="1">
                  <c:v>Zig-Zag m. kernestyring</c:v>
                </c:pt>
                <c:pt idx="2">
                  <c:v>Renracet kernestyring</c:v>
                </c:pt>
                <c:pt idx="3">
                  <c:v>Zig-Zag uden kernestyring</c:v>
                </c:pt>
              </c:strCache>
            </c:strRef>
          </c:cat>
          <c:val>
            <c:numRef>
              <c:f>Grafik!$C$2:$C$5</c:f>
              <c:numCache>
                <c:formatCode>General</c:formatCode>
                <c:ptCount val="4"/>
                <c:pt idx="0">
                  <c:v>510000</c:v>
                </c:pt>
                <c:pt idx="1">
                  <c:v>210000</c:v>
                </c:pt>
                <c:pt idx="2">
                  <c:v>63000</c:v>
                </c:pt>
                <c:pt idx="3">
                  <c:v>217000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B1D-457E-BE6F-AC9FCCA54B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539675001214292"/>
          <c:y val="0.34014573183712649"/>
          <c:w val="0.35323244806873444"/>
          <c:h val="0.2879867686989348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LID4096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9626C7-2BAF-403F-A5EC-D9B637A20E40}" type="doc">
      <dgm:prSet loTypeId="urn:microsoft.com/office/officeart/2005/8/layout/hierarchy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A5B8BEC-82BB-4576-AF8F-C41A943F643B}">
      <dgm:prSet/>
      <dgm:spPr/>
      <dgm:t>
        <a:bodyPr/>
        <a:lstStyle/>
        <a:p>
          <a:r>
            <a:rPr lang="da-DK" dirty="0"/>
            <a:t>Indkøb af polte fra opformering </a:t>
          </a:r>
          <a:endParaRPr lang="en-US" dirty="0"/>
        </a:p>
      </dgm:t>
    </dgm:pt>
    <dgm:pt modelId="{26C631A8-4ABE-4A17-91E7-30F673BD25E0}" type="parTrans" cxnId="{D9F19BB8-60C5-499A-BA82-422BB36C47AC}">
      <dgm:prSet/>
      <dgm:spPr/>
      <dgm:t>
        <a:bodyPr/>
        <a:lstStyle/>
        <a:p>
          <a:endParaRPr lang="en-US"/>
        </a:p>
      </dgm:t>
    </dgm:pt>
    <dgm:pt modelId="{4F8D22A4-20E5-4CFD-8F8A-6DCFAD948EFB}" type="sibTrans" cxnId="{D9F19BB8-60C5-499A-BA82-422BB36C47AC}">
      <dgm:prSet/>
      <dgm:spPr/>
      <dgm:t>
        <a:bodyPr/>
        <a:lstStyle/>
        <a:p>
          <a:endParaRPr lang="en-US"/>
        </a:p>
      </dgm:t>
    </dgm:pt>
    <dgm:pt modelId="{AAB30876-5CBE-4037-A9B3-A564D0591DEF}">
      <dgm:prSet/>
      <dgm:spPr/>
      <dgm:t>
        <a:bodyPr/>
        <a:lstStyle/>
        <a:p>
          <a:r>
            <a:rPr lang="da-DK" dirty="0"/>
            <a:t>Hjemmeavl (GenePro)  </a:t>
          </a:r>
          <a:endParaRPr lang="en-US" dirty="0"/>
        </a:p>
      </dgm:t>
    </dgm:pt>
    <dgm:pt modelId="{535F9938-8A0A-4AB5-B254-6C412A4E307D}" type="parTrans" cxnId="{95875DB2-7900-4332-AE10-5931FA39AF9D}">
      <dgm:prSet/>
      <dgm:spPr/>
      <dgm:t>
        <a:bodyPr/>
        <a:lstStyle/>
        <a:p>
          <a:endParaRPr lang="en-US"/>
        </a:p>
      </dgm:t>
    </dgm:pt>
    <dgm:pt modelId="{031EF87D-90F6-4E12-AFD7-2C5CA9ACFED5}" type="sibTrans" cxnId="{95875DB2-7900-4332-AE10-5931FA39AF9D}">
      <dgm:prSet/>
      <dgm:spPr/>
      <dgm:t>
        <a:bodyPr/>
        <a:lstStyle/>
        <a:p>
          <a:endParaRPr lang="en-US"/>
        </a:p>
      </dgm:t>
    </dgm:pt>
    <dgm:pt modelId="{595506E8-7641-4840-A4D7-CB5A13EDEDC3}">
      <dgm:prSet custT="1"/>
      <dgm:spPr/>
      <dgm:t>
        <a:bodyPr/>
        <a:lstStyle/>
        <a:p>
          <a:r>
            <a:rPr lang="da-DK" sz="2800" dirty="0"/>
            <a:t>Renracet kerne (med eller uden Kernestyring</a:t>
          </a:r>
          <a:r>
            <a:rPr lang="da-DK" sz="2000" dirty="0">
              <a:latin typeface="Arial" panose="020B0604020202020204" pitchFamily="34" charset="0"/>
              <a:cs typeface="Arial" panose="020B0604020202020204" pitchFamily="34" charset="0"/>
            </a:rPr>
            <a:t>®</a:t>
          </a:r>
          <a:r>
            <a:rPr lang="da-DK" sz="2800" dirty="0"/>
            <a:t>) </a:t>
          </a:r>
          <a:endParaRPr lang="en-US" sz="2800" dirty="0"/>
        </a:p>
      </dgm:t>
    </dgm:pt>
    <dgm:pt modelId="{D499715C-D848-49DC-B6C1-328F61756CAA}" type="parTrans" cxnId="{8FC53F60-BC2D-4CE9-B636-8EC8C0FF89CA}">
      <dgm:prSet/>
      <dgm:spPr/>
      <dgm:t>
        <a:bodyPr/>
        <a:lstStyle/>
        <a:p>
          <a:endParaRPr lang="en-US"/>
        </a:p>
      </dgm:t>
    </dgm:pt>
    <dgm:pt modelId="{822F7BB1-D6A9-4893-B3E3-7155FD81BF39}" type="sibTrans" cxnId="{8FC53F60-BC2D-4CE9-B636-8EC8C0FF89CA}">
      <dgm:prSet/>
      <dgm:spPr/>
      <dgm:t>
        <a:bodyPr/>
        <a:lstStyle/>
        <a:p>
          <a:endParaRPr lang="en-US"/>
        </a:p>
      </dgm:t>
    </dgm:pt>
    <dgm:pt modelId="{4BE1975C-2036-43FC-84F5-1DCA79866168}">
      <dgm:prSet custT="1"/>
      <dgm:spPr/>
      <dgm:t>
        <a:bodyPr/>
        <a:lstStyle/>
        <a:p>
          <a:r>
            <a:rPr lang="da-DK" sz="2800" dirty="0" err="1"/>
            <a:t>ZigZag</a:t>
          </a:r>
          <a:r>
            <a:rPr lang="da-DK" sz="2800" dirty="0"/>
            <a:t> (med eller uden Kernestyring</a:t>
          </a:r>
          <a:r>
            <a:rPr lang="da-DK" sz="2000" dirty="0">
              <a:latin typeface="Arial" panose="020B0604020202020204" pitchFamily="34" charset="0"/>
              <a:cs typeface="Arial" panose="020B0604020202020204" pitchFamily="34" charset="0"/>
            </a:rPr>
            <a:t>®</a:t>
          </a:r>
          <a:r>
            <a:rPr lang="da-DK" sz="2800" dirty="0"/>
            <a:t>) </a:t>
          </a:r>
          <a:endParaRPr lang="en-US" sz="2800" dirty="0"/>
        </a:p>
      </dgm:t>
    </dgm:pt>
    <dgm:pt modelId="{6675E700-6AD6-46FE-8A79-33AFAD12B59B}" type="parTrans" cxnId="{D3B0A9A0-B2D4-41A5-A2F1-49341A9BC2D4}">
      <dgm:prSet/>
      <dgm:spPr/>
      <dgm:t>
        <a:bodyPr/>
        <a:lstStyle/>
        <a:p>
          <a:endParaRPr lang="en-US"/>
        </a:p>
      </dgm:t>
    </dgm:pt>
    <dgm:pt modelId="{14496CBC-98B1-48DE-89F0-417EF979A148}" type="sibTrans" cxnId="{D3B0A9A0-B2D4-41A5-A2F1-49341A9BC2D4}">
      <dgm:prSet/>
      <dgm:spPr/>
      <dgm:t>
        <a:bodyPr/>
        <a:lstStyle/>
        <a:p>
          <a:endParaRPr lang="en-US"/>
        </a:p>
      </dgm:t>
    </dgm:pt>
    <dgm:pt modelId="{404B5884-FA5C-4E8D-9FF0-02661B15B825}" type="pres">
      <dgm:prSet presAssocID="{A39626C7-2BAF-403F-A5EC-D9B637A20E4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B61A5C7-6ECA-411A-BAC5-122EB6DEF23B}" type="pres">
      <dgm:prSet presAssocID="{0A5B8BEC-82BB-4576-AF8F-C41A943F643B}" presName="hierRoot1" presStyleCnt="0"/>
      <dgm:spPr/>
    </dgm:pt>
    <dgm:pt modelId="{00A6B767-2D45-4B99-82F3-E8AE8883F249}" type="pres">
      <dgm:prSet presAssocID="{0A5B8BEC-82BB-4576-AF8F-C41A943F643B}" presName="composite" presStyleCnt="0"/>
      <dgm:spPr/>
    </dgm:pt>
    <dgm:pt modelId="{84136051-D01B-4535-9464-D68637FAF049}" type="pres">
      <dgm:prSet presAssocID="{0A5B8BEC-82BB-4576-AF8F-C41A943F643B}" presName="background" presStyleLbl="node0" presStyleIdx="0" presStyleCnt="2"/>
      <dgm:spPr/>
    </dgm:pt>
    <dgm:pt modelId="{6BCA59CA-33CA-4738-B4CF-7A9D0AD315FA}" type="pres">
      <dgm:prSet presAssocID="{0A5B8BEC-82BB-4576-AF8F-C41A943F643B}" presName="text" presStyleLbl="fgAcc0" presStyleIdx="0" presStyleCnt="2">
        <dgm:presLayoutVars>
          <dgm:chPref val="3"/>
        </dgm:presLayoutVars>
      </dgm:prSet>
      <dgm:spPr/>
    </dgm:pt>
    <dgm:pt modelId="{B1147505-7634-4E62-9AA1-86FF693F93A4}" type="pres">
      <dgm:prSet presAssocID="{0A5B8BEC-82BB-4576-AF8F-C41A943F643B}" presName="hierChild2" presStyleCnt="0"/>
      <dgm:spPr/>
    </dgm:pt>
    <dgm:pt modelId="{07075BC7-AC80-4730-BAD5-B2726BAD89B0}" type="pres">
      <dgm:prSet presAssocID="{AAB30876-5CBE-4037-A9B3-A564D0591DEF}" presName="hierRoot1" presStyleCnt="0"/>
      <dgm:spPr/>
    </dgm:pt>
    <dgm:pt modelId="{93D4EADA-B303-4144-BD92-6724FD3AFBB4}" type="pres">
      <dgm:prSet presAssocID="{AAB30876-5CBE-4037-A9B3-A564D0591DEF}" presName="composite" presStyleCnt="0"/>
      <dgm:spPr/>
    </dgm:pt>
    <dgm:pt modelId="{1DBCB58C-45D7-4CE9-A57D-3A4479C215AC}" type="pres">
      <dgm:prSet presAssocID="{AAB30876-5CBE-4037-A9B3-A564D0591DEF}" presName="background" presStyleLbl="node0" presStyleIdx="1" presStyleCnt="2"/>
      <dgm:spPr/>
    </dgm:pt>
    <dgm:pt modelId="{13E7F796-27F3-405A-931B-9B69270C3EEE}" type="pres">
      <dgm:prSet presAssocID="{AAB30876-5CBE-4037-A9B3-A564D0591DEF}" presName="text" presStyleLbl="fgAcc0" presStyleIdx="1" presStyleCnt="2">
        <dgm:presLayoutVars>
          <dgm:chPref val="3"/>
        </dgm:presLayoutVars>
      </dgm:prSet>
      <dgm:spPr/>
    </dgm:pt>
    <dgm:pt modelId="{DEEF6DA2-CF6F-46AB-B33C-6C63981CCBA3}" type="pres">
      <dgm:prSet presAssocID="{AAB30876-5CBE-4037-A9B3-A564D0591DEF}" presName="hierChild2" presStyleCnt="0"/>
      <dgm:spPr/>
    </dgm:pt>
    <dgm:pt modelId="{D62A1B9B-75C5-45B3-9AD6-ECDE48117008}" type="pres">
      <dgm:prSet presAssocID="{D499715C-D848-49DC-B6C1-328F61756CAA}" presName="Name10" presStyleLbl="parChTrans1D2" presStyleIdx="0" presStyleCnt="2"/>
      <dgm:spPr/>
    </dgm:pt>
    <dgm:pt modelId="{66B34FB9-EC30-4375-9263-CD18D26136CF}" type="pres">
      <dgm:prSet presAssocID="{595506E8-7641-4840-A4D7-CB5A13EDEDC3}" presName="hierRoot2" presStyleCnt="0"/>
      <dgm:spPr/>
    </dgm:pt>
    <dgm:pt modelId="{0303ABE0-874D-47A4-8FDE-5BECE92AB7D7}" type="pres">
      <dgm:prSet presAssocID="{595506E8-7641-4840-A4D7-CB5A13EDEDC3}" presName="composite2" presStyleCnt="0"/>
      <dgm:spPr/>
    </dgm:pt>
    <dgm:pt modelId="{12DAD13A-5381-4AD5-BF02-EF7798B12223}" type="pres">
      <dgm:prSet presAssocID="{595506E8-7641-4840-A4D7-CB5A13EDEDC3}" presName="background2" presStyleLbl="node2" presStyleIdx="0" presStyleCnt="2"/>
      <dgm:spPr/>
    </dgm:pt>
    <dgm:pt modelId="{71A1F374-A7DA-4A00-9BE9-F285B042D5B4}" type="pres">
      <dgm:prSet presAssocID="{595506E8-7641-4840-A4D7-CB5A13EDEDC3}" presName="text2" presStyleLbl="fgAcc2" presStyleIdx="0" presStyleCnt="2">
        <dgm:presLayoutVars>
          <dgm:chPref val="3"/>
        </dgm:presLayoutVars>
      </dgm:prSet>
      <dgm:spPr/>
    </dgm:pt>
    <dgm:pt modelId="{B434600F-C0E9-48CC-A504-0E7585B53E13}" type="pres">
      <dgm:prSet presAssocID="{595506E8-7641-4840-A4D7-CB5A13EDEDC3}" presName="hierChild3" presStyleCnt="0"/>
      <dgm:spPr/>
    </dgm:pt>
    <dgm:pt modelId="{5219EFBF-6734-4DB7-8A67-1C78A13C36C7}" type="pres">
      <dgm:prSet presAssocID="{6675E700-6AD6-46FE-8A79-33AFAD12B59B}" presName="Name10" presStyleLbl="parChTrans1D2" presStyleIdx="1" presStyleCnt="2"/>
      <dgm:spPr/>
    </dgm:pt>
    <dgm:pt modelId="{F5EE271B-3B3E-4848-A149-28350089E2CD}" type="pres">
      <dgm:prSet presAssocID="{4BE1975C-2036-43FC-84F5-1DCA79866168}" presName="hierRoot2" presStyleCnt="0"/>
      <dgm:spPr/>
    </dgm:pt>
    <dgm:pt modelId="{1AE3B56B-7CF6-4B58-BD83-11D7FD95034D}" type="pres">
      <dgm:prSet presAssocID="{4BE1975C-2036-43FC-84F5-1DCA79866168}" presName="composite2" presStyleCnt="0"/>
      <dgm:spPr/>
    </dgm:pt>
    <dgm:pt modelId="{60F155F2-F847-4A76-8B02-63248893AE4E}" type="pres">
      <dgm:prSet presAssocID="{4BE1975C-2036-43FC-84F5-1DCA79866168}" presName="background2" presStyleLbl="node2" presStyleIdx="1" presStyleCnt="2"/>
      <dgm:spPr/>
    </dgm:pt>
    <dgm:pt modelId="{84A704B1-DD32-4FE1-8D3C-064CF4B6A1B2}" type="pres">
      <dgm:prSet presAssocID="{4BE1975C-2036-43FC-84F5-1DCA79866168}" presName="text2" presStyleLbl="fgAcc2" presStyleIdx="1" presStyleCnt="2">
        <dgm:presLayoutVars>
          <dgm:chPref val="3"/>
        </dgm:presLayoutVars>
      </dgm:prSet>
      <dgm:spPr/>
    </dgm:pt>
    <dgm:pt modelId="{66BAD4E7-806A-4A5D-BC24-1785DE0FD783}" type="pres">
      <dgm:prSet presAssocID="{4BE1975C-2036-43FC-84F5-1DCA79866168}" presName="hierChild3" presStyleCnt="0"/>
      <dgm:spPr/>
    </dgm:pt>
  </dgm:ptLst>
  <dgm:cxnLst>
    <dgm:cxn modelId="{46DB562F-3FEA-42D7-8550-F610153714A2}" type="presOf" srcId="{6675E700-6AD6-46FE-8A79-33AFAD12B59B}" destId="{5219EFBF-6734-4DB7-8A67-1C78A13C36C7}" srcOrd="0" destOrd="0" presId="urn:microsoft.com/office/officeart/2005/8/layout/hierarchy1"/>
    <dgm:cxn modelId="{CB161A5C-4FF7-4130-A640-D603B9F92CB0}" type="presOf" srcId="{D499715C-D848-49DC-B6C1-328F61756CAA}" destId="{D62A1B9B-75C5-45B3-9AD6-ECDE48117008}" srcOrd="0" destOrd="0" presId="urn:microsoft.com/office/officeart/2005/8/layout/hierarchy1"/>
    <dgm:cxn modelId="{8FC53F60-BC2D-4CE9-B636-8EC8C0FF89CA}" srcId="{AAB30876-5CBE-4037-A9B3-A564D0591DEF}" destId="{595506E8-7641-4840-A4D7-CB5A13EDEDC3}" srcOrd="0" destOrd="0" parTransId="{D499715C-D848-49DC-B6C1-328F61756CAA}" sibTransId="{822F7BB1-D6A9-4893-B3E3-7155FD81BF39}"/>
    <dgm:cxn modelId="{3C12A568-38C0-4AC7-BDCF-C580B79A9D67}" type="presOf" srcId="{0A5B8BEC-82BB-4576-AF8F-C41A943F643B}" destId="{6BCA59CA-33CA-4738-B4CF-7A9D0AD315FA}" srcOrd="0" destOrd="0" presId="urn:microsoft.com/office/officeart/2005/8/layout/hierarchy1"/>
    <dgm:cxn modelId="{A5771356-569E-42D3-8DBB-1CB8AA0E4C85}" type="presOf" srcId="{AAB30876-5CBE-4037-A9B3-A564D0591DEF}" destId="{13E7F796-27F3-405A-931B-9B69270C3EEE}" srcOrd="0" destOrd="0" presId="urn:microsoft.com/office/officeart/2005/8/layout/hierarchy1"/>
    <dgm:cxn modelId="{3B5DE489-6012-499B-AF34-1A1FA21ADF6A}" type="presOf" srcId="{595506E8-7641-4840-A4D7-CB5A13EDEDC3}" destId="{71A1F374-A7DA-4A00-9BE9-F285B042D5B4}" srcOrd="0" destOrd="0" presId="urn:microsoft.com/office/officeart/2005/8/layout/hierarchy1"/>
    <dgm:cxn modelId="{D3B0A9A0-B2D4-41A5-A2F1-49341A9BC2D4}" srcId="{AAB30876-5CBE-4037-A9B3-A564D0591DEF}" destId="{4BE1975C-2036-43FC-84F5-1DCA79866168}" srcOrd="1" destOrd="0" parTransId="{6675E700-6AD6-46FE-8A79-33AFAD12B59B}" sibTransId="{14496CBC-98B1-48DE-89F0-417EF979A148}"/>
    <dgm:cxn modelId="{95875DB2-7900-4332-AE10-5931FA39AF9D}" srcId="{A39626C7-2BAF-403F-A5EC-D9B637A20E40}" destId="{AAB30876-5CBE-4037-A9B3-A564D0591DEF}" srcOrd="1" destOrd="0" parTransId="{535F9938-8A0A-4AB5-B254-6C412A4E307D}" sibTransId="{031EF87D-90F6-4E12-AFD7-2C5CA9ACFED5}"/>
    <dgm:cxn modelId="{AAC36AB6-960E-42E6-A12B-BCE923CC21E5}" type="presOf" srcId="{4BE1975C-2036-43FC-84F5-1DCA79866168}" destId="{84A704B1-DD32-4FE1-8D3C-064CF4B6A1B2}" srcOrd="0" destOrd="0" presId="urn:microsoft.com/office/officeart/2005/8/layout/hierarchy1"/>
    <dgm:cxn modelId="{D9F19BB8-60C5-499A-BA82-422BB36C47AC}" srcId="{A39626C7-2BAF-403F-A5EC-D9B637A20E40}" destId="{0A5B8BEC-82BB-4576-AF8F-C41A943F643B}" srcOrd="0" destOrd="0" parTransId="{26C631A8-4ABE-4A17-91E7-30F673BD25E0}" sibTransId="{4F8D22A4-20E5-4CFD-8F8A-6DCFAD948EFB}"/>
    <dgm:cxn modelId="{F7F71DD3-E079-4B0C-89F4-011D19DF35A5}" type="presOf" srcId="{A39626C7-2BAF-403F-A5EC-D9B637A20E40}" destId="{404B5884-FA5C-4E8D-9FF0-02661B15B825}" srcOrd="0" destOrd="0" presId="urn:microsoft.com/office/officeart/2005/8/layout/hierarchy1"/>
    <dgm:cxn modelId="{6E6D8CDE-3448-4B49-9675-34DC0BFCACB0}" type="presParOf" srcId="{404B5884-FA5C-4E8D-9FF0-02661B15B825}" destId="{2B61A5C7-6ECA-411A-BAC5-122EB6DEF23B}" srcOrd="0" destOrd="0" presId="urn:microsoft.com/office/officeart/2005/8/layout/hierarchy1"/>
    <dgm:cxn modelId="{671540B8-DD92-4E27-A628-4CAD86CDD9F9}" type="presParOf" srcId="{2B61A5C7-6ECA-411A-BAC5-122EB6DEF23B}" destId="{00A6B767-2D45-4B99-82F3-E8AE8883F249}" srcOrd="0" destOrd="0" presId="urn:microsoft.com/office/officeart/2005/8/layout/hierarchy1"/>
    <dgm:cxn modelId="{D7216594-F92E-4E9B-8A24-C92B113BACBF}" type="presParOf" srcId="{00A6B767-2D45-4B99-82F3-E8AE8883F249}" destId="{84136051-D01B-4535-9464-D68637FAF049}" srcOrd="0" destOrd="0" presId="urn:microsoft.com/office/officeart/2005/8/layout/hierarchy1"/>
    <dgm:cxn modelId="{48B22F70-1A51-4801-96D4-CF12FE437D3D}" type="presParOf" srcId="{00A6B767-2D45-4B99-82F3-E8AE8883F249}" destId="{6BCA59CA-33CA-4738-B4CF-7A9D0AD315FA}" srcOrd="1" destOrd="0" presId="urn:microsoft.com/office/officeart/2005/8/layout/hierarchy1"/>
    <dgm:cxn modelId="{BBBA0CF5-FECF-4D44-9005-1B74B6CE67BA}" type="presParOf" srcId="{2B61A5C7-6ECA-411A-BAC5-122EB6DEF23B}" destId="{B1147505-7634-4E62-9AA1-86FF693F93A4}" srcOrd="1" destOrd="0" presId="urn:microsoft.com/office/officeart/2005/8/layout/hierarchy1"/>
    <dgm:cxn modelId="{59EDDAD0-8857-4B15-B008-9D47C04FB13C}" type="presParOf" srcId="{404B5884-FA5C-4E8D-9FF0-02661B15B825}" destId="{07075BC7-AC80-4730-BAD5-B2726BAD89B0}" srcOrd="1" destOrd="0" presId="urn:microsoft.com/office/officeart/2005/8/layout/hierarchy1"/>
    <dgm:cxn modelId="{0C23A506-DC18-4FA7-849A-87E379F63E64}" type="presParOf" srcId="{07075BC7-AC80-4730-BAD5-B2726BAD89B0}" destId="{93D4EADA-B303-4144-BD92-6724FD3AFBB4}" srcOrd="0" destOrd="0" presId="urn:microsoft.com/office/officeart/2005/8/layout/hierarchy1"/>
    <dgm:cxn modelId="{87DE49AB-D663-48C8-B56A-DC5C67A2E9D2}" type="presParOf" srcId="{93D4EADA-B303-4144-BD92-6724FD3AFBB4}" destId="{1DBCB58C-45D7-4CE9-A57D-3A4479C215AC}" srcOrd="0" destOrd="0" presId="urn:microsoft.com/office/officeart/2005/8/layout/hierarchy1"/>
    <dgm:cxn modelId="{032E2B69-1C70-4FEF-A880-549F26138E98}" type="presParOf" srcId="{93D4EADA-B303-4144-BD92-6724FD3AFBB4}" destId="{13E7F796-27F3-405A-931B-9B69270C3EEE}" srcOrd="1" destOrd="0" presId="urn:microsoft.com/office/officeart/2005/8/layout/hierarchy1"/>
    <dgm:cxn modelId="{1BF589C7-077A-4D7D-944C-6ADD04761912}" type="presParOf" srcId="{07075BC7-AC80-4730-BAD5-B2726BAD89B0}" destId="{DEEF6DA2-CF6F-46AB-B33C-6C63981CCBA3}" srcOrd="1" destOrd="0" presId="urn:microsoft.com/office/officeart/2005/8/layout/hierarchy1"/>
    <dgm:cxn modelId="{7BB12C87-CAB9-457B-834B-BEC93218D51B}" type="presParOf" srcId="{DEEF6DA2-CF6F-46AB-B33C-6C63981CCBA3}" destId="{D62A1B9B-75C5-45B3-9AD6-ECDE48117008}" srcOrd="0" destOrd="0" presId="urn:microsoft.com/office/officeart/2005/8/layout/hierarchy1"/>
    <dgm:cxn modelId="{E351F7EB-D16F-4CD1-8CDD-165DF0363623}" type="presParOf" srcId="{DEEF6DA2-CF6F-46AB-B33C-6C63981CCBA3}" destId="{66B34FB9-EC30-4375-9263-CD18D26136CF}" srcOrd="1" destOrd="0" presId="urn:microsoft.com/office/officeart/2005/8/layout/hierarchy1"/>
    <dgm:cxn modelId="{090BC239-C554-4094-BD19-EC4730F48CB8}" type="presParOf" srcId="{66B34FB9-EC30-4375-9263-CD18D26136CF}" destId="{0303ABE0-874D-47A4-8FDE-5BECE92AB7D7}" srcOrd="0" destOrd="0" presId="urn:microsoft.com/office/officeart/2005/8/layout/hierarchy1"/>
    <dgm:cxn modelId="{46E9E4FF-4C5F-4FDC-9654-219DC403A223}" type="presParOf" srcId="{0303ABE0-874D-47A4-8FDE-5BECE92AB7D7}" destId="{12DAD13A-5381-4AD5-BF02-EF7798B12223}" srcOrd="0" destOrd="0" presId="urn:microsoft.com/office/officeart/2005/8/layout/hierarchy1"/>
    <dgm:cxn modelId="{1D90B028-DEEB-4B42-A067-B3A21538E060}" type="presParOf" srcId="{0303ABE0-874D-47A4-8FDE-5BECE92AB7D7}" destId="{71A1F374-A7DA-4A00-9BE9-F285B042D5B4}" srcOrd="1" destOrd="0" presId="urn:microsoft.com/office/officeart/2005/8/layout/hierarchy1"/>
    <dgm:cxn modelId="{2E721204-DCC6-4CA7-B78B-6D7F4CDF7D68}" type="presParOf" srcId="{66B34FB9-EC30-4375-9263-CD18D26136CF}" destId="{B434600F-C0E9-48CC-A504-0E7585B53E13}" srcOrd="1" destOrd="0" presId="urn:microsoft.com/office/officeart/2005/8/layout/hierarchy1"/>
    <dgm:cxn modelId="{7A421A8C-39D4-40F3-8022-51E0033AF6DC}" type="presParOf" srcId="{DEEF6DA2-CF6F-46AB-B33C-6C63981CCBA3}" destId="{5219EFBF-6734-4DB7-8A67-1C78A13C36C7}" srcOrd="2" destOrd="0" presId="urn:microsoft.com/office/officeart/2005/8/layout/hierarchy1"/>
    <dgm:cxn modelId="{135DC7A5-9081-49C5-B9C8-010CFE0E164F}" type="presParOf" srcId="{DEEF6DA2-CF6F-46AB-B33C-6C63981CCBA3}" destId="{F5EE271B-3B3E-4848-A149-28350089E2CD}" srcOrd="3" destOrd="0" presId="urn:microsoft.com/office/officeart/2005/8/layout/hierarchy1"/>
    <dgm:cxn modelId="{D36A29FA-2E04-478E-A1DC-09D2DFEE4404}" type="presParOf" srcId="{F5EE271B-3B3E-4848-A149-28350089E2CD}" destId="{1AE3B56B-7CF6-4B58-BD83-11D7FD95034D}" srcOrd="0" destOrd="0" presId="urn:microsoft.com/office/officeart/2005/8/layout/hierarchy1"/>
    <dgm:cxn modelId="{878273E0-1B8B-4529-9ACD-A51C99F50BA1}" type="presParOf" srcId="{1AE3B56B-7CF6-4B58-BD83-11D7FD95034D}" destId="{60F155F2-F847-4A76-8B02-63248893AE4E}" srcOrd="0" destOrd="0" presId="urn:microsoft.com/office/officeart/2005/8/layout/hierarchy1"/>
    <dgm:cxn modelId="{2C87408A-780E-4B00-A4E2-0CD3487EDD72}" type="presParOf" srcId="{1AE3B56B-7CF6-4B58-BD83-11D7FD95034D}" destId="{84A704B1-DD32-4FE1-8D3C-064CF4B6A1B2}" srcOrd="1" destOrd="0" presId="urn:microsoft.com/office/officeart/2005/8/layout/hierarchy1"/>
    <dgm:cxn modelId="{1ECC14F3-DB34-46CD-9FD8-EC2EBC9E33FD}" type="presParOf" srcId="{F5EE271B-3B3E-4848-A149-28350089E2CD}" destId="{66BAD4E7-806A-4A5D-BC24-1785DE0FD78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19EFBF-6734-4DB7-8A67-1C78A13C36C7}">
      <dsp:nvSpPr>
        <dsp:cNvPr id="0" name=""/>
        <dsp:cNvSpPr/>
      </dsp:nvSpPr>
      <dsp:spPr>
        <a:xfrm>
          <a:off x="6189335" y="1658670"/>
          <a:ext cx="1594107" cy="7586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6998"/>
              </a:lnTo>
              <a:lnTo>
                <a:pt x="1594107" y="516998"/>
              </a:lnTo>
              <a:lnTo>
                <a:pt x="1594107" y="75865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2A1B9B-75C5-45B3-9AD6-ECDE48117008}">
      <dsp:nvSpPr>
        <dsp:cNvPr id="0" name=""/>
        <dsp:cNvSpPr/>
      </dsp:nvSpPr>
      <dsp:spPr>
        <a:xfrm>
          <a:off x="4595227" y="1658670"/>
          <a:ext cx="1594107" cy="758650"/>
        </a:xfrm>
        <a:custGeom>
          <a:avLst/>
          <a:gdLst/>
          <a:ahLst/>
          <a:cxnLst/>
          <a:rect l="0" t="0" r="0" b="0"/>
          <a:pathLst>
            <a:path>
              <a:moveTo>
                <a:pt x="1594107" y="0"/>
              </a:moveTo>
              <a:lnTo>
                <a:pt x="1594107" y="516998"/>
              </a:lnTo>
              <a:lnTo>
                <a:pt x="0" y="516998"/>
              </a:lnTo>
              <a:lnTo>
                <a:pt x="0" y="75865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136051-D01B-4535-9464-D68637FAF049}">
      <dsp:nvSpPr>
        <dsp:cNvPr id="0" name=""/>
        <dsp:cNvSpPr/>
      </dsp:nvSpPr>
      <dsp:spPr>
        <a:xfrm>
          <a:off x="1696848" y="2247"/>
          <a:ext cx="2608540" cy="16564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BCA59CA-33CA-4738-B4CF-7A9D0AD315FA}">
      <dsp:nvSpPr>
        <dsp:cNvPr id="0" name=""/>
        <dsp:cNvSpPr/>
      </dsp:nvSpPr>
      <dsp:spPr>
        <a:xfrm>
          <a:off x="1986686" y="277593"/>
          <a:ext cx="2608540" cy="16564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100" kern="1200" dirty="0"/>
            <a:t>Indkøb af polte fra opformering </a:t>
          </a:r>
          <a:endParaRPr lang="en-US" sz="3100" kern="1200" dirty="0"/>
        </a:p>
      </dsp:txBody>
      <dsp:txXfrm>
        <a:off x="2035201" y="326108"/>
        <a:ext cx="2511510" cy="1559393"/>
      </dsp:txXfrm>
    </dsp:sp>
    <dsp:sp modelId="{1DBCB58C-45D7-4CE9-A57D-3A4479C215AC}">
      <dsp:nvSpPr>
        <dsp:cNvPr id="0" name=""/>
        <dsp:cNvSpPr/>
      </dsp:nvSpPr>
      <dsp:spPr>
        <a:xfrm>
          <a:off x="4885064" y="2247"/>
          <a:ext cx="2608540" cy="16564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3E7F796-27F3-405A-931B-9B69270C3EEE}">
      <dsp:nvSpPr>
        <dsp:cNvPr id="0" name=""/>
        <dsp:cNvSpPr/>
      </dsp:nvSpPr>
      <dsp:spPr>
        <a:xfrm>
          <a:off x="5174902" y="277593"/>
          <a:ext cx="2608540" cy="16564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100" kern="1200" dirty="0"/>
            <a:t>Hjemmeavl (GenePro)  </a:t>
          </a:r>
          <a:endParaRPr lang="en-US" sz="3100" kern="1200" dirty="0"/>
        </a:p>
      </dsp:txBody>
      <dsp:txXfrm>
        <a:off x="5223417" y="326108"/>
        <a:ext cx="2511510" cy="1559393"/>
      </dsp:txXfrm>
    </dsp:sp>
    <dsp:sp modelId="{12DAD13A-5381-4AD5-BF02-EF7798B12223}">
      <dsp:nvSpPr>
        <dsp:cNvPr id="0" name=""/>
        <dsp:cNvSpPr/>
      </dsp:nvSpPr>
      <dsp:spPr>
        <a:xfrm>
          <a:off x="3290956" y="2417321"/>
          <a:ext cx="2608540" cy="16564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1A1F374-A7DA-4A00-9BE9-F285B042D5B4}">
      <dsp:nvSpPr>
        <dsp:cNvPr id="0" name=""/>
        <dsp:cNvSpPr/>
      </dsp:nvSpPr>
      <dsp:spPr>
        <a:xfrm>
          <a:off x="3580794" y="2692667"/>
          <a:ext cx="2608540" cy="16564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800" kern="1200" dirty="0"/>
            <a:t>Renracet kerne (med eller uden Kernestyring</a:t>
          </a:r>
          <a:r>
            <a:rPr lang="da-DK" sz="2000" kern="1200" dirty="0">
              <a:latin typeface="Arial" panose="020B0604020202020204" pitchFamily="34" charset="0"/>
              <a:cs typeface="Arial" panose="020B0604020202020204" pitchFamily="34" charset="0"/>
            </a:rPr>
            <a:t>®</a:t>
          </a:r>
          <a:r>
            <a:rPr lang="da-DK" sz="2800" kern="1200" dirty="0"/>
            <a:t>) </a:t>
          </a:r>
          <a:endParaRPr lang="en-US" sz="2800" kern="1200" dirty="0"/>
        </a:p>
      </dsp:txBody>
      <dsp:txXfrm>
        <a:off x="3629309" y="2741182"/>
        <a:ext cx="2511510" cy="1559393"/>
      </dsp:txXfrm>
    </dsp:sp>
    <dsp:sp modelId="{60F155F2-F847-4A76-8B02-63248893AE4E}">
      <dsp:nvSpPr>
        <dsp:cNvPr id="0" name=""/>
        <dsp:cNvSpPr/>
      </dsp:nvSpPr>
      <dsp:spPr>
        <a:xfrm>
          <a:off x="6479172" y="2417321"/>
          <a:ext cx="2608540" cy="16564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4A704B1-DD32-4FE1-8D3C-064CF4B6A1B2}">
      <dsp:nvSpPr>
        <dsp:cNvPr id="0" name=""/>
        <dsp:cNvSpPr/>
      </dsp:nvSpPr>
      <dsp:spPr>
        <a:xfrm>
          <a:off x="6769010" y="2692667"/>
          <a:ext cx="2608540" cy="16564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800" kern="1200" dirty="0" err="1"/>
            <a:t>ZigZag</a:t>
          </a:r>
          <a:r>
            <a:rPr lang="da-DK" sz="2800" kern="1200" dirty="0"/>
            <a:t> (med eller uden Kernestyring</a:t>
          </a:r>
          <a:r>
            <a:rPr lang="da-DK" sz="2000" kern="1200" dirty="0">
              <a:latin typeface="Arial" panose="020B0604020202020204" pitchFamily="34" charset="0"/>
              <a:cs typeface="Arial" panose="020B0604020202020204" pitchFamily="34" charset="0"/>
            </a:rPr>
            <a:t>®</a:t>
          </a:r>
          <a:r>
            <a:rPr lang="da-DK" sz="2800" kern="1200" dirty="0"/>
            <a:t>) </a:t>
          </a:r>
          <a:endParaRPr lang="en-US" sz="2800" kern="1200" dirty="0"/>
        </a:p>
      </dsp:txBody>
      <dsp:txXfrm>
        <a:off x="6817525" y="2741182"/>
        <a:ext cx="2511510" cy="15593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54A3A-C96F-8E49-97F2-8636AB03DB2E}" type="datetimeFigureOut">
              <a:t>31-07-2025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3E341C-F76D-6C4B-931E-CE7046197897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282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E341C-F76D-6C4B-931E-CE7046197897}" type="slidenum">
              <a:rPr lang="en-DK" smtClean="0"/>
              <a:t>1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3184340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noProof="0" dirty="0"/>
              <a:t>Hvordan udvælger vi de bedste dyr? Og hvor gammel</a:t>
            </a:r>
            <a:r>
              <a:rPr lang="da-DK" baseline="0" noProof="0" dirty="0"/>
              <a:t> må dyret være, når den benyttes til avlsløbninger?</a:t>
            </a:r>
            <a:endParaRPr lang="da-DK" noProof="0" dirty="0"/>
          </a:p>
          <a:p>
            <a:endParaRPr lang="da-DK" noProof="0" dirty="0"/>
          </a:p>
          <a:p>
            <a:r>
              <a:rPr lang="da-DK" noProof="0" dirty="0"/>
              <a:t>Er det den kønneste?</a:t>
            </a:r>
          </a:p>
          <a:p>
            <a:r>
              <a:rPr lang="da-DK" noProof="0" dirty="0"/>
              <a:t>Den “bedste” er den der</a:t>
            </a:r>
            <a:r>
              <a:rPr lang="da-DK" baseline="0" noProof="0" dirty="0"/>
              <a:t> er “bedst”, vurderet på avlsmålene , udtrykt som et avlsværdital, også kaldet Indekset!</a:t>
            </a:r>
          </a:p>
          <a:p>
            <a:endParaRPr lang="da-DK" noProof="0" dirty="0"/>
          </a:p>
          <a:p>
            <a:r>
              <a:rPr lang="da-DK" baseline="0" noProof="0" dirty="0"/>
              <a:t>Konklusion : indeks kan ikke ses! Vi har brug for et værktøj – KERNESTYRING!</a:t>
            </a:r>
            <a:endParaRPr lang="da-DK" noProof="0" dirty="0"/>
          </a:p>
          <a:p>
            <a:endParaRPr lang="LID4096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E341C-F76D-6C4B-931E-CE7046197897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805696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noProof="0" dirty="0"/>
              <a:t>Hvad</a:t>
            </a:r>
            <a:r>
              <a:rPr lang="da-DK" baseline="0" noProof="0" dirty="0"/>
              <a:t> er problematikken? (ukritisk udvælgelse af nye avlsdyr – genetiske niveau) </a:t>
            </a:r>
          </a:p>
          <a:p>
            <a:endParaRPr lang="da-DK" baseline="0" noProof="0" dirty="0"/>
          </a:p>
          <a:p>
            <a:r>
              <a:rPr lang="da-DK" baseline="0" noProof="0" dirty="0"/>
              <a:t>Rødt kryds skal flyve ind over billede for at fremhæve, at dette ALDRIG skal finde sted.</a:t>
            </a:r>
          </a:p>
          <a:p>
            <a:endParaRPr lang="LID4096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E341C-F76D-6C4B-931E-CE7046197897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056896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0" dirty="0"/>
              <a:t>Kernestyring er</a:t>
            </a:r>
            <a:r>
              <a:rPr lang="da-DK" b="0" baseline="0" dirty="0"/>
              <a:t> et tilbud til </a:t>
            </a:r>
            <a:r>
              <a:rPr lang="da-DK" b="0" baseline="0" dirty="0" err="1"/>
              <a:t>hjemmeavlere</a:t>
            </a:r>
            <a:r>
              <a:rPr lang="da-DK" b="0" baseline="0" dirty="0"/>
              <a:t> – uanset om det er renracet kerne eller </a:t>
            </a:r>
            <a:r>
              <a:rPr lang="da-DK" b="0" baseline="0" dirty="0" err="1"/>
              <a:t>zig-zag</a:t>
            </a:r>
            <a:r>
              <a:rPr lang="da-DK" b="0" baseline="0" dirty="0"/>
              <a:t>. Hvis det er kernestyring, bliver der regnet indeks på søerne, så der kan udvælges søer med højeste indeks i løbeholdet til at producere polte.</a:t>
            </a:r>
          </a:p>
          <a:p>
            <a:endParaRPr lang="da-DK" b="0" baseline="0" dirty="0"/>
          </a:p>
          <a:p>
            <a:r>
              <a:rPr lang="da-DK" b="0" baseline="0" dirty="0"/>
              <a:t>Arbejdsmæssigt kræver det, at der sættes øremærker i poltene, så der er styr på dem og så skal der elektronisk indberettes løbninger, faringer og fravænninger. Ud fra disse </a:t>
            </a:r>
            <a:r>
              <a:rPr lang="da-DK" dirty="0"/>
              <a:t>data beregnes indeks på alle søer, ungdyr, fødte og ufødte kuld en gang om ugen. </a:t>
            </a:r>
            <a:r>
              <a:rPr lang="da-DK" dirty="0" err="1"/>
              <a:t>Hjemmeavlere</a:t>
            </a:r>
            <a:r>
              <a:rPr lang="da-DK" dirty="0"/>
              <a:t> behøver dog ikke indberette ugentlig lige som avls- og opformeringsbesætninger.</a:t>
            </a:r>
          </a:p>
          <a:p>
            <a:endParaRPr lang="da-DK" b="0" baseline="0" dirty="0"/>
          </a:p>
          <a:p>
            <a:r>
              <a:rPr lang="da-DK" b="0" baseline="0" dirty="0"/>
              <a:t>Når der anvendes kernestyring, kan besætningen komme op i nærheden af det samme avlsmæssige niveau som ved indkøb af YL-polte.</a:t>
            </a:r>
          </a:p>
          <a:p>
            <a:endParaRPr lang="da-DK" b="0" baseline="0" dirty="0"/>
          </a:p>
          <a:p>
            <a:r>
              <a:rPr lang="da-DK" b="0" baseline="0" dirty="0"/>
              <a:t>Det koster ca. 7.000 kr. pr. år at være med i kernestyring, og der skal forventes et arbejdsforbrug svarende til 1 times arbejde pr. årsso</a:t>
            </a:r>
            <a:endParaRPr lang="da-DK" b="0" dirty="0"/>
          </a:p>
          <a:p>
            <a:endParaRPr lang="LID4096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E341C-F76D-6C4B-931E-CE7046197897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92051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E341C-F76D-6C4B-931E-CE704619789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284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DanBred arbejder med at tre-races krydsningsprogram, hvor målet er en DLY krydsning med den bedst mulige produktionsøkonomi.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Yorkshire og Landrace krydses med hinanden for at producere DanBred Hybrid (f1) – produktionssoen som herefter kan krydses med Duroc for at producere slagtegrise. </a:t>
            </a:r>
          </a:p>
          <a:p>
            <a:endParaRPr lang="en-US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a-DK" b="0" baseline="0" dirty="0"/>
              <a:t>Produktionssøer er oftest krydsninger mellem Landrace og Yorkshire - LY eller YL da dette giver den mest optimale produktivitet pga. deres fortrinlige egenskaber på hundyrsiden og ikke mindst pga. krydsningsfrodighed.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a-DK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3E341C-F76D-6C4B-931E-CE7046197897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852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Sliden</a:t>
            </a:r>
            <a:r>
              <a:rPr lang="da-DK" baseline="0" dirty="0"/>
              <a:t> viser de muligheder svineproducenten har for at forny sit </a:t>
            </a:r>
            <a:r>
              <a:rPr lang="da-DK" baseline="0" dirty="0" err="1"/>
              <a:t>somateriale</a:t>
            </a:r>
            <a:r>
              <a:rPr lang="da-DK" baseline="0" dirty="0"/>
              <a:t>.</a:t>
            </a:r>
          </a:p>
          <a:p>
            <a:endParaRPr lang="da-DK" baseline="0" dirty="0"/>
          </a:p>
          <a:p>
            <a:r>
              <a:rPr lang="da-DK" baseline="0" dirty="0"/>
              <a:t>Normalt udskiftes ca. </a:t>
            </a:r>
            <a:r>
              <a:rPr lang="da-DK" baseline="0" noProof="0" dirty="0"/>
              <a:t>halvdelen</a:t>
            </a:r>
            <a:r>
              <a:rPr lang="da-DK" baseline="0" dirty="0"/>
              <a:t> af </a:t>
            </a:r>
            <a:r>
              <a:rPr lang="da-DK" baseline="0" dirty="0" err="1"/>
              <a:t>soantallet</a:t>
            </a:r>
            <a:r>
              <a:rPr lang="da-DK" baseline="0" dirty="0"/>
              <a:t> i produktionsbesætningen pr. år. </a:t>
            </a:r>
          </a:p>
          <a:p>
            <a:r>
              <a:rPr lang="da-DK" baseline="0" dirty="0"/>
              <a:t>Dette udregnes som (% 1. lægskuld x kuld pr. årsso) = udskiftningsprocenten</a:t>
            </a:r>
          </a:p>
          <a:p>
            <a:endParaRPr lang="da-DK" baseline="0" dirty="0"/>
          </a:p>
          <a:p>
            <a:r>
              <a:rPr lang="da-DK" baseline="0" dirty="0"/>
              <a:t>Eks. (21% førstelægskuld x 2,34 kuld pr. årsso) = 49,14 % pr. år.</a:t>
            </a:r>
          </a:p>
          <a:p>
            <a:endParaRPr lang="da-DK" baseline="0" dirty="0"/>
          </a:p>
          <a:p>
            <a:r>
              <a:rPr lang="da-DK" baseline="0" dirty="0"/>
              <a:t>Avls- og opformeringsbesætninger ligger dog væsentlig højere. Ofte over 100% udskiftning pr. år.</a:t>
            </a:r>
          </a:p>
          <a:p>
            <a:endParaRPr lang="LID4096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E341C-F76D-6C4B-931E-CE7046197897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28261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K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LID4096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E341C-F76D-6C4B-931E-CE7046197897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30232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Mulighed for at klage ved dårlig kvalitet (f.eks. skæve</a:t>
            </a:r>
            <a:r>
              <a:rPr lang="da-DK" baseline="0" dirty="0"/>
              <a:t> ben)</a:t>
            </a:r>
          </a:p>
          <a:p>
            <a:endParaRPr lang="da-DK" baseline="0" dirty="0"/>
          </a:p>
          <a:p>
            <a:r>
              <a:rPr lang="da-DK" baseline="0" dirty="0"/>
              <a:t>Spørgsmålstegn ved pris – får hjemmeavlerne regnet alle omkostninger med?</a:t>
            </a:r>
          </a:p>
          <a:p>
            <a:endParaRPr lang="da-DK" baseline="0" dirty="0"/>
          </a:p>
          <a:p>
            <a:r>
              <a:rPr lang="da-DK" baseline="0" dirty="0"/>
              <a:t>I de efterfølgende slides gennemgås hjemmeavl af dyr ved enten renracet kerne eller zigzag.</a:t>
            </a:r>
            <a:endParaRPr lang="da-DK" dirty="0"/>
          </a:p>
          <a:p>
            <a:endParaRPr lang="LID4096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E341C-F76D-6C4B-931E-CE7046197897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91924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aseline="0" noProof="0" dirty="0"/>
              <a:t>Visuel fremstilling af, hvordan besætningens søer er fordelt på henholdsvis produktionssøer (krydsninger) og avlssøer (renracede).</a:t>
            </a:r>
          </a:p>
          <a:p>
            <a:endParaRPr lang="da-DK" baseline="0" noProof="0" dirty="0"/>
          </a:p>
          <a:p>
            <a:r>
              <a:rPr lang="da-DK" baseline="0" noProof="0" dirty="0"/>
              <a:t>Hvis man har en renracet L-kerne,  bør den udgøre 10-15% af hele besætningen. Resten er krydsningssøer.</a:t>
            </a:r>
          </a:p>
          <a:p>
            <a:r>
              <a:rPr lang="da-DK" baseline="0" noProof="0" dirty="0"/>
              <a:t>Krydsningssøerne (YL) producerer slagtegrise (DYL), og renracede søer (LL) producerer </a:t>
            </a:r>
            <a:r>
              <a:rPr lang="da-DK" baseline="0" noProof="0" dirty="0" err="1"/>
              <a:t>krydsningspolte</a:t>
            </a:r>
            <a:r>
              <a:rPr lang="da-DK" baseline="0" noProof="0" dirty="0"/>
              <a:t> (YL). </a:t>
            </a:r>
          </a:p>
          <a:p>
            <a:endParaRPr lang="da-DK" baseline="0" noProof="0" dirty="0"/>
          </a:p>
          <a:p>
            <a:r>
              <a:rPr lang="da-DK" baseline="0" noProof="0" dirty="0"/>
              <a:t>De renracede søer (L-kernen) kan enten vedligeholdes ved renracede løbninger (</a:t>
            </a:r>
            <a:r>
              <a:rPr lang="da-DK" baseline="0" noProof="0" dirty="0" err="1"/>
              <a:t>LxL</a:t>
            </a:r>
            <a:r>
              <a:rPr lang="da-DK" baseline="0" noProof="0" dirty="0"/>
              <a:t>) som igen udgør 10-15% af de renracede.  Eller de kan indkøbes fra en opformeringsbesætning.</a:t>
            </a:r>
          </a:p>
          <a:p>
            <a:endParaRPr lang="da-DK" baseline="0" noProof="0" dirty="0"/>
          </a:p>
          <a:p>
            <a:r>
              <a:rPr lang="da-DK" baseline="0" noProof="0" dirty="0"/>
              <a:t>Da der “kun” kan avles på de renracede søer, kræver denne avlsstrategi en vis besætningsstørrelse for at have nok variation i udvælgelsen (ca. 500 årssøer)</a:t>
            </a:r>
          </a:p>
          <a:p>
            <a:endParaRPr lang="da-DK" baseline="0" noProof="0" dirty="0"/>
          </a:p>
          <a:p>
            <a:r>
              <a:rPr lang="da-DK" baseline="0" noProof="0" dirty="0"/>
              <a:t>På baggrund af avlsløbninger mellem to hvide racer vil der komme et “spildprodukt” I form af YL galtgrise. Disse er ikke tegnet ind på illustrationen af hensyn til overblikket.</a:t>
            </a:r>
          </a:p>
          <a:p>
            <a:endParaRPr lang="LID4096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E341C-F76D-6C4B-931E-CE7046197897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94409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baseline="0" dirty="0"/>
              <a:t>Visuel fremstilling af, hvordan besætningens søer er fordelt på henholdsvis produktions- og avlssøer. Alle er krydsninger mellem L og Y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a-DK" baseline="0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baseline="0" dirty="0"/>
              <a:t>Ved </a:t>
            </a:r>
            <a:r>
              <a:rPr lang="da-DK" baseline="0" noProof="0" dirty="0"/>
              <a:t>zigzag</a:t>
            </a:r>
            <a:r>
              <a:rPr lang="da-DK" baseline="0" dirty="0"/>
              <a:t> er alle søer i besætningen umildbart </a:t>
            </a:r>
            <a:r>
              <a:rPr lang="da-DK" baseline="0" dirty="0" err="1"/>
              <a:t>potientielle</a:t>
            </a:r>
            <a:r>
              <a:rPr lang="da-DK" baseline="0" dirty="0"/>
              <a:t> mødre til nye polte.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a-DK" baseline="0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baseline="0" dirty="0"/>
              <a:t>Der udvælges 10-15% af </a:t>
            </a:r>
            <a:r>
              <a:rPr lang="da-DK" baseline="0" dirty="0" err="1"/>
              <a:t>soantallet</a:t>
            </a:r>
            <a:r>
              <a:rPr lang="da-DK" baseline="0" dirty="0"/>
              <a:t> til avlsløbninger. Disse insemineres med den modsatte race af soens far.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baseline="0" dirty="0"/>
              <a:t>Eks. En YL so insemineres med Landrace og afkommet kaldes herefter LYL.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a-DK" baseline="0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baseline="0" dirty="0"/>
              <a:t>Resten af søerne producerer slagtesvin.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a-DK" baseline="0" dirty="0"/>
          </a:p>
          <a:p>
            <a:r>
              <a:rPr lang="da-DK" dirty="0"/>
              <a:t>Tilbagekrydsning af en indkøbt LY-</a:t>
            </a:r>
            <a:r>
              <a:rPr lang="da-DK" dirty="0" err="1"/>
              <a:t>sopolt</a:t>
            </a:r>
            <a:r>
              <a:rPr lang="da-DK" dirty="0"/>
              <a:t> giver et afkom med en krydsningsfrodighed på 50 %. Det resulterer i ca. 2 grise færre fravænnede pr. årsso. </a:t>
            </a:r>
          </a:p>
          <a:p>
            <a:r>
              <a:rPr lang="da-DK" dirty="0"/>
              <a:t>Ved kontinuerlig Zig-Zag-hjemmeavl er krydsningsfrodigheden 67 %, hvilket reducerer antallet af fravænnede smågrise pr. årsso med ca. 1,5 gris (kilde: SPF)</a:t>
            </a:r>
          </a:p>
          <a:p>
            <a:endParaRPr lang="da-DK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b="0" dirty="0"/>
              <a:t>Fordele/ulemper ved renracet kerne skal ses ift.</a:t>
            </a:r>
            <a:r>
              <a:rPr lang="da-DK" b="0" baseline="0" dirty="0"/>
              <a:t> hjemmeavl med renracet kerne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Tab</a:t>
            </a:r>
            <a:r>
              <a:rPr lang="da-DK" baseline="0" dirty="0"/>
              <a:t> af krydsningsfrodighed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baseline="0" dirty="0"/>
              <a:t>”Nemmere” end renracet kerne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baseline="0" dirty="0"/>
              <a:t>Alle søer er potentielle mødre til nye polte</a:t>
            </a:r>
            <a:endParaRPr lang="da-DK" dirty="0"/>
          </a:p>
          <a:p>
            <a:endParaRPr lang="da-DK" dirty="0"/>
          </a:p>
          <a:p>
            <a:endParaRPr lang="LID4096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E341C-F76D-6C4B-931E-CE7046197897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263104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Udvikling i krydsningsfrodighed</a:t>
            </a:r>
            <a:r>
              <a:rPr lang="da-DK" baseline="0" dirty="0"/>
              <a:t> i generationerne efter en LY-</a:t>
            </a:r>
            <a:r>
              <a:rPr lang="da-DK" baseline="0" dirty="0" err="1"/>
              <a:t>sopolt</a:t>
            </a:r>
            <a:r>
              <a:rPr lang="da-DK" baseline="0" dirty="0"/>
              <a:t> med fuld krydsningsfrodighed. Tilbagekrydsningen (LYL-) har en krydsningsfrodighed på 50 % og herefter relativt bedre på næste generation (LYLY), og efter fem generationer stabiliseres krydsningsfrodigheden på 67 % ved </a:t>
            </a:r>
            <a:r>
              <a:rPr lang="da-DK" baseline="0" dirty="0" err="1"/>
              <a:t>zig-zag</a:t>
            </a:r>
            <a:r>
              <a:rPr lang="da-DK" baseline="0" dirty="0"/>
              <a:t>-hjemmeavl.</a:t>
            </a:r>
            <a:endParaRPr lang="da-DK" dirty="0"/>
          </a:p>
          <a:p>
            <a:endParaRPr lang="da-DK" dirty="0"/>
          </a:p>
          <a:p>
            <a:r>
              <a:rPr lang="da-DK" dirty="0"/>
              <a:t>https://www.spf.dk/media/58460/SPF_brochure_rtg_side7_tryk.pdf%20produktions%C3%B8konomiske%20forskelle%20optimeret.pdf</a:t>
            </a:r>
          </a:p>
          <a:p>
            <a:endParaRPr lang="LID4096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E341C-F76D-6C4B-931E-CE7046197897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910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70384"/>
            <a:ext cx="12192000" cy="55224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3018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0985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70070"/>
            <a:ext cx="4521200" cy="53692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02D10E-0405-D7DB-5BA4-C82E5F10C2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238416"/>
            <a:ext cx="1538710" cy="56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26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0072F6-FA4A-9650-70AE-804EE8538290}"/>
              </a:ext>
            </a:extLst>
          </p:cNvPr>
          <p:cNvCxnSpPr/>
          <p:nvPr userDrawn="1"/>
        </p:nvCxnSpPr>
        <p:spPr>
          <a:xfrm>
            <a:off x="515938" y="6492875"/>
            <a:ext cx="11160125" cy="0"/>
          </a:xfrm>
          <a:prstGeom prst="line">
            <a:avLst/>
          </a:prstGeom>
          <a:ln>
            <a:solidFill>
              <a:srgbClr val="810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EB2C97B1-792D-FC63-DD4F-44336F09C9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845141EF-47F8-A703-6DB0-F1B20BF487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6560" y="6483886"/>
            <a:ext cx="27432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FC55A76-CF08-478C-AF8C-D89AC7A92E1A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6624A4BA-7F23-93DA-338D-671DA404DB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32238" y="64838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business. Our DNA.</a:t>
            </a:r>
            <a:endParaRPr lang="en-DK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857D1AE-8F3E-81E7-5D32-553ABE339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3150"/>
            <a:ext cx="10515600" cy="72910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rgbClr val="800020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207E410-2851-20B5-578B-653B90358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662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56DACF4-C319-8037-72FB-AE9ECAF6213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83188" y="1336561"/>
            <a:ext cx="6172200" cy="4881563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0072F6-FA4A-9650-70AE-804EE8538290}"/>
              </a:ext>
            </a:extLst>
          </p:cNvPr>
          <p:cNvCxnSpPr/>
          <p:nvPr userDrawn="1"/>
        </p:nvCxnSpPr>
        <p:spPr>
          <a:xfrm>
            <a:off x="515938" y="6492875"/>
            <a:ext cx="11160125" cy="0"/>
          </a:xfrm>
          <a:prstGeom prst="line">
            <a:avLst/>
          </a:prstGeom>
          <a:ln>
            <a:solidFill>
              <a:srgbClr val="810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148FECEF-7251-F2B7-2F93-F75515A130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10490335-9BAD-BC2C-0668-9E51DC6BF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6560" y="6483886"/>
            <a:ext cx="27432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71643C1-8BFB-4891-9D70-F1251075D6A4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E0A3F2C-E08B-BBCC-2965-4745B3E813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32238" y="64838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business. Our DNA.</a:t>
            </a:r>
            <a:endParaRPr lang="en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C37A8B-E752-4215-D5B8-AE520CC5A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06336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4000" b="0">
                <a:solidFill>
                  <a:srgbClr val="800020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12772D6-CCC0-DC5A-EFD3-455690E20728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8" y="2406536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594622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0072F6-FA4A-9650-70AE-804EE8538290}"/>
              </a:ext>
            </a:extLst>
          </p:cNvPr>
          <p:cNvCxnSpPr/>
          <p:nvPr userDrawn="1"/>
        </p:nvCxnSpPr>
        <p:spPr>
          <a:xfrm>
            <a:off x="515938" y="6492875"/>
            <a:ext cx="11160125" cy="0"/>
          </a:xfrm>
          <a:prstGeom prst="line">
            <a:avLst/>
          </a:prstGeom>
          <a:ln>
            <a:solidFill>
              <a:srgbClr val="810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148FECEF-7251-F2B7-2F93-F75515A130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10490335-9BAD-BC2C-0668-9E51DC6BF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6560" y="6483886"/>
            <a:ext cx="27432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71643C1-8BFB-4891-9D70-F1251075D6A4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E0A3F2C-E08B-BBCC-2965-4745B3E813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32238" y="64838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business. Our DNA.</a:t>
            </a:r>
            <a:endParaRPr lang="en-DK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4E7ED21-7AD3-351F-558A-F7DDE87AA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3150"/>
            <a:ext cx="10515600" cy="72910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rgbClr val="800020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203393D-67A2-A875-BE2E-758855BC25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7BAB0B8-5442-7551-DFC5-34F473ACA74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076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0072F6-FA4A-9650-70AE-804EE8538290}"/>
              </a:ext>
            </a:extLst>
          </p:cNvPr>
          <p:cNvCxnSpPr/>
          <p:nvPr userDrawn="1"/>
        </p:nvCxnSpPr>
        <p:spPr>
          <a:xfrm>
            <a:off x="515938" y="6492875"/>
            <a:ext cx="11160125" cy="0"/>
          </a:xfrm>
          <a:prstGeom prst="line">
            <a:avLst/>
          </a:prstGeom>
          <a:ln>
            <a:solidFill>
              <a:srgbClr val="810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E057EF2-5AF9-D259-1110-9167DF95F9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65653"/>
            <a:ext cx="4521200" cy="53692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3018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b="0">
                <a:solidFill>
                  <a:srgbClr val="800020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0985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8FECEF-7251-F2B7-2F93-F75515A130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10490335-9BAD-BC2C-0668-9E51DC6BF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6560" y="6483886"/>
            <a:ext cx="27432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43CBAF-2C5B-42FB-8017-871BE4A141E2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E0A3F2C-E08B-BBCC-2965-4745B3E813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32238" y="64838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business. Our DNA.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215088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0072F6-FA4A-9650-70AE-804EE8538290}"/>
              </a:ext>
            </a:extLst>
          </p:cNvPr>
          <p:cNvCxnSpPr/>
          <p:nvPr userDrawn="1"/>
        </p:nvCxnSpPr>
        <p:spPr>
          <a:xfrm>
            <a:off x="515938" y="6492875"/>
            <a:ext cx="11160125" cy="0"/>
          </a:xfrm>
          <a:prstGeom prst="line">
            <a:avLst/>
          </a:prstGeom>
          <a:ln>
            <a:solidFill>
              <a:srgbClr val="810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E057EF2-5AF9-D259-1110-9167DF95F9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65653"/>
            <a:ext cx="4521200" cy="53692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8FECEF-7251-F2B7-2F93-F75515A130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10490335-9BAD-BC2C-0668-9E51DC6BF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6560" y="6483886"/>
            <a:ext cx="27432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71643C1-8BFB-4891-9D70-F1251075D6A4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E0A3F2C-E08B-BBCC-2965-4745B3E813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32238" y="64838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business. Our DNA.</a:t>
            </a:r>
            <a:endParaRPr lang="en-DK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23C57AA-3486-3A87-95B4-BC7F81D40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3150"/>
            <a:ext cx="10515600" cy="72910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rgbClr val="800020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9FFDB74-49BB-4160-478C-D4AE69FCA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78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0072F6-FA4A-9650-70AE-804EE8538290}"/>
              </a:ext>
            </a:extLst>
          </p:cNvPr>
          <p:cNvCxnSpPr/>
          <p:nvPr userDrawn="1"/>
        </p:nvCxnSpPr>
        <p:spPr>
          <a:xfrm>
            <a:off x="515938" y="6492875"/>
            <a:ext cx="11160125" cy="0"/>
          </a:xfrm>
          <a:prstGeom prst="line">
            <a:avLst/>
          </a:prstGeom>
          <a:ln>
            <a:solidFill>
              <a:srgbClr val="810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E057EF2-5AF9-D259-1110-9167DF95F9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65653"/>
            <a:ext cx="4521200" cy="53692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8FECEF-7251-F2B7-2F93-F75515A130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10490335-9BAD-BC2C-0668-9E51DC6BF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6560" y="6483886"/>
            <a:ext cx="27432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71643C1-8BFB-4891-9D70-F1251075D6A4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E0A3F2C-E08B-BBCC-2965-4745B3E813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32238" y="64838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business. Our DNA.</a:t>
            </a:r>
            <a:endParaRPr lang="en-DK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23C57AA-3486-3A87-95B4-BC7F81D40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3150"/>
            <a:ext cx="10515600" cy="72910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rgbClr val="800020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5091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0072F6-FA4A-9650-70AE-804EE8538290}"/>
              </a:ext>
            </a:extLst>
          </p:cNvPr>
          <p:cNvCxnSpPr/>
          <p:nvPr userDrawn="1"/>
        </p:nvCxnSpPr>
        <p:spPr>
          <a:xfrm>
            <a:off x="515938" y="6492875"/>
            <a:ext cx="11160125" cy="0"/>
          </a:xfrm>
          <a:prstGeom prst="line">
            <a:avLst/>
          </a:prstGeom>
          <a:ln>
            <a:solidFill>
              <a:srgbClr val="810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E057EF2-5AF9-D259-1110-9167DF95F9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65653"/>
            <a:ext cx="4521200" cy="53692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8FECEF-7251-F2B7-2F93-F75515A130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10490335-9BAD-BC2C-0668-9E51DC6BF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6560" y="6483886"/>
            <a:ext cx="27432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71643C1-8BFB-4891-9D70-F1251075D6A4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E0A3F2C-E08B-BBCC-2965-4745B3E813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32238" y="64838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business. Our DNA.</a:t>
            </a:r>
            <a:endParaRPr lang="en-DK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4E7ED21-7AD3-351F-558A-F7DDE87AA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3150"/>
            <a:ext cx="10515600" cy="72910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rgbClr val="800020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203393D-67A2-A875-BE2E-758855BC25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7BAB0B8-5442-7551-DFC5-34F473ACA74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484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669E9B-191C-7C21-8FAB-38F41FC97A0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1D9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3018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b="0">
                <a:solidFill>
                  <a:srgbClr val="800020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0985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0072F6-FA4A-9650-70AE-804EE8538290}"/>
              </a:ext>
            </a:extLst>
          </p:cNvPr>
          <p:cNvCxnSpPr/>
          <p:nvPr userDrawn="1"/>
        </p:nvCxnSpPr>
        <p:spPr>
          <a:xfrm>
            <a:off x="515938" y="6492875"/>
            <a:ext cx="11160125" cy="0"/>
          </a:xfrm>
          <a:prstGeom prst="line">
            <a:avLst/>
          </a:prstGeom>
          <a:ln>
            <a:solidFill>
              <a:srgbClr val="810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263D554-5642-0656-9387-FA3205B7CF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2201BFE9-91B7-A690-5150-F97E2BE276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6560" y="6483886"/>
            <a:ext cx="27432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C84C4F-DFA5-49C5-9BE2-BAFD657160B9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E53DD0ED-8558-3EE5-E5DD-2D4B531169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32238" y="64838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business. Our DNA.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8272865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669E9B-191C-7C21-8FAB-38F41FC97A0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1D9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3018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b="0">
                <a:solidFill>
                  <a:srgbClr val="800020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0985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0072F6-FA4A-9650-70AE-804EE8538290}"/>
              </a:ext>
            </a:extLst>
          </p:cNvPr>
          <p:cNvCxnSpPr/>
          <p:nvPr userDrawn="1"/>
        </p:nvCxnSpPr>
        <p:spPr>
          <a:xfrm>
            <a:off x="515938" y="6492875"/>
            <a:ext cx="11160125" cy="0"/>
          </a:xfrm>
          <a:prstGeom prst="line">
            <a:avLst/>
          </a:prstGeom>
          <a:ln>
            <a:solidFill>
              <a:srgbClr val="810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263D554-5642-0656-9387-FA3205B7CF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FFAAFF-ABA0-50BC-89CF-182AD4B447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65653"/>
            <a:ext cx="4521200" cy="5369266"/>
          </a:xfrm>
          <a:prstGeom prst="rect">
            <a:avLst/>
          </a:prstGeom>
        </p:spPr>
      </p:pic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74272113-81ED-B468-68C9-E79FB1099C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6560" y="6483886"/>
            <a:ext cx="27432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1A1C91-D0CB-4E5D-AC16-9882FCF1E556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137A220B-DC25-5F4F-756B-7BF36550B3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32238" y="64838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business. Our DNA.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40869522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669E9B-191C-7C21-8FAB-38F41FC97A0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1D9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0072F6-FA4A-9650-70AE-804EE8538290}"/>
              </a:ext>
            </a:extLst>
          </p:cNvPr>
          <p:cNvCxnSpPr/>
          <p:nvPr userDrawn="1"/>
        </p:nvCxnSpPr>
        <p:spPr>
          <a:xfrm>
            <a:off x="515938" y="6492875"/>
            <a:ext cx="11160125" cy="0"/>
          </a:xfrm>
          <a:prstGeom prst="line">
            <a:avLst/>
          </a:prstGeom>
          <a:ln>
            <a:solidFill>
              <a:srgbClr val="810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263D554-5642-0656-9387-FA3205B7CF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FFAAFF-ABA0-50BC-89CF-182AD4B447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65653"/>
            <a:ext cx="4521200" cy="5369266"/>
          </a:xfrm>
          <a:prstGeom prst="rect">
            <a:avLst/>
          </a:prstGeom>
        </p:spPr>
      </p:pic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74272113-81ED-B468-68C9-E79FB1099C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6560" y="6483886"/>
            <a:ext cx="27432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04FFFB4-03AE-4142-B9CA-39AD0C6CCAEC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137A220B-DC25-5F4F-756B-7BF36550B3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32238" y="64838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business. Our DNA.</a:t>
            </a:r>
            <a:endParaRPr lang="en-DK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209E538-0ABB-2E1F-E611-48B8D10E6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3150"/>
            <a:ext cx="10515600" cy="72910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rgbClr val="800020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2F6527-FA56-C44F-4300-08E99A978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17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8213" y="0"/>
            <a:ext cx="10593787" cy="6858000"/>
          </a:xfrm>
          <a:prstGeom prst="rect">
            <a:avLst/>
          </a:prstGeom>
        </p:spPr>
      </p:pic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7336B771-6351-0597-BB36-51B61BE693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2989" y="4964719"/>
            <a:ext cx="1129247" cy="747712"/>
          </a:xfrm>
        </p:spPr>
        <p:txBody>
          <a:bodyPr>
            <a:noAutofit/>
          </a:bodyPr>
          <a:lstStyle>
            <a:lvl1pPr marL="0" indent="0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04</a:t>
            </a:r>
            <a:endParaRPr lang="en-GB" dirty="0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7247BBE9-1BF3-A222-7141-794AF4CFA3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12237" y="5338575"/>
            <a:ext cx="1594790" cy="57785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5E3EDD3-A9CF-D061-C579-2528A97D3FB0}"/>
              </a:ext>
            </a:extLst>
          </p:cNvPr>
          <p:cNvSpPr txBox="1">
            <a:spLocks/>
          </p:cNvSpPr>
          <p:nvPr userDrawn="1"/>
        </p:nvSpPr>
        <p:spPr>
          <a:xfrm>
            <a:off x="-889516" y="5613620"/>
            <a:ext cx="4993420" cy="6881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b="0" dirty="0">
                <a:solidFill>
                  <a:srgbClr val="A79C94"/>
                </a:solidFill>
              </a:rPr>
              <a:t>AGENDA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E911CE7-442E-BD0C-19FE-4A2D8C3B6D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82782" y="913230"/>
            <a:ext cx="1129247" cy="747712"/>
          </a:xfrm>
        </p:spPr>
        <p:txBody>
          <a:bodyPr>
            <a:noAutofit/>
          </a:bodyPr>
          <a:lstStyle>
            <a:lvl1pPr marL="0" indent="0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01</a:t>
            </a:r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59D18EB-5B36-4F5F-8664-193AFB8F92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12030" y="1287086"/>
            <a:ext cx="1594790" cy="57785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9DBF4469-9A59-41FD-E4AE-F76806049C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2782" y="2263726"/>
            <a:ext cx="1129247" cy="747712"/>
          </a:xfrm>
        </p:spPr>
        <p:txBody>
          <a:bodyPr>
            <a:noAutofit/>
          </a:bodyPr>
          <a:lstStyle>
            <a:lvl1pPr marL="0" indent="0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02</a:t>
            </a:r>
            <a:endParaRPr lang="en-GB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DC519DA3-DB3B-9E7C-38C9-CCE5AC0696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12030" y="2637582"/>
            <a:ext cx="1594790" cy="57785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9056F1CD-028C-71AA-81F5-14E86488B1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82782" y="3614222"/>
            <a:ext cx="1129247" cy="747712"/>
          </a:xfrm>
        </p:spPr>
        <p:txBody>
          <a:bodyPr>
            <a:noAutofit/>
          </a:bodyPr>
          <a:lstStyle>
            <a:lvl1pPr marL="0" indent="0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03</a:t>
            </a:r>
            <a:endParaRPr lang="en-GB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DD5FC36D-A026-C5F1-57BC-7853B78EE3A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12030" y="3988078"/>
            <a:ext cx="1594790" cy="57785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7652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E74D9F-3F5F-FC78-4DA5-0F4F072EE13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1D9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0072F6-FA4A-9650-70AE-804EE8538290}"/>
              </a:ext>
            </a:extLst>
          </p:cNvPr>
          <p:cNvCxnSpPr/>
          <p:nvPr userDrawn="1"/>
        </p:nvCxnSpPr>
        <p:spPr>
          <a:xfrm>
            <a:off x="515938" y="6492875"/>
            <a:ext cx="11160125" cy="0"/>
          </a:xfrm>
          <a:prstGeom prst="line">
            <a:avLst/>
          </a:prstGeom>
          <a:ln>
            <a:solidFill>
              <a:srgbClr val="810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E057EF2-5AF9-D259-1110-9167DF95F9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65653"/>
            <a:ext cx="4521200" cy="53692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8FECEF-7251-F2B7-2F93-F75515A130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10490335-9BAD-BC2C-0668-9E51DC6BF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6560" y="6483886"/>
            <a:ext cx="27432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71643C1-8BFB-4891-9D70-F1251075D6A4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E0A3F2C-E08B-BBCC-2965-4745B3E813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32238" y="64838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business. Our DNA.</a:t>
            </a:r>
            <a:endParaRPr lang="en-DK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4E7ED21-7AD3-351F-558A-F7DDE87AA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3150"/>
            <a:ext cx="10515600" cy="72910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rgbClr val="800020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203393D-67A2-A875-BE2E-758855BC25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7BAB0B8-5442-7551-DFC5-34F473ACA74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135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B2EA53-248A-51AC-7A15-0B3826DD3F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17D0B4A7-1ED8-7BF7-79B9-2498CE2E74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134000"/>
            <a:ext cx="12192000" cy="5724000"/>
          </a:xfrm>
          <a:pattFill prst="pct2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024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igs in a cage&#10;&#10;Description automatically generated">
            <a:extLst>
              <a:ext uri="{FF2B5EF4-FFF2-40B4-BE49-F238E27FC236}">
                <a16:creationId xmlns:a16="http://schemas.microsoft.com/office/drawing/2014/main" id="{1AA1DB1B-A341-2B5E-5ED7-EAE1E9DE5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34000"/>
            <a:ext cx="12191525" cy="5724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B2EA53-248A-51AC-7A15-0B3826DD3F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98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petting pigs in a pig pen&#10;&#10;Description automatically generated">
            <a:extLst>
              <a:ext uri="{FF2B5EF4-FFF2-40B4-BE49-F238E27FC236}">
                <a16:creationId xmlns:a16="http://schemas.microsoft.com/office/drawing/2014/main" id="{552F61BA-86DA-04E1-A45F-2B2ED09AEC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34000"/>
            <a:ext cx="12192000" cy="5724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5752A5-B65E-F548-95F5-ED6AB22836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0285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overalls standing in a pig farm&#10;&#10;Description automatically generated">
            <a:extLst>
              <a:ext uri="{FF2B5EF4-FFF2-40B4-BE49-F238E27FC236}">
                <a16:creationId xmlns:a16="http://schemas.microsoft.com/office/drawing/2014/main" id="{56D45ED8-A4A9-C4E8-BC39-6B19701FB2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34001"/>
            <a:ext cx="12192000" cy="5724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70F9EC-6A19-1C1E-972A-4EBA05D07E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926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igs in a pen&#10;&#10;Description automatically generated">
            <a:extLst>
              <a:ext uri="{FF2B5EF4-FFF2-40B4-BE49-F238E27FC236}">
                <a16:creationId xmlns:a16="http://schemas.microsoft.com/office/drawing/2014/main" id="{A624A413-7857-2352-9D0B-B31E6B95F2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34000"/>
            <a:ext cx="12192000" cy="5724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2DA9C8-43C0-5AE6-47D5-456392E00D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25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overalls writing on a whiteboard&#10;&#10;Description automatically generated">
            <a:extLst>
              <a:ext uri="{FF2B5EF4-FFF2-40B4-BE49-F238E27FC236}">
                <a16:creationId xmlns:a16="http://schemas.microsoft.com/office/drawing/2014/main" id="{C03A9110-BC52-6FB7-6147-C1E55F8710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71998"/>
            <a:ext cx="12192000" cy="588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6647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34000"/>
            <a:ext cx="12191526" cy="57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CE26EE-8393-E359-B337-5DC37A762A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624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31736"/>
            <a:ext cx="12191526" cy="572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EFDD9F-4D8B-F160-3439-18FB45EEF6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584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33998"/>
            <a:ext cx="12191526" cy="572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E2B6CF-8308-4D21-478C-8BCA941F6D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536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8213" y="0"/>
            <a:ext cx="10593787" cy="6858000"/>
          </a:xfrm>
          <a:prstGeom prst="rect">
            <a:avLst/>
          </a:prstGeom>
        </p:spPr>
      </p:pic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7336B771-6351-0597-BB36-51B61BE693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2989" y="4707422"/>
            <a:ext cx="1129247" cy="747712"/>
          </a:xfrm>
        </p:spPr>
        <p:txBody>
          <a:bodyPr>
            <a:noAutofit/>
          </a:bodyPr>
          <a:lstStyle>
            <a:lvl1pPr marL="0" indent="0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05</a:t>
            </a:r>
            <a:endParaRPr lang="en-GB" dirty="0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7247BBE9-1BF3-A222-7141-794AF4CFA3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12237" y="5081278"/>
            <a:ext cx="1594790" cy="57785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5E3EDD3-A9CF-D061-C579-2528A97D3FB0}"/>
              </a:ext>
            </a:extLst>
          </p:cNvPr>
          <p:cNvSpPr txBox="1">
            <a:spLocks/>
          </p:cNvSpPr>
          <p:nvPr userDrawn="1"/>
        </p:nvSpPr>
        <p:spPr>
          <a:xfrm>
            <a:off x="-889516" y="5613620"/>
            <a:ext cx="4993420" cy="6881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b="0" dirty="0">
                <a:solidFill>
                  <a:srgbClr val="A79C94"/>
                </a:solidFill>
              </a:rPr>
              <a:t>AGENDA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E911CE7-442E-BD0C-19FE-4A2D8C3B6D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82782" y="405234"/>
            <a:ext cx="1129247" cy="747712"/>
          </a:xfrm>
        </p:spPr>
        <p:txBody>
          <a:bodyPr>
            <a:noAutofit/>
          </a:bodyPr>
          <a:lstStyle>
            <a:lvl1pPr marL="0" indent="0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01</a:t>
            </a:r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59D18EB-5B36-4F5F-8664-193AFB8F92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12030" y="779090"/>
            <a:ext cx="1594790" cy="57785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9DBF4469-9A59-41FD-E4AE-F76806049C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2782" y="1480781"/>
            <a:ext cx="1129247" cy="747712"/>
          </a:xfrm>
        </p:spPr>
        <p:txBody>
          <a:bodyPr>
            <a:noAutofit/>
          </a:bodyPr>
          <a:lstStyle>
            <a:lvl1pPr marL="0" indent="0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02</a:t>
            </a:r>
            <a:endParaRPr lang="en-GB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DC519DA3-DB3B-9E7C-38C9-CCE5AC0696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12030" y="1854637"/>
            <a:ext cx="1594790" cy="57785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9056F1CD-028C-71AA-81F5-14E86488B1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82782" y="3631875"/>
            <a:ext cx="1129247" cy="747712"/>
          </a:xfrm>
        </p:spPr>
        <p:txBody>
          <a:bodyPr>
            <a:noAutofit/>
          </a:bodyPr>
          <a:lstStyle>
            <a:lvl1pPr marL="0" indent="0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04</a:t>
            </a:r>
            <a:endParaRPr lang="en-GB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DD5FC36D-A026-C5F1-57BC-7853B78EE3A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12030" y="4005731"/>
            <a:ext cx="1594790" cy="57785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B257CC16-9411-3C11-58A7-23595CA47D0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82990" y="2556328"/>
            <a:ext cx="1129247" cy="747712"/>
          </a:xfrm>
        </p:spPr>
        <p:txBody>
          <a:bodyPr>
            <a:noAutofit/>
          </a:bodyPr>
          <a:lstStyle>
            <a:lvl1pPr marL="0" indent="0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03</a:t>
            </a:r>
            <a:endParaRPr lang="en-GB" dirty="0"/>
          </a:p>
        </p:txBody>
      </p:sp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67203586-E0EA-B7C9-3ED0-A7EF32978F8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112238" y="2930184"/>
            <a:ext cx="1594790" cy="57785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A4B05B8E-71FA-A541-6F2F-25043ACA049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82782" y="5782971"/>
            <a:ext cx="1129247" cy="747712"/>
          </a:xfrm>
        </p:spPr>
        <p:txBody>
          <a:bodyPr>
            <a:noAutofit/>
          </a:bodyPr>
          <a:lstStyle>
            <a:lvl1pPr marL="0" indent="0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06</a:t>
            </a:r>
            <a:endParaRPr lang="en-GB" dirty="0"/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C5FDC930-D57B-3EDA-9DA7-D6D4E3D5042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112030" y="6156827"/>
            <a:ext cx="1594790" cy="57785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2084290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ng shot of a hallway&#10;&#10;Description automatically generated">
            <a:extLst>
              <a:ext uri="{FF2B5EF4-FFF2-40B4-BE49-F238E27FC236}">
                <a16:creationId xmlns:a16="http://schemas.microsoft.com/office/drawing/2014/main" id="{F9F26C26-C0BB-8628-6C7F-955D1766DA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33998"/>
            <a:ext cx="12192000" cy="57240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2A6A2B-0686-2545-E890-198A19C9C9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649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all with pictures on it&#10;&#10;Description automatically generated">
            <a:extLst>
              <a:ext uri="{FF2B5EF4-FFF2-40B4-BE49-F238E27FC236}">
                <a16:creationId xmlns:a16="http://schemas.microsoft.com/office/drawing/2014/main" id="{CEAD23E9-099A-C545-5511-0C4E2C82ABE2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34000"/>
            <a:ext cx="12191999" cy="5724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DFF414-BF0D-7231-2650-F87069A9D9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683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2C6B59A-4108-D638-603D-0D789FDA6ABC}"/>
              </a:ext>
            </a:extLst>
          </p:cNvPr>
          <p:cNvSpPr/>
          <p:nvPr userDrawn="1"/>
        </p:nvSpPr>
        <p:spPr>
          <a:xfrm>
            <a:off x="9848088" y="73528"/>
            <a:ext cx="2240280" cy="1160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6018F0-25EB-76FE-4D05-A31F9EF4ED8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800020"/>
              </a:gs>
              <a:gs pos="50000">
                <a:srgbClr val="B81D2F">
                  <a:shade val="67500"/>
                  <a:satMod val="115000"/>
                </a:srgbClr>
              </a:gs>
              <a:gs pos="100000">
                <a:srgbClr val="B81D2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79E938-2460-8A3C-2593-4716E74BFB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0701" y="1617113"/>
            <a:ext cx="5143195" cy="4057747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defRPr sz="30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2C8FE7E-731A-8097-5E96-DD3AD1947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4698" y="3075184"/>
            <a:ext cx="2649926" cy="165576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23AE2B-C4B4-106F-578D-99C3DD0013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70070"/>
            <a:ext cx="4521200" cy="536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774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2C6B59A-4108-D638-603D-0D789FDA6ABC}"/>
              </a:ext>
            </a:extLst>
          </p:cNvPr>
          <p:cNvSpPr/>
          <p:nvPr userDrawn="1"/>
        </p:nvSpPr>
        <p:spPr>
          <a:xfrm>
            <a:off x="9848088" y="73528"/>
            <a:ext cx="2240280" cy="1160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6018F0-25EB-76FE-4D05-A31F9EF4ED8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008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79E938-2460-8A3C-2593-4716E74BFB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0701" y="1617113"/>
            <a:ext cx="5143195" cy="4057747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defRPr sz="30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2C8FE7E-731A-8097-5E96-DD3AD1947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4698" y="3075184"/>
            <a:ext cx="2649926" cy="165576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23AE2B-C4B4-106F-578D-99C3DD0013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70070"/>
            <a:ext cx="4521200" cy="536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049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2C6B59A-4108-D638-603D-0D789FDA6ABC}"/>
              </a:ext>
            </a:extLst>
          </p:cNvPr>
          <p:cNvSpPr/>
          <p:nvPr userDrawn="1"/>
        </p:nvSpPr>
        <p:spPr>
          <a:xfrm>
            <a:off x="9848088" y="73528"/>
            <a:ext cx="2240280" cy="1160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6018F0-25EB-76FE-4D05-A31F9EF4ED8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7A0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79E938-2460-8A3C-2593-4716E74BFB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0701" y="1617113"/>
            <a:ext cx="5143195" cy="4057747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defRPr sz="30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2C8FE7E-731A-8097-5E96-DD3AD1947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4698" y="3075184"/>
            <a:ext cx="2649926" cy="165576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23AE2B-C4B4-106F-578D-99C3DD0013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70070"/>
            <a:ext cx="4521200" cy="536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38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2C6B59A-4108-D638-603D-0D789FDA6ABC}"/>
              </a:ext>
            </a:extLst>
          </p:cNvPr>
          <p:cNvSpPr/>
          <p:nvPr userDrawn="1"/>
        </p:nvSpPr>
        <p:spPr>
          <a:xfrm>
            <a:off x="9848088" y="73528"/>
            <a:ext cx="2240280" cy="1160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6018F0-25EB-76FE-4D05-A31F9EF4ED8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6578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79E938-2460-8A3C-2593-4716E74BFB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0701" y="1617113"/>
            <a:ext cx="5143195" cy="4057747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defRPr sz="30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2C8FE7E-731A-8097-5E96-DD3AD1947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4698" y="3075184"/>
            <a:ext cx="2649926" cy="165576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23AE2B-C4B4-106F-578D-99C3DD0013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70070"/>
            <a:ext cx="4521200" cy="536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86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2C6B59A-4108-D638-603D-0D789FDA6ABC}"/>
              </a:ext>
            </a:extLst>
          </p:cNvPr>
          <p:cNvSpPr/>
          <p:nvPr userDrawn="1"/>
        </p:nvSpPr>
        <p:spPr>
          <a:xfrm>
            <a:off x="9848088" y="73528"/>
            <a:ext cx="2240280" cy="1160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6018F0-25EB-76FE-4D05-A31F9EF4ED8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D5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79E938-2460-8A3C-2593-4716E74BFB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0701" y="1617113"/>
            <a:ext cx="5143195" cy="4057747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defRPr sz="30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2C8FE7E-731A-8097-5E96-DD3AD1947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4698" y="3075184"/>
            <a:ext cx="2649926" cy="165576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23AE2B-C4B4-106F-578D-99C3DD0013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70070"/>
            <a:ext cx="4521200" cy="536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65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3018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b="0">
                <a:solidFill>
                  <a:srgbClr val="800020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0985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0072F6-FA4A-9650-70AE-804EE8538290}"/>
              </a:ext>
            </a:extLst>
          </p:cNvPr>
          <p:cNvCxnSpPr/>
          <p:nvPr userDrawn="1"/>
        </p:nvCxnSpPr>
        <p:spPr>
          <a:xfrm>
            <a:off x="515938" y="6492875"/>
            <a:ext cx="11160125" cy="0"/>
          </a:xfrm>
          <a:prstGeom prst="line">
            <a:avLst/>
          </a:prstGeom>
          <a:ln>
            <a:solidFill>
              <a:srgbClr val="810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EB2C97B1-792D-FC63-DD4F-44336F09C9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845141EF-47F8-A703-6DB0-F1B20BF487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6560" y="6483886"/>
            <a:ext cx="27432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D801EF7-CDC1-4C0B-BC6C-DE4C7C3B831A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6624A4BA-7F23-93DA-338D-671DA404DB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32238" y="64838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business. Our DNA.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726156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51FAB5-513E-C435-21EF-032CC00348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6560" y="6483886"/>
            <a:ext cx="27432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B853DDA-66DB-41D1-BE5A-79BABE9EE8DD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01C55D-C429-14BE-5CD4-21AF49D56E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32238" y="64838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business. Our DNA.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22572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42" r:id="rId3"/>
    <p:sldLayoutId id="2147483708" r:id="rId4"/>
    <p:sldLayoutId id="2147483743" r:id="rId5"/>
    <p:sldLayoutId id="2147483709" r:id="rId6"/>
    <p:sldLayoutId id="2147483710" r:id="rId7"/>
    <p:sldLayoutId id="2147483711" r:id="rId8"/>
    <p:sldLayoutId id="2147483714" r:id="rId9"/>
    <p:sldLayoutId id="2147483733" r:id="rId10"/>
    <p:sldLayoutId id="2147483734" r:id="rId11"/>
    <p:sldLayoutId id="2147483737" r:id="rId12"/>
    <p:sldLayoutId id="2147483715" r:id="rId13"/>
    <p:sldLayoutId id="2147483735" r:id="rId14"/>
    <p:sldLayoutId id="2147483736" r:id="rId15"/>
    <p:sldLayoutId id="2147483741" r:id="rId16"/>
    <p:sldLayoutId id="2147483717" r:id="rId17"/>
    <p:sldLayoutId id="2147483718" r:id="rId18"/>
    <p:sldLayoutId id="2147483738" r:id="rId19"/>
    <p:sldLayoutId id="2147483739" r:id="rId20"/>
    <p:sldLayoutId id="2147483740" r:id="rId21"/>
    <p:sldLayoutId id="2147483720" r:id="rId22"/>
    <p:sldLayoutId id="2147483719" r:id="rId23"/>
    <p:sldLayoutId id="2147483725" r:id="rId24"/>
    <p:sldLayoutId id="2147483724" r:id="rId25"/>
    <p:sldLayoutId id="2147483727" r:id="rId26"/>
    <p:sldLayoutId id="2147483728" r:id="rId27"/>
    <p:sldLayoutId id="2147483729" r:id="rId28"/>
    <p:sldLayoutId id="2147483730" r:id="rId29"/>
    <p:sldLayoutId id="2147483731" r:id="rId30"/>
    <p:sldLayoutId id="2147483732" r:id="rId3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12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2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2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2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2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5">
          <p15:clr>
            <a:srgbClr val="F26B43"/>
          </p15:clr>
        </p15:guide>
        <p15:guide id="2" pos="735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DC83AC03-7EB3-4159-B742-605E738C8A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76" b="6191"/>
          <a:stretch/>
        </p:blipFill>
        <p:spPr>
          <a:xfrm>
            <a:off x="0" y="860065"/>
            <a:ext cx="12191999" cy="65131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F6D05B-197B-3B4D-A63E-9B8BD5638F67}"/>
              </a:ext>
            </a:extLst>
          </p:cNvPr>
          <p:cNvSpPr/>
          <p:nvPr/>
        </p:nvSpPr>
        <p:spPr>
          <a:xfrm>
            <a:off x="0" y="4384964"/>
            <a:ext cx="12191999" cy="2104482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DK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A46EB5E-21B1-AF4B-AB44-6B5B1327AA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346" y="64981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7C665B-F102-0F41-9DEC-C8F1A956C10C}" type="datetime3">
              <a:rPr lang="LID4096" smtClean="0"/>
              <a:pPr/>
              <a:t>07.31.25</a:t>
            </a:fld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1A0AC32F-8F91-4086-909E-9D7D9832D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5082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911712-D210-8E49-858F-E5CA7731844A}" type="slidenum">
              <a:rPr lang="en-DK" smtClean="0"/>
              <a:pPr/>
              <a:t>1</a:t>
            </a:fld>
            <a:endParaRPr lang="en-DK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31018F1-F7E8-46AC-A072-15623897BB8F}"/>
              </a:ext>
            </a:extLst>
          </p:cNvPr>
          <p:cNvSpPr txBox="1">
            <a:spLocks/>
          </p:cNvSpPr>
          <p:nvPr/>
        </p:nvSpPr>
        <p:spPr>
          <a:xfrm>
            <a:off x="1524000" y="4384964"/>
            <a:ext cx="9144000" cy="210979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dirty="0"/>
              <a:t>DanBred </a:t>
            </a:r>
            <a:r>
              <a:rPr lang="da-DK" sz="3200" dirty="0"/>
              <a:t>polte</a:t>
            </a:r>
            <a:r>
              <a:rPr lang="en-US" sz="3200" dirty="0"/>
              <a:t> </a:t>
            </a:r>
            <a:br>
              <a:rPr lang="en-US" sz="1800" dirty="0"/>
            </a:br>
            <a:br>
              <a:rPr lang="en-US" sz="1800" dirty="0"/>
            </a:br>
            <a:r>
              <a:rPr lang="da-DK" sz="2200" dirty="0"/>
              <a:t>Gode rutiner og systematik er vejen til succes!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16467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3879">
        <p:cut/>
      </p:transition>
    </mc:Choice>
    <mc:Fallback xmlns="">
      <p:transition advTm="23879"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2C81EAAC-E35B-77D6-4303-4EC943F2FC8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1643C1-8BFB-4891-9D70-F1251075D6A4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1A5D9486-526B-99D5-7538-58C7E7B5B3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Your business. Our DNA.</a:t>
            </a:r>
            <a:endParaRPr lang="en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404C749-098A-02F4-C3BB-0D5B63974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2032"/>
            <a:ext cx="10515600" cy="729103"/>
          </a:xfrm>
        </p:spPr>
        <p:txBody>
          <a:bodyPr/>
          <a:lstStyle/>
          <a:p>
            <a:r>
              <a:rPr lang="da-DK" dirty="0"/>
              <a:t>Hjemmeavl (GenePro) </a:t>
            </a:r>
            <a:br>
              <a:rPr lang="da-DK" dirty="0"/>
            </a:br>
            <a:r>
              <a:rPr lang="da-DK" dirty="0"/>
              <a:t>– </a:t>
            </a:r>
            <a:r>
              <a:rPr lang="da-DK" dirty="0" err="1"/>
              <a:t>renracet</a:t>
            </a:r>
            <a:r>
              <a:rPr lang="da-DK" dirty="0"/>
              <a:t> kerne med eget tillæg  </a:t>
            </a:r>
            <a:endParaRPr lang="LID4096" dirty="0"/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744A31FA-9D82-E26D-3DBE-763A897A5984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LID4096" dirty="0"/>
          </a:p>
        </p:txBody>
      </p:sp>
      <p:pic>
        <p:nvPicPr>
          <p:cNvPr id="26" name="Pladsholder til indhold 25" descr="Et billede, der indeholder Grafik, design, kunst&#10;&#10;Indhold genereret af kunstig intelligens kan være forkert.">
            <a:extLst>
              <a:ext uri="{FF2B5EF4-FFF2-40B4-BE49-F238E27FC236}">
                <a16:creationId xmlns:a16="http://schemas.microsoft.com/office/drawing/2014/main" id="{1B199FEE-B0C4-DD5C-2BCF-B3E0CB00C70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753" y="1732253"/>
            <a:ext cx="3275667" cy="2359889"/>
          </a:xfrm>
          <a:prstGeom prst="rect">
            <a:avLst/>
          </a:prstGeom>
        </p:spPr>
      </p:pic>
      <p:graphicFrame>
        <p:nvGraphicFramePr>
          <p:cNvPr id="27" name="Tabel 26">
            <a:extLst>
              <a:ext uri="{FF2B5EF4-FFF2-40B4-BE49-F238E27FC236}">
                <a16:creationId xmlns:a16="http://schemas.microsoft.com/office/drawing/2014/main" id="{54426FFC-AA3E-A7DE-A085-1CFBB046E2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7409945"/>
              </p:ext>
            </p:extLst>
          </p:nvPr>
        </p:nvGraphicFramePr>
        <p:xfrm>
          <a:off x="6019800" y="4322763"/>
          <a:ext cx="5645574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2787">
                  <a:extLst>
                    <a:ext uri="{9D8B030D-6E8A-4147-A177-3AD203B41FA5}">
                      <a16:colId xmlns:a16="http://schemas.microsoft.com/office/drawing/2014/main" val="1929830738"/>
                    </a:ext>
                  </a:extLst>
                </a:gridCol>
                <a:gridCol w="2822787">
                  <a:extLst>
                    <a:ext uri="{9D8B030D-6E8A-4147-A177-3AD203B41FA5}">
                      <a16:colId xmlns:a16="http://schemas.microsoft.com/office/drawing/2014/main" val="21122591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Lukket kerne </a:t>
                      </a:r>
                      <a:endParaRPr lang="LID4096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6882154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da-DK" dirty="0"/>
                        <a:t>Sammensætning </a:t>
                      </a:r>
                      <a:endParaRPr lang="LID4096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2 % </a:t>
                      </a:r>
                      <a:r>
                        <a:rPr lang="da-DK" dirty="0" err="1"/>
                        <a:t>renracede</a:t>
                      </a:r>
                      <a:r>
                        <a:rPr lang="da-DK" dirty="0"/>
                        <a:t>, </a:t>
                      </a:r>
                      <a:r>
                        <a:rPr lang="da-DK" dirty="0" err="1"/>
                        <a:t>LxL</a:t>
                      </a:r>
                      <a:r>
                        <a:rPr lang="da-DK" dirty="0"/>
                        <a:t> </a:t>
                      </a:r>
                      <a:endParaRPr lang="LID4096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830733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8 % </a:t>
                      </a:r>
                      <a:r>
                        <a:rPr lang="da-DK" dirty="0" err="1"/>
                        <a:t>renracede</a:t>
                      </a:r>
                      <a:r>
                        <a:rPr lang="da-DK" dirty="0"/>
                        <a:t> Y X L </a:t>
                      </a:r>
                      <a:endParaRPr lang="LID4096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025899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90 % D x YL </a:t>
                      </a:r>
                      <a:endParaRPr lang="LID4096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03918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Målgruppe 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Besætninger over 1.000 søer </a:t>
                      </a:r>
                      <a:endParaRPr lang="LID4096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4806515"/>
                  </a:ext>
                </a:extLst>
              </a:tr>
            </a:tbl>
          </a:graphicData>
        </a:graphic>
      </p:graphicFrame>
      <p:sp>
        <p:nvSpPr>
          <p:cNvPr id="7" name="Pladsholder til indhold 28">
            <a:extLst>
              <a:ext uri="{FF2B5EF4-FFF2-40B4-BE49-F238E27FC236}">
                <a16:creationId xmlns:a16="http://schemas.microsoft.com/office/drawing/2014/main" id="{DE049CF2-22C7-AE8A-2092-CB9D890C58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63090"/>
            <a:ext cx="5181600" cy="4506374"/>
          </a:xfrm>
        </p:spPr>
        <p:txBody>
          <a:bodyPr/>
          <a:lstStyle/>
          <a:p>
            <a:pPr marL="0" indent="0">
              <a:buNone/>
            </a:pPr>
            <a:endParaRPr lang="da-DK" sz="1600" b="1" dirty="0"/>
          </a:p>
          <a:p>
            <a:pPr marL="0" indent="0">
              <a:buNone/>
            </a:pPr>
            <a:endParaRPr lang="da-DK" sz="1600" b="1" dirty="0"/>
          </a:p>
          <a:p>
            <a:pPr marL="0" indent="0">
              <a:buNone/>
            </a:pPr>
            <a:r>
              <a:rPr lang="da-DK" sz="1600" b="1" dirty="0"/>
              <a:t>Fordele </a:t>
            </a:r>
          </a:p>
          <a:p>
            <a:r>
              <a:rPr lang="da-DK" sz="1400" dirty="0"/>
              <a:t>Fuld krydsningsfrodighed på 92-93 % af besætningen </a:t>
            </a:r>
          </a:p>
          <a:p>
            <a:r>
              <a:rPr lang="da-DK" sz="1400" dirty="0"/>
              <a:t>Lukket besætning</a:t>
            </a:r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sz="1600" b="1" dirty="0"/>
              <a:t>Ulemper </a:t>
            </a:r>
          </a:p>
          <a:p>
            <a:r>
              <a:rPr lang="da-DK" sz="1400" dirty="0"/>
              <a:t>Kræver interesse for avl </a:t>
            </a:r>
            <a:endParaRPr lang="LID4096" sz="1400" dirty="0"/>
          </a:p>
        </p:txBody>
      </p:sp>
    </p:spTree>
    <p:extLst>
      <p:ext uri="{BB962C8B-B14F-4D97-AF65-F5344CB8AC3E}">
        <p14:creationId xmlns:p14="http://schemas.microsoft.com/office/powerpoint/2010/main" val="98537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EC6A96C9-AB05-B03A-C926-4F4B6463A1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1643C1-8BFB-4891-9D70-F1251075D6A4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F9523FB-4548-27E8-254E-FFFED76C16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Your business. Our DNA.</a:t>
            </a:r>
            <a:endParaRPr lang="en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C3E754E-7B14-594B-8AE3-FC2B45F90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Hjemmeavl (GenePro) – </a:t>
            </a:r>
            <a:r>
              <a:rPr lang="da-DK" dirty="0" err="1"/>
              <a:t>ZigZag</a:t>
            </a:r>
            <a:r>
              <a:rPr lang="da-DK" dirty="0"/>
              <a:t>  </a:t>
            </a:r>
            <a:endParaRPr lang="LID4096" dirty="0"/>
          </a:p>
        </p:txBody>
      </p:sp>
      <p:pic>
        <p:nvPicPr>
          <p:cNvPr id="8" name="Pladsholder til indhold 7" descr="Et billede, der indeholder møbel, ottoman&#10;&#10;Indhold genereret af kunstig intelligens kan være forkert.">
            <a:extLst>
              <a:ext uri="{FF2B5EF4-FFF2-40B4-BE49-F238E27FC236}">
                <a16:creationId xmlns:a16="http://schemas.microsoft.com/office/drawing/2014/main" id="{D7A7F7A6-04D4-8701-8753-DB953DC135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574" y="1732253"/>
            <a:ext cx="3855327" cy="2607527"/>
          </a:xfrm>
        </p:spPr>
      </p:pic>
      <p:graphicFrame>
        <p:nvGraphicFramePr>
          <p:cNvPr id="9" name="Tabel 8">
            <a:extLst>
              <a:ext uri="{FF2B5EF4-FFF2-40B4-BE49-F238E27FC236}">
                <a16:creationId xmlns:a16="http://schemas.microsoft.com/office/drawing/2014/main" id="{4F0BA8B9-4D9C-03C4-6272-94A68DB4FD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3207774"/>
              </p:ext>
            </p:extLst>
          </p:nvPr>
        </p:nvGraphicFramePr>
        <p:xfrm>
          <a:off x="6209451" y="4398580"/>
          <a:ext cx="564557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2787">
                  <a:extLst>
                    <a:ext uri="{9D8B030D-6E8A-4147-A177-3AD203B41FA5}">
                      <a16:colId xmlns:a16="http://schemas.microsoft.com/office/drawing/2014/main" val="1929830738"/>
                    </a:ext>
                  </a:extLst>
                </a:gridCol>
                <a:gridCol w="2822787">
                  <a:extLst>
                    <a:ext uri="{9D8B030D-6E8A-4147-A177-3AD203B41FA5}">
                      <a16:colId xmlns:a16="http://schemas.microsoft.com/office/drawing/2014/main" val="21122591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Lukket kerne </a:t>
                      </a:r>
                      <a:endParaRPr lang="LID4096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6882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Sammensætning </a:t>
                      </a:r>
                      <a:endParaRPr lang="LID4096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100 % YL /YL søer </a:t>
                      </a:r>
                      <a:endParaRPr lang="LID4096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8307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Målgruppe 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Besætninger 600-900 søer </a:t>
                      </a:r>
                      <a:endParaRPr lang="LID4096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4806515"/>
                  </a:ext>
                </a:extLst>
              </a:tr>
            </a:tbl>
          </a:graphicData>
        </a:graphic>
      </p:graphicFrame>
      <p:sp>
        <p:nvSpPr>
          <p:cNvPr id="10" name="Pladsholder til indhold 28">
            <a:extLst>
              <a:ext uri="{FF2B5EF4-FFF2-40B4-BE49-F238E27FC236}">
                <a16:creationId xmlns:a16="http://schemas.microsoft.com/office/drawing/2014/main" id="{DD72CADE-B3FE-2440-3EF0-0B7F4CA3174B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914400" y="1931988"/>
            <a:ext cx="5181600" cy="4351337"/>
          </a:xfrm>
        </p:spPr>
        <p:txBody>
          <a:bodyPr/>
          <a:lstStyle/>
          <a:p>
            <a:pPr marL="0" indent="0">
              <a:buNone/>
            </a:pPr>
            <a:endParaRPr lang="da-DK" sz="1600" b="1" dirty="0"/>
          </a:p>
          <a:p>
            <a:pPr marL="0" indent="0">
              <a:buNone/>
            </a:pPr>
            <a:endParaRPr lang="da-DK" sz="1600" b="1" dirty="0"/>
          </a:p>
          <a:p>
            <a:pPr marL="0" indent="0">
              <a:buNone/>
            </a:pPr>
            <a:r>
              <a:rPr lang="da-DK" sz="1600" b="1" dirty="0"/>
              <a:t>Fordele </a:t>
            </a:r>
          </a:p>
          <a:p>
            <a:r>
              <a:rPr lang="da-DK" sz="1400" dirty="0"/>
              <a:t>Alle polte til rådighed til avlsløbninger – lettere styring </a:t>
            </a:r>
          </a:p>
          <a:p>
            <a:r>
              <a:rPr lang="da-DK" sz="1400" dirty="0"/>
              <a:t>Ensartethed i besætning – samme race på søerne </a:t>
            </a:r>
          </a:p>
          <a:p>
            <a:r>
              <a:rPr lang="da-DK" sz="1400" dirty="0"/>
              <a:t>Altid dyr nok til rådighed </a:t>
            </a:r>
          </a:p>
          <a:p>
            <a:r>
              <a:rPr lang="da-DK" sz="1400" dirty="0"/>
              <a:t>Lukket besætning </a:t>
            </a:r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sz="1600" b="1" dirty="0"/>
              <a:t>Ulemper </a:t>
            </a:r>
          </a:p>
          <a:p>
            <a:r>
              <a:rPr lang="da-DK" sz="1400" dirty="0"/>
              <a:t>Reduceret krydsningsfrodighed </a:t>
            </a:r>
          </a:p>
          <a:p>
            <a:r>
              <a:rPr lang="da-DK" sz="1400" dirty="0"/>
              <a:t>Lavere genetisk niveau </a:t>
            </a:r>
          </a:p>
          <a:p>
            <a:endParaRPr lang="LID4096" sz="1400" dirty="0"/>
          </a:p>
        </p:txBody>
      </p:sp>
    </p:spTree>
    <p:extLst>
      <p:ext uri="{BB962C8B-B14F-4D97-AF65-F5344CB8AC3E}">
        <p14:creationId xmlns:p14="http://schemas.microsoft.com/office/powerpoint/2010/main" val="4253625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B7AEC434-CD33-5D22-4E64-7EA8F84F3C8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1643C1-8BFB-4891-9D70-F1251075D6A4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56400DE4-657B-E4E7-86F1-BAA247BBD5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Your business. Our DNA.</a:t>
            </a:r>
            <a:endParaRPr lang="en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4C93CF4-1593-82F1-F8F8-0440F470A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Krydsningsfrodighed ved ZigZag  </a:t>
            </a:r>
            <a:endParaRPr lang="LID4096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A1136C36-5DBE-0B81-D5EF-F20D9865E89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151DB03-FECE-817A-4AB5-105C0EEC1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4" y="1825625"/>
            <a:ext cx="8103870" cy="480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ladsholder til indhold 5">
            <a:extLst>
              <a:ext uri="{FF2B5EF4-FFF2-40B4-BE49-F238E27FC236}">
                <a16:creationId xmlns:a16="http://schemas.microsoft.com/office/drawing/2014/main" id="{6786749C-5562-6824-FC92-8871FC37E30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236744" y="1825625"/>
            <a:ext cx="3117056" cy="4351338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En so med fuld krydsningsfrodighed, fravænner 15 % flere grise end en so uden krydsningsfrodighed.</a:t>
            </a:r>
          </a:p>
          <a:p>
            <a:r>
              <a:rPr lang="da-DK" dirty="0"/>
              <a:t>De 10-% som følge af flere fostre</a:t>
            </a:r>
          </a:p>
          <a:p>
            <a:r>
              <a:rPr lang="da-DK" dirty="0"/>
              <a:t>5-% som følge af flere kuld/år.</a:t>
            </a:r>
          </a:p>
          <a:p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809938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C43C954E-C2CC-877B-E195-0BE69091E52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1643C1-8BFB-4891-9D70-F1251075D6A4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9231A6B2-6232-4295-3E78-7A8449E223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Your business. Our DNA.</a:t>
            </a:r>
            <a:endParaRPr lang="en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B385518-E4D0-6914-6A9D-1518E04DF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Hvilket dyr vil du vælge til avl? </a:t>
            </a:r>
            <a:endParaRPr lang="LID4096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39C776B5-B26E-12AC-C4B0-0D1CB1D5BC9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6AB95BAB-31D7-0F1E-A098-603F72ADD4AA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LID4096" dirty="0"/>
          </a:p>
        </p:txBody>
      </p:sp>
      <p:pic>
        <p:nvPicPr>
          <p:cNvPr id="7" name="Picture 2" descr="http://www.accidentalsmallholder.net/images/user/middle-white-sow.jpg">
            <a:extLst>
              <a:ext uri="{FF2B5EF4-FFF2-40B4-BE49-F238E27FC236}">
                <a16:creationId xmlns:a16="http://schemas.microsoft.com/office/drawing/2014/main" id="{B6F1C474-1C6E-4C35-DF71-8B7E435FCE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26252" y="1536258"/>
            <a:ext cx="4897558" cy="260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assets.fwi.co.uk/sites/3/84572-ts-pig-champ.jpg">
            <a:extLst>
              <a:ext uri="{FF2B5EF4-FFF2-40B4-BE49-F238E27FC236}">
                <a16:creationId xmlns:a16="http://schemas.microsoft.com/office/drawing/2014/main" id="{9F524BC7-F921-EAAC-8F4C-792CFB06A9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568960" y="4001294"/>
            <a:ext cx="4754850" cy="192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el 8">
            <a:extLst>
              <a:ext uri="{FF2B5EF4-FFF2-40B4-BE49-F238E27FC236}">
                <a16:creationId xmlns:a16="http://schemas.microsoft.com/office/drawing/2014/main" id="{40269308-7DA7-D973-917F-E4113C32C8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6107908"/>
              </p:ext>
            </p:extLst>
          </p:nvPr>
        </p:nvGraphicFramePr>
        <p:xfrm>
          <a:off x="5022981" y="4136065"/>
          <a:ext cx="4032448" cy="16233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3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59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4767">
                <a:tc>
                  <a:txBody>
                    <a:bodyPr/>
                    <a:lstStyle/>
                    <a:p>
                      <a:r>
                        <a:rPr lang="da-DK" sz="1400" dirty="0"/>
                        <a:t>Kuld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Levende- fødte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Dødfødte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Antal</a:t>
                      </a:r>
                      <a:r>
                        <a:rPr lang="da-DK" sz="1400" baseline="0" dirty="0"/>
                        <a:t> fravænnede</a:t>
                      </a:r>
                      <a:endParaRPr lang="da-DK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411"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12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411"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14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411"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21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1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14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0" name="Tabel 9">
            <a:extLst>
              <a:ext uri="{FF2B5EF4-FFF2-40B4-BE49-F238E27FC236}">
                <a16:creationId xmlns:a16="http://schemas.microsoft.com/office/drawing/2014/main" id="{36CAA474-2890-84F8-85CD-0664C5BCFF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128850"/>
              </p:ext>
            </p:extLst>
          </p:nvPr>
        </p:nvGraphicFramePr>
        <p:xfrm>
          <a:off x="5022981" y="1983018"/>
          <a:ext cx="4032448" cy="16233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3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59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4767">
                <a:tc>
                  <a:txBody>
                    <a:bodyPr/>
                    <a:lstStyle/>
                    <a:p>
                      <a:r>
                        <a:rPr lang="da-DK" sz="1400" dirty="0"/>
                        <a:t>Kuld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Levende- fødte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Dødfødte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Antal</a:t>
                      </a:r>
                      <a:r>
                        <a:rPr lang="da-DK" sz="1400" baseline="0" dirty="0"/>
                        <a:t> fravænnede</a:t>
                      </a:r>
                      <a:endParaRPr lang="da-DK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411"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13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411"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14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411"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20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2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13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Tekstboks 4">
            <a:extLst>
              <a:ext uri="{FF2B5EF4-FFF2-40B4-BE49-F238E27FC236}">
                <a16:creationId xmlns:a16="http://schemas.microsoft.com/office/drawing/2014/main" id="{FF313112-254F-7384-6CD4-87A67C294D7F}"/>
              </a:ext>
            </a:extLst>
          </p:cNvPr>
          <p:cNvSpPr txBox="1"/>
          <p:nvPr/>
        </p:nvSpPr>
        <p:spPr>
          <a:xfrm>
            <a:off x="9040539" y="2385822"/>
            <a:ext cx="936104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Indeks</a:t>
            </a:r>
          </a:p>
          <a:p>
            <a:pPr algn="ctr"/>
            <a:endParaRPr lang="da-DK" sz="1000" dirty="0"/>
          </a:p>
          <a:p>
            <a:pPr algn="ctr"/>
            <a:r>
              <a:rPr lang="da-DK" dirty="0"/>
              <a:t>95</a:t>
            </a:r>
          </a:p>
        </p:txBody>
      </p:sp>
      <p:sp>
        <p:nvSpPr>
          <p:cNvPr id="12" name="Tekstboks 9">
            <a:extLst>
              <a:ext uri="{FF2B5EF4-FFF2-40B4-BE49-F238E27FC236}">
                <a16:creationId xmlns:a16="http://schemas.microsoft.com/office/drawing/2014/main" id="{3746C59B-572E-9108-C48B-21B46ECA95CC}"/>
              </a:ext>
            </a:extLst>
          </p:cNvPr>
          <p:cNvSpPr txBox="1"/>
          <p:nvPr/>
        </p:nvSpPr>
        <p:spPr>
          <a:xfrm>
            <a:off x="9040539" y="4546062"/>
            <a:ext cx="936104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Indeks</a:t>
            </a:r>
          </a:p>
          <a:p>
            <a:pPr algn="ctr"/>
            <a:endParaRPr lang="da-DK" sz="1000" dirty="0"/>
          </a:p>
          <a:p>
            <a:pPr algn="ctr"/>
            <a:r>
              <a:rPr lang="da-DK" dirty="0"/>
              <a:t>72</a:t>
            </a:r>
          </a:p>
        </p:txBody>
      </p:sp>
    </p:spTree>
    <p:extLst>
      <p:ext uri="{BB962C8B-B14F-4D97-AF65-F5344CB8AC3E}">
        <p14:creationId xmlns:p14="http://schemas.microsoft.com/office/powerpoint/2010/main" val="211479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59A5C19-805B-7E28-95E7-2A11F5B9589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D801EF7-CDC1-4C0B-BC6C-DE4C7C3B831A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071CB0C-014E-0D88-E8A1-9D15D9E155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Your business. Our DNA.</a:t>
            </a:r>
            <a:endParaRPr lang="en-DK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FFCCB6A-9B3B-C361-A15E-ECEB80CC2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Lassoavl? </a:t>
            </a:r>
            <a:endParaRPr lang="LID4096" dirty="0"/>
          </a:p>
        </p:txBody>
      </p:sp>
      <p:pic>
        <p:nvPicPr>
          <p:cNvPr id="7" name="Picture 14" descr="http://combiboilersleeds.com/images/blindfolded/blindfolded-9.jpg">
            <a:extLst>
              <a:ext uri="{FF2B5EF4-FFF2-40B4-BE49-F238E27FC236}">
                <a16:creationId xmlns:a16="http://schemas.microsoft.com/office/drawing/2014/main" id="{0563D9AB-7418-5206-4621-DB92C9C584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974"/>
          <a:stretch/>
        </p:blipFill>
        <p:spPr bwMode="auto">
          <a:xfrm>
            <a:off x="834937" y="2396229"/>
            <a:ext cx="3180522" cy="293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thumbs.dreamstime.com/z/hand-throws-lasso-isolated-image-throwing-62081661.jpg">
            <a:extLst>
              <a:ext uri="{FF2B5EF4-FFF2-40B4-BE49-F238E27FC236}">
                <a16:creationId xmlns:a16="http://schemas.microsoft.com/office/drawing/2014/main" id="{FBDA7270-BD41-D8A3-619F-6D2F6FE1D0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21977" y="2608245"/>
            <a:ext cx="3079243" cy="248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Billede 10" descr="Et billede, der indeholder pattedyr, svin, gris, Svinefamilien&#10;&#10;Indhold genereret af kunstig intelligens kan være forkert.">
            <a:extLst>
              <a:ext uri="{FF2B5EF4-FFF2-40B4-BE49-F238E27FC236}">
                <a16:creationId xmlns:a16="http://schemas.microsoft.com/office/drawing/2014/main" id="{6364FDA6-2F6A-B88E-988B-31721CE4CE9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387" y="1887085"/>
            <a:ext cx="5159884" cy="3440239"/>
          </a:xfrm>
          <a:prstGeom prst="rect">
            <a:avLst/>
          </a:prstGeom>
        </p:spPr>
      </p:pic>
      <p:sp>
        <p:nvSpPr>
          <p:cNvPr id="16" name="Pladsholder til indhold 15">
            <a:extLst>
              <a:ext uri="{FF2B5EF4-FFF2-40B4-BE49-F238E27FC236}">
                <a16:creationId xmlns:a16="http://schemas.microsoft.com/office/drawing/2014/main" id="{9EA4966B-A89E-32C9-F140-52A85E9A5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729" y="499872"/>
            <a:ext cx="12191946" cy="698073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46065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2A9CA-3D95-098B-0EF2-F19B17031D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2</a:t>
            </a:r>
            <a:endParaRPr lang="en-GB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493CC12-D4CF-2448-6335-464D3256A0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4697" y="3075184"/>
            <a:ext cx="3561713" cy="1655762"/>
          </a:xfrm>
        </p:spPr>
        <p:txBody>
          <a:bodyPr/>
          <a:lstStyle/>
          <a:p>
            <a:r>
              <a:rPr lang="en-GB" dirty="0"/>
              <a:t>DanBred </a:t>
            </a:r>
          </a:p>
          <a:p>
            <a:r>
              <a:rPr lang="en-GB" sz="1800" dirty="0" err="1"/>
              <a:t>Kernestyring</a:t>
            </a:r>
            <a:r>
              <a:rPr lang="da-DK" sz="1800" b="1" dirty="0"/>
              <a:t>®</a:t>
            </a:r>
            <a:r>
              <a:rPr lang="en-GB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8050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9CEB6A2-152D-2D36-A096-54DAD79D49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Hvordan styrer vi så i den rigtige retning? </a:t>
            </a:r>
            <a:br>
              <a:rPr lang="da-DK" dirty="0"/>
            </a:br>
            <a:br>
              <a:rPr lang="da-DK" dirty="0"/>
            </a:br>
            <a:r>
              <a:rPr lang="da-DK" b="1" dirty="0"/>
              <a:t>DanBred Kernestyring ®</a:t>
            </a:r>
            <a:endParaRPr lang="LID4096" b="1" dirty="0"/>
          </a:p>
        </p:txBody>
      </p:sp>
      <p:sp>
        <p:nvSpPr>
          <p:cNvPr id="6" name="Undertitel 5">
            <a:extLst>
              <a:ext uri="{FF2B5EF4-FFF2-40B4-BE49-F238E27FC236}">
                <a16:creationId xmlns:a16="http://schemas.microsoft.com/office/drawing/2014/main" id="{792481D5-7EAB-32E4-E324-714CE8A4AE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95524"/>
            <a:ext cx="9144000" cy="1655762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Et tilbud til </a:t>
            </a:r>
            <a:r>
              <a:rPr lang="da-DK" dirty="0" err="1"/>
              <a:t>hjemmeavlere</a:t>
            </a:r>
            <a:r>
              <a:rPr lang="da-DK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Indeks beregnes på søer og polte i besætningen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Kræver dataopsamling og indberetning af data til databanken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Det handler om at følge avlsfremgangen så tæt som muligt  </a:t>
            </a:r>
            <a:endParaRPr lang="LID4096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4C64CDEB-B2F9-13E1-DF63-6A4C91963EF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1643C1-8BFB-4891-9D70-F1251075D6A4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8F32CE42-2146-AEF3-A063-F0C4717CA1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Your business. Our DNA.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0393683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60E41361-AFD0-9101-D5DD-7D7B78F8BC6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1643C1-8BFB-4891-9D70-F1251075D6A4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2E378722-E906-F07A-1B86-0212D26592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Your business. Our DNA.</a:t>
            </a:r>
            <a:endParaRPr lang="en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D5DF20E-3208-5000-2B9C-FE427F1F4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DanBred Kernestyring </a:t>
            </a:r>
            <a:r>
              <a:rPr lang="da-DK" b="1" dirty="0"/>
              <a:t>®</a:t>
            </a:r>
            <a:r>
              <a:rPr lang="da-DK" dirty="0"/>
              <a:t> </a:t>
            </a:r>
            <a:endParaRPr lang="LID4096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87DB406-A86C-9AB5-DE93-D93E0F5217CD}"/>
              </a:ext>
            </a:extLst>
          </p:cNvPr>
          <p:cNvGrpSpPr/>
          <p:nvPr/>
        </p:nvGrpSpPr>
        <p:grpSpPr>
          <a:xfrm>
            <a:off x="2057980" y="2072764"/>
            <a:ext cx="7161481" cy="4081590"/>
            <a:chOff x="5166686" y="2223563"/>
            <a:chExt cx="7161481" cy="4081590"/>
          </a:xfrm>
        </p:grpSpPr>
        <p:grpSp>
          <p:nvGrpSpPr>
            <p:cNvPr id="9" name="Group 2">
              <a:extLst>
                <a:ext uri="{FF2B5EF4-FFF2-40B4-BE49-F238E27FC236}">
                  <a16:creationId xmlns:a16="http://schemas.microsoft.com/office/drawing/2014/main" id="{1EB72B85-70F2-BBE3-AD0D-AC4F05EB9A8C}"/>
                </a:ext>
              </a:extLst>
            </p:cNvPr>
            <p:cNvGrpSpPr/>
            <p:nvPr/>
          </p:nvGrpSpPr>
          <p:grpSpPr>
            <a:xfrm>
              <a:off x="5530885" y="2300471"/>
              <a:ext cx="5290034" cy="3630511"/>
              <a:chOff x="4549931" y="1947880"/>
              <a:chExt cx="5735636" cy="3936324"/>
            </a:xfrm>
          </p:grpSpPr>
          <p:cxnSp>
            <p:nvCxnSpPr>
              <p:cNvPr id="18" name="Straight Arrow Connector 4">
                <a:extLst>
                  <a:ext uri="{FF2B5EF4-FFF2-40B4-BE49-F238E27FC236}">
                    <a16:creationId xmlns:a16="http://schemas.microsoft.com/office/drawing/2014/main" id="{8CF118A8-0478-4C05-420B-E724A0A3E57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49931" y="5866676"/>
                <a:ext cx="5735636" cy="17527"/>
              </a:xfrm>
              <a:prstGeom prst="straightConnector1">
                <a:avLst/>
              </a:prstGeom>
              <a:ln w="117475">
                <a:solidFill>
                  <a:srgbClr val="80002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7">
                <a:extLst>
                  <a:ext uri="{FF2B5EF4-FFF2-40B4-BE49-F238E27FC236}">
                    <a16:creationId xmlns:a16="http://schemas.microsoft.com/office/drawing/2014/main" id="{B927DB42-D533-C310-6774-DA906C2BFE5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09239" y="1947880"/>
                <a:ext cx="0" cy="3936324"/>
              </a:xfrm>
              <a:prstGeom prst="straightConnector1">
                <a:avLst/>
              </a:prstGeom>
              <a:ln w="117475">
                <a:solidFill>
                  <a:srgbClr val="80002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Arrow Connector 8">
              <a:extLst>
                <a:ext uri="{FF2B5EF4-FFF2-40B4-BE49-F238E27FC236}">
                  <a16:creationId xmlns:a16="http://schemas.microsoft.com/office/drawing/2014/main" id="{011C1EAD-B671-4F63-7061-3B46A09D78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95857" y="2402881"/>
              <a:ext cx="4255846" cy="2925586"/>
            </a:xfrm>
            <a:prstGeom prst="straightConnector1">
              <a:avLst/>
            </a:prstGeom>
            <a:ln w="44450">
              <a:solidFill>
                <a:srgbClr val="800020">
                  <a:alpha val="5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7">
              <a:extLst>
                <a:ext uri="{FF2B5EF4-FFF2-40B4-BE49-F238E27FC236}">
                  <a16:creationId xmlns:a16="http://schemas.microsoft.com/office/drawing/2014/main" id="{48DEA39F-3184-27AB-7936-58415C28F2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06128" y="2813279"/>
              <a:ext cx="4276388" cy="2904911"/>
            </a:xfrm>
            <a:prstGeom prst="straightConnector1">
              <a:avLst/>
            </a:prstGeom>
            <a:ln w="44450">
              <a:solidFill>
                <a:srgbClr val="81002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3">
              <a:extLst>
                <a:ext uri="{FF2B5EF4-FFF2-40B4-BE49-F238E27FC236}">
                  <a16:creationId xmlns:a16="http://schemas.microsoft.com/office/drawing/2014/main" id="{5751DB10-67B8-4ACA-DF23-F8DACF3BAB39}"/>
                </a:ext>
              </a:extLst>
            </p:cNvPr>
            <p:cNvSpPr txBox="1"/>
            <p:nvPr/>
          </p:nvSpPr>
          <p:spPr>
            <a:xfrm rot="16200000">
              <a:off x="4339928" y="3435022"/>
              <a:ext cx="20228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b="1">
                  <a:solidFill>
                    <a:srgbClr val="81002A"/>
                  </a:solidFill>
                </a:defRPr>
              </a:lvl1pPr>
            </a:lstStyle>
            <a:p>
              <a:pPr algn="r"/>
              <a:r>
                <a:rPr lang="da-DK" b="0" dirty="0">
                  <a:solidFill>
                    <a:srgbClr val="8000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Avlsfremgang</a:t>
              </a:r>
            </a:p>
          </p:txBody>
        </p:sp>
        <p:sp>
          <p:nvSpPr>
            <p:cNvPr id="13" name="TextBox 11">
              <a:extLst>
                <a:ext uri="{FF2B5EF4-FFF2-40B4-BE49-F238E27FC236}">
                  <a16:creationId xmlns:a16="http://schemas.microsoft.com/office/drawing/2014/main" id="{ECDE6577-1BA8-BD73-5B4D-5CD1E3760778}"/>
                </a:ext>
              </a:extLst>
            </p:cNvPr>
            <p:cNvSpPr txBox="1"/>
            <p:nvPr/>
          </p:nvSpPr>
          <p:spPr>
            <a:xfrm>
              <a:off x="9860771" y="5964514"/>
              <a:ext cx="2198355" cy="340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8000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År</a:t>
              </a:r>
            </a:p>
          </p:txBody>
        </p:sp>
        <p:sp>
          <p:nvSpPr>
            <p:cNvPr id="14" name="TextBox 12">
              <a:extLst>
                <a:ext uri="{FF2B5EF4-FFF2-40B4-BE49-F238E27FC236}">
                  <a16:creationId xmlns:a16="http://schemas.microsoft.com/office/drawing/2014/main" id="{5CFC07FD-E77A-2497-C88A-AC1E6D611A06}"/>
                </a:ext>
              </a:extLst>
            </p:cNvPr>
            <p:cNvSpPr txBox="1"/>
            <p:nvPr/>
          </p:nvSpPr>
          <p:spPr>
            <a:xfrm>
              <a:off x="10076483" y="2223563"/>
              <a:ext cx="2251684" cy="340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DanBred </a:t>
              </a:r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opformering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3">
              <a:extLst>
                <a:ext uri="{FF2B5EF4-FFF2-40B4-BE49-F238E27FC236}">
                  <a16:creationId xmlns:a16="http://schemas.microsoft.com/office/drawing/2014/main" id="{BAC3508B-5725-1FAD-E346-2849BE01AA2F}"/>
                </a:ext>
              </a:extLst>
            </p:cNvPr>
            <p:cNvSpPr txBox="1"/>
            <p:nvPr/>
          </p:nvSpPr>
          <p:spPr>
            <a:xfrm>
              <a:off x="10076483" y="2599081"/>
              <a:ext cx="225168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latin typeface="Montserrat Medium" panose="00000600000000000000" pitchFamily="2" charset="-52"/>
                  <a:cs typeface="Aldhabi" panose="020B0604020202020204" pitchFamily="2" charset="-78"/>
                </a:defRPr>
              </a:lvl1pPr>
            </a:lstStyle>
            <a:p>
              <a:r>
                <a:rPr lang="da-DK" sz="1600" dirty="0">
                  <a:solidFill>
                    <a:srgbClr val="8000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Din besætning med GenePro &amp; Kernestyring®</a:t>
              </a:r>
            </a:p>
          </p:txBody>
        </p:sp>
        <p:cxnSp>
          <p:nvCxnSpPr>
            <p:cNvPr id="16" name="Straight Arrow Connector 7">
              <a:extLst>
                <a:ext uri="{FF2B5EF4-FFF2-40B4-BE49-F238E27FC236}">
                  <a16:creationId xmlns:a16="http://schemas.microsoft.com/office/drawing/2014/main" id="{EB7FD179-7D57-C612-953D-0F4667D892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38965" y="4793466"/>
              <a:ext cx="3285715" cy="933779"/>
            </a:xfrm>
            <a:prstGeom prst="straightConnector1">
              <a:avLst/>
            </a:prstGeom>
            <a:ln w="44450">
              <a:solidFill>
                <a:srgbClr val="81002A">
                  <a:alpha val="52000"/>
                </a:srgbClr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3">
              <a:extLst>
                <a:ext uri="{FF2B5EF4-FFF2-40B4-BE49-F238E27FC236}">
                  <a16:creationId xmlns:a16="http://schemas.microsoft.com/office/drawing/2014/main" id="{3334F71B-F976-9EC0-EF1E-03A274BC39F5}"/>
                </a:ext>
              </a:extLst>
            </p:cNvPr>
            <p:cNvSpPr txBox="1"/>
            <p:nvPr/>
          </p:nvSpPr>
          <p:spPr>
            <a:xfrm>
              <a:off x="10076483" y="4741948"/>
              <a:ext cx="21983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latin typeface="Montserrat Light" panose="00000400000000000000" pitchFamily="2" charset="-52"/>
                  <a:cs typeface="Aldhabi" panose="020B0604020202020204" pitchFamily="2" charset="-78"/>
                </a:defRPr>
              </a:lvl1pPr>
            </a:lstStyle>
            <a:p>
              <a:r>
                <a:rPr lang="da-DK" sz="1600" dirty="0">
                  <a:solidFill>
                    <a:srgbClr val="8000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Uden GenePro og Kernestyring®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9" name="Straight Arrow Connector 7">
              <a:extLst>
                <a:ext uri="{FF2B5EF4-FFF2-40B4-BE49-F238E27FC236}">
                  <a16:creationId xmlns:a16="http://schemas.microsoft.com/office/drawing/2014/main" id="{8F7DD5E7-AFFA-9AAF-98E5-97DFAAA47F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04261" y="4606899"/>
              <a:ext cx="1974068" cy="177041"/>
            </a:xfrm>
            <a:prstGeom prst="straightConnector1">
              <a:avLst/>
            </a:prstGeom>
            <a:ln w="44450">
              <a:solidFill>
                <a:srgbClr val="800020">
                  <a:alpha val="52000"/>
                </a:srgb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Undertitel 3">
            <a:extLst>
              <a:ext uri="{FF2B5EF4-FFF2-40B4-BE49-F238E27FC236}">
                <a16:creationId xmlns:a16="http://schemas.microsoft.com/office/drawing/2014/main" id="{F1C7BCE9-E292-8590-6A62-4731F95748B9}"/>
              </a:ext>
            </a:extLst>
          </p:cNvPr>
          <p:cNvSpPr txBox="1">
            <a:spLocks/>
          </p:cNvSpPr>
          <p:nvPr/>
        </p:nvSpPr>
        <p:spPr>
          <a:xfrm>
            <a:off x="7851242" y="5506534"/>
            <a:ext cx="4330152" cy="24759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1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" dirty="0">
                <a:solidFill>
                  <a:srgbClr val="80002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Kernestyring er for GenePro-kunder, som vil booste deres produktion af avlsdyr – og sikre det bedste avlsmæssige potentiale for deres besætning.</a:t>
            </a:r>
          </a:p>
        </p:txBody>
      </p:sp>
    </p:spTree>
    <p:extLst>
      <p:ext uri="{BB962C8B-B14F-4D97-AF65-F5344CB8AC3E}">
        <p14:creationId xmlns:p14="http://schemas.microsoft.com/office/powerpoint/2010/main" val="7042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03C6B8D-FBB5-5763-71E2-C66B28C5109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D801EF7-CDC1-4C0B-BC6C-DE4C7C3B831A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F81E5B4-F22B-FC55-A15D-408E710650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Your business. Our DNA.</a:t>
            </a:r>
            <a:endParaRPr lang="en-DK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B31E857-E43B-876A-8ECF-83CC7B9E5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Kernestyring – løbeplaner </a:t>
            </a:r>
            <a:endParaRPr lang="LID4096" dirty="0"/>
          </a:p>
        </p:txBody>
      </p:sp>
      <p:pic>
        <p:nvPicPr>
          <p:cNvPr id="8" name="Billede 3" descr="Et billede, der indeholder bord&#10;&#10;Beskrivelsen er genereret automatisk">
            <a:extLst>
              <a:ext uri="{FF2B5EF4-FFF2-40B4-BE49-F238E27FC236}">
                <a16:creationId xmlns:a16="http://schemas.microsoft.com/office/drawing/2014/main" id="{C675DB08-CA9F-8258-1B28-990BA473AE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21" r="946"/>
          <a:stretch/>
        </p:blipFill>
        <p:spPr>
          <a:xfrm>
            <a:off x="1292653" y="1825625"/>
            <a:ext cx="960669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45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04960ED6-71A3-9337-2CAD-3CA50A07B11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1643C1-8BFB-4891-9D70-F1251075D6A4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DF370D48-612E-506F-9A65-5374A7FBA8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Your business. Our DNA.</a:t>
            </a:r>
            <a:endParaRPr lang="en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6476447-2D0E-BDE1-23FE-53F0C6956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Kernestyring – </a:t>
            </a:r>
            <a:r>
              <a:rPr lang="da-DK" dirty="0" err="1"/>
              <a:t>dashboards</a:t>
            </a:r>
            <a:r>
              <a:rPr lang="da-DK" dirty="0"/>
              <a:t> </a:t>
            </a:r>
            <a:endParaRPr lang="LID4096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B7094DD-2E07-49B4-54A8-C140FB4404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341" y="1621632"/>
            <a:ext cx="8085317" cy="4626769"/>
          </a:xfrm>
          <a:prstGeom prst="rect">
            <a:avLst/>
          </a:prstGeom>
          <a:noFill/>
          <a:ln>
            <a:solidFill>
              <a:srgbClr val="EEE7E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967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B571712-C656-D670-F78E-DF6CE7A40A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1</a:t>
            </a:r>
            <a:endParaRPr lang="en-GB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338C48C2-04E6-4B25-4594-A8339EF92E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4698" y="3075184"/>
            <a:ext cx="2873736" cy="1655762"/>
          </a:xfrm>
        </p:spPr>
        <p:txBody>
          <a:bodyPr/>
          <a:lstStyle/>
          <a:p>
            <a:r>
              <a:rPr lang="en-GB" dirty="0" err="1"/>
              <a:t>Rekruttering</a:t>
            </a:r>
            <a:r>
              <a:rPr lang="en-GB" dirty="0"/>
              <a:t> </a:t>
            </a:r>
            <a:r>
              <a:rPr lang="en-GB" dirty="0" err="1"/>
              <a:t>af</a:t>
            </a:r>
            <a:r>
              <a:rPr lang="en-GB" dirty="0"/>
              <a:t> </a:t>
            </a:r>
            <a:r>
              <a:rPr lang="en-GB" dirty="0" err="1"/>
              <a:t>polte</a:t>
            </a:r>
            <a:r>
              <a:rPr lang="en-GB" dirty="0"/>
              <a:t> og </a:t>
            </a:r>
            <a:r>
              <a:rPr lang="en-GB" dirty="0" err="1"/>
              <a:t>avlsstrategi</a:t>
            </a:r>
            <a:r>
              <a:rPr lang="en-GB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9293613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CFE25-9A9E-0D7A-F8B3-1255B70BD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16721A85-9C92-8F54-5955-A5356C72884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1643C1-8BFB-4891-9D70-F1251075D6A4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D88C053-5B05-6A09-0C2F-311E5DBD2C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Your business. Our DNA.</a:t>
            </a:r>
            <a:endParaRPr lang="en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D8133AF-61F8-AB94-E5A5-EF3092E3E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5555"/>
            <a:ext cx="10515600" cy="729103"/>
          </a:xfrm>
        </p:spPr>
        <p:txBody>
          <a:bodyPr/>
          <a:lstStyle/>
          <a:p>
            <a:r>
              <a:rPr lang="da-DK" dirty="0"/>
              <a:t>Kernestyring – </a:t>
            </a:r>
            <a:r>
              <a:rPr lang="da-DK" dirty="0" err="1"/>
              <a:t>dashboards</a:t>
            </a:r>
            <a:r>
              <a:rPr lang="da-DK" dirty="0"/>
              <a:t> </a:t>
            </a:r>
            <a:endParaRPr lang="LID4096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E6971821-AFE3-62E4-BDB3-3ABD88DF0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 dirty="0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B8F9E405-B9DD-CC03-D05E-4F067372B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381" y="1425072"/>
            <a:ext cx="8538726" cy="4996800"/>
          </a:xfrm>
          <a:prstGeom prst="rect">
            <a:avLst/>
          </a:prstGeom>
          <a:noFill/>
          <a:ln>
            <a:solidFill>
              <a:srgbClr val="EEE7E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8973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6570C-EC5A-1F31-6FAC-14F1E37FB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76B4A890-4228-DB1C-4F89-0CCC5ACF634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1643C1-8BFB-4891-9D70-F1251075D6A4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75886DF6-7758-CF73-56D6-E1EF32AC29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Your business. Our DNA.</a:t>
            </a:r>
            <a:endParaRPr lang="en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0E82554-A343-78FD-1472-5BB6F27FA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5555"/>
            <a:ext cx="10515600" cy="729103"/>
          </a:xfrm>
        </p:spPr>
        <p:txBody>
          <a:bodyPr/>
          <a:lstStyle/>
          <a:p>
            <a:r>
              <a:rPr lang="da-DK" dirty="0"/>
              <a:t>Kernestyring – </a:t>
            </a:r>
            <a:r>
              <a:rPr lang="da-DK" dirty="0" err="1"/>
              <a:t>dashboards</a:t>
            </a:r>
            <a:r>
              <a:rPr lang="da-DK" dirty="0"/>
              <a:t> </a:t>
            </a:r>
            <a:endParaRPr lang="LID4096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11A2CFAF-E6E5-0DEF-FD46-B6477A75F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856BC1E-B39F-C3AB-7236-23629376E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836" y="1388061"/>
            <a:ext cx="8545128" cy="4996800"/>
          </a:xfrm>
          <a:prstGeom prst="rect">
            <a:avLst/>
          </a:prstGeom>
          <a:noFill/>
          <a:ln>
            <a:solidFill>
              <a:srgbClr val="EEE7E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6246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2E8E87-CA67-C463-BF7B-69612A3545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3</a:t>
            </a:r>
            <a:endParaRPr lang="en-GB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B14A115F-D6B4-8597-D109-B6682961F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4698" y="3075184"/>
            <a:ext cx="4226544" cy="1655762"/>
          </a:xfrm>
        </p:spPr>
        <p:txBody>
          <a:bodyPr/>
          <a:lstStyle/>
          <a:p>
            <a:r>
              <a:rPr lang="en-GB" dirty="0"/>
              <a:t>Succes med DanBred </a:t>
            </a:r>
            <a:r>
              <a:rPr lang="en-GB" dirty="0" err="1"/>
              <a:t>polte</a:t>
            </a:r>
            <a:r>
              <a:rPr lang="en-GB" dirty="0"/>
              <a:t>  –management </a:t>
            </a:r>
            <a:r>
              <a:rPr lang="en-GB" dirty="0" err="1"/>
              <a:t>frigiver</a:t>
            </a:r>
            <a:r>
              <a:rPr lang="en-GB" dirty="0"/>
              <a:t> </a:t>
            </a:r>
            <a:r>
              <a:rPr lang="en-GB" dirty="0" err="1"/>
              <a:t>potentialet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69017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67AFA30-65A5-3C21-D9FA-86C13722A4A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4C8698D-F49C-471B-9D3A-C47BA79778C8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F5F191-448E-7CE7-87A2-365280B39C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Your business. Our DNA.</a:t>
            </a:r>
            <a:endParaRPr lang="en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B551EA6-A549-186B-F16D-2032F01C9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3150"/>
            <a:ext cx="7787326" cy="729103"/>
          </a:xfrm>
        </p:spPr>
        <p:txBody>
          <a:bodyPr/>
          <a:lstStyle/>
          <a:p>
            <a:r>
              <a:rPr lang="da-DK" dirty="0"/>
              <a:t>Management og genetik skal gå hånd i hånd</a:t>
            </a:r>
            <a:br>
              <a:rPr lang="da-DK" dirty="0"/>
            </a:br>
            <a:r>
              <a:rPr lang="da-DK" dirty="0"/>
              <a:t>- den perfekte polt? </a:t>
            </a:r>
            <a:endParaRPr lang="LID4096" dirty="0"/>
          </a:p>
        </p:txBody>
      </p:sp>
      <p:graphicFrame>
        <p:nvGraphicFramePr>
          <p:cNvPr id="8" name="Pladsholder til indhold 7">
            <a:extLst>
              <a:ext uri="{FF2B5EF4-FFF2-40B4-BE49-F238E27FC236}">
                <a16:creationId xmlns:a16="http://schemas.microsoft.com/office/drawing/2014/main" id="{6D64B067-9B65-2120-9482-CDD2F22CBCB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430780" y="3094413"/>
          <a:ext cx="733044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4760">
                  <a:extLst>
                    <a:ext uri="{9D8B030D-6E8A-4147-A177-3AD203B41FA5}">
                      <a16:colId xmlns:a16="http://schemas.microsoft.com/office/drawing/2014/main" val="3863728321"/>
                    </a:ext>
                  </a:extLst>
                </a:gridCol>
                <a:gridCol w="3535680">
                  <a:extLst>
                    <a:ext uri="{9D8B030D-6E8A-4147-A177-3AD203B41FA5}">
                      <a16:colId xmlns:a16="http://schemas.microsoft.com/office/drawing/2014/main" val="39250643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Anbefalinger </a:t>
                      </a:r>
                      <a:endParaRPr lang="LID4096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57113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Alder, dage 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210 – 230 dage </a:t>
                      </a:r>
                      <a:endParaRPr lang="LID4096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7091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Vægt, kg 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150 – 165 kg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224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Gennemsnitlig daglig, 30 kg til løbning 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900 gram </a:t>
                      </a:r>
                      <a:endParaRPr lang="LID4096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6185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Rygspæktykkelse, mm 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13 – 15 mm </a:t>
                      </a:r>
                      <a:endParaRPr lang="LID4096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8088283"/>
                  </a:ext>
                </a:extLst>
              </a:tr>
            </a:tbl>
          </a:graphicData>
        </a:graphic>
      </p:graphicFrame>
      <p:pic>
        <p:nvPicPr>
          <p:cNvPr id="13" name="Billede 12" descr="Et billede, der indeholder pattedyr, svin, gris, Svinefamilien&#10;&#10;Indhold genereret af kunstig intelligens kan være forkert.">
            <a:extLst>
              <a:ext uri="{FF2B5EF4-FFF2-40B4-BE49-F238E27FC236}">
                <a16:creationId xmlns:a16="http://schemas.microsoft.com/office/drawing/2014/main" id="{58A29A8F-5B8C-E99C-30A5-6AB7BF6A253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4480"/>
            <a:ext cx="2272383" cy="3409406"/>
          </a:xfrm>
          <a:prstGeom prst="rect">
            <a:avLst/>
          </a:prstGeom>
        </p:spPr>
      </p:pic>
      <p:pic>
        <p:nvPicPr>
          <p:cNvPr id="3" name="Picture 11" descr="A close up of a pig&#10;&#10;Description automatically generated">
            <a:extLst>
              <a:ext uri="{FF2B5EF4-FFF2-40B4-BE49-F238E27FC236}">
                <a16:creationId xmlns:a16="http://schemas.microsoft.com/office/drawing/2014/main" id="{DCA39D0D-A328-938B-AAB3-C57D6CAC754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053" y="903588"/>
            <a:ext cx="2924190" cy="4381650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2D780287-ECBA-B928-E7C5-DA90AB2AE42F}"/>
              </a:ext>
            </a:extLst>
          </p:cNvPr>
          <p:cNvSpPr txBox="1">
            <a:spLocks/>
          </p:cNvSpPr>
          <p:nvPr/>
        </p:nvSpPr>
        <p:spPr>
          <a:xfrm>
            <a:off x="7580199" y="5285238"/>
            <a:ext cx="10515600" cy="7291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80002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da-DK" dirty="0"/>
              <a:t>Ved første løbning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8402682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B7FA5-4B60-7014-E461-C95A6AC1A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4ED314-37DE-6F5B-35E7-72E2A97A12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Hvad er de vigtigste ting, vi kigger på ved produktion af polte? </a:t>
            </a:r>
            <a:endParaRPr lang="LID4096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0E98C68-5A52-8E6A-35DA-2D869A7828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Kriterier ved første løbning? </a:t>
            </a:r>
            <a:endParaRPr lang="LID4096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C36FBEE-1E4D-3A86-4ED0-ECF05FF64CD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DC84C4F-DFA5-49C5-9BE2-BAFD657160B9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A4EAD18-5978-0AFA-7F30-12ECB0181E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Your business. Our DNA.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048066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D458E242-9B85-0B0E-CB0A-CE4F1EFC6AF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1643C1-8BFB-4891-9D70-F1251075D6A4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C45674A9-FC1E-DE4A-B5B6-6A2F9B29A1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Your business. Our DNA.</a:t>
            </a:r>
            <a:endParaRPr lang="en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EE17B7D-3A77-9684-FA0F-61A73720C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Polte skal ikke behandles som slagtegrise</a:t>
            </a:r>
            <a:endParaRPr lang="LID4096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B9DAF41-D683-6373-A830-CC3920E8A6B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a-DK" dirty="0"/>
          </a:p>
          <a:p>
            <a:r>
              <a:rPr lang="da-DK" b="1" dirty="0"/>
              <a:t>Farestald </a:t>
            </a:r>
          </a:p>
          <a:p>
            <a:pPr lvl="1"/>
            <a:r>
              <a:rPr lang="da-DK" dirty="0"/>
              <a:t>Øremærker </a:t>
            </a:r>
          </a:p>
          <a:p>
            <a:pPr lvl="1"/>
            <a:r>
              <a:rPr lang="da-DK" dirty="0"/>
              <a:t>Registrering </a:t>
            </a:r>
          </a:p>
          <a:p>
            <a:pPr lvl="1"/>
            <a:r>
              <a:rPr lang="da-DK" dirty="0"/>
              <a:t>Kuldudjævning </a:t>
            </a:r>
          </a:p>
          <a:p>
            <a:pPr marL="457200" lvl="1" indent="0">
              <a:buNone/>
            </a:pPr>
            <a:endParaRPr lang="da-DK" dirty="0"/>
          </a:p>
          <a:p>
            <a:r>
              <a:rPr lang="da-DK" b="1" dirty="0"/>
              <a:t>Fravænning </a:t>
            </a:r>
          </a:p>
          <a:p>
            <a:pPr lvl="1"/>
            <a:r>
              <a:rPr lang="da-DK" dirty="0"/>
              <a:t>Mere udsatte ved renracede dyr </a:t>
            </a:r>
          </a:p>
          <a:p>
            <a:pPr lvl="1"/>
            <a:r>
              <a:rPr lang="da-DK" dirty="0"/>
              <a:t>Sortering efter race</a:t>
            </a:r>
          </a:p>
          <a:p>
            <a:pPr marL="457200" lvl="1" indent="0">
              <a:buNone/>
            </a:pPr>
            <a:endParaRPr lang="da-DK" dirty="0"/>
          </a:p>
          <a:p>
            <a:r>
              <a:rPr lang="da-DK" b="1" dirty="0"/>
              <a:t>Vækstperioden </a:t>
            </a:r>
          </a:p>
          <a:p>
            <a:pPr lvl="1"/>
            <a:r>
              <a:rPr lang="da-DK" dirty="0"/>
              <a:t>Restriktiv fodring </a:t>
            </a:r>
          </a:p>
          <a:p>
            <a:pPr lvl="1"/>
            <a:r>
              <a:rPr lang="da-DK" dirty="0"/>
              <a:t>Selektionskriterier </a:t>
            </a:r>
          </a:p>
          <a:p>
            <a:pPr lvl="1"/>
            <a:r>
              <a:rPr lang="da-DK" dirty="0"/>
              <a:t>Hvad vælger I dyrene på? </a:t>
            </a:r>
          </a:p>
          <a:p>
            <a:endParaRPr lang="da-DK" dirty="0"/>
          </a:p>
          <a:p>
            <a:r>
              <a:rPr lang="da-DK" b="1" dirty="0"/>
              <a:t>Anbefalinger på fodring er afgørende. </a:t>
            </a:r>
          </a:p>
          <a:p>
            <a:r>
              <a:rPr lang="da-DK" b="1" dirty="0"/>
              <a:t>Kvalitetsparametre </a:t>
            </a:r>
            <a:endParaRPr lang="LID4096" b="1" dirty="0"/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27345883-22D4-9F6D-40C4-47D42B0CC104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981" y="2124530"/>
            <a:ext cx="5595480" cy="373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8556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1FC9A9BD-FBA4-8FC6-2C06-49609A831E7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FC55A76-CF08-478C-AF8C-D89AC7A92E1A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D2023389-01FF-FC5B-F139-5869C745BD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Your business. Our DNA.</a:t>
            </a:r>
            <a:endParaRPr lang="en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17D115A-F19F-744C-B1B8-E9597C1B2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 farestalden – ID og kvalitetssikring  	</a:t>
            </a:r>
            <a:endParaRPr lang="LID4096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6D482D9-E406-3F9C-99FA-58F27AAB0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b="1" dirty="0"/>
              <a:t>Sikring af råmælk </a:t>
            </a:r>
          </a:p>
          <a:p>
            <a:pPr lvl="1"/>
            <a:endParaRPr lang="da-DK" b="1" dirty="0"/>
          </a:p>
          <a:p>
            <a:r>
              <a:rPr lang="da-DK" b="1" dirty="0"/>
              <a:t>Registrering af avlskuld </a:t>
            </a:r>
          </a:p>
          <a:p>
            <a:pPr lvl="1"/>
            <a:r>
              <a:rPr lang="da-DK" dirty="0"/>
              <a:t>Faringsdato </a:t>
            </a:r>
          </a:p>
          <a:p>
            <a:pPr lvl="1"/>
            <a:r>
              <a:rPr lang="da-DK" dirty="0"/>
              <a:t>DanBred ID nummer </a:t>
            </a:r>
          </a:p>
          <a:p>
            <a:pPr lvl="1"/>
            <a:r>
              <a:rPr lang="da-DK" dirty="0"/>
              <a:t>Stamtavle informationer – mor og far </a:t>
            </a:r>
          </a:p>
          <a:p>
            <a:pPr marL="457200" lvl="1" indent="0">
              <a:buNone/>
            </a:pPr>
            <a:endParaRPr lang="da-DK" dirty="0"/>
          </a:p>
          <a:p>
            <a:r>
              <a:rPr lang="da-DK" b="1" dirty="0"/>
              <a:t>Kuldudjævning </a:t>
            </a:r>
          </a:p>
          <a:p>
            <a:pPr lvl="1"/>
            <a:r>
              <a:rPr lang="da-DK" dirty="0"/>
              <a:t>Avlsgrisene bør samles hos egen mor </a:t>
            </a:r>
          </a:p>
          <a:p>
            <a:endParaRPr lang="da-DK" b="1" dirty="0"/>
          </a:p>
          <a:p>
            <a:r>
              <a:rPr lang="da-DK" b="1" dirty="0"/>
              <a:t>Øremærkning af polte</a:t>
            </a:r>
          </a:p>
          <a:p>
            <a:pPr lvl="1"/>
            <a:r>
              <a:rPr lang="da-DK" dirty="0"/>
              <a:t>Øremærker med fuldt </a:t>
            </a:r>
            <a:r>
              <a:rPr lang="da-DK" dirty="0" err="1"/>
              <a:t>DanBred</a:t>
            </a:r>
            <a:r>
              <a:rPr lang="da-DK" dirty="0"/>
              <a:t> ID-nummer</a:t>
            </a:r>
          </a:p>
          <a:p>
            <a:pPr lvl="1"/>
            <a:r>
              <a:rPr lang="da-DK" dirty="0"/>
              <a:t>Sporbarhed </a:t>
            </a:r>
          </a:p>
          <a:p>
            <a:pPr marL="457200" lvl="1" indent="0">
              <a:buNone/>
            </a:pPr>
            <a:endParaRPr lang="da-DK" dirty="0"/>
          </a:p>
          <a:p>
            <a:r>
              <a:rPr lang="da-DK" b="1" dirty="0"/>
              <a:t>Kvalitetssikring</a:t>
            </a:r>
          </a:p>
          <a:p>
            <a:pPr lvl="1"/>
            <a:r>
              <a:rPr lang="da-DK" dirty="0"/>
              <a:t>Pattebeskyttelse – tape </a:t>
            </a:r>
          </a:p>
          <a:p>
            <a:pPr lvl="1"/>
            <a:r>
              <a:rPr lang="da-DK" dirty="0"/>
              <a:t>Første selektion  </a:t>
            </a:r>
            <a:endParaRPr lang="LID4096" dirty="0"/>
          </a:p>
        </p:txBody>
      </p:sp>
      <p:pic>
        <p:nvPicPr>
          <p:cNvPr id="6" name="Pladsholder til indhold 6">
            <a:extLst>
              <a:ext uri="{FF2B5EF4-FFF2-40B4-BE49-F238E27FC236}">
                <a16:creationId xmlns:a16="http://schemas.microsoft.com/office/drawing/2014/main" id="{1A37B605-8DFF-7D65-DBE4-FA849A676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8784" y="3662931"/>
            <a:ext cx="1926529" cy="194173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907A5B76-8998-61DE-1ED4-82946D4B4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5313" y="1966914"/>
            <a:ext cx="4390125" cy="292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8478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1FFFA20D-A6F6-8526-7E5E-EF5FF01018D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FC55A76-CF08-478C-AF8C-D89AC7A92E1A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550FC33C-A615-E123-CF57-4D246113F4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Your business. Our DNA.</a:t>
            </a:r>
            <a:endParaRPr lang="en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637CB15-8A2D-4102-7CF1-C3AB7248B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Succesfuld fravænning af avlskuld 		</a:t>
            </a:r>
            <a:endParaRPr lang="LID4096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DDD2051B-A64B-A784-08DE-8B2975D6CB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b="1" dirty="0"/>
              <a:t>Sortering og opstaldning </a:t>
            </a:r>
          </a:p>
          <a:p>
            <a:pPr lvl="1"/>
            <a:r>
              <a:rPr lang="da-DK" dirty="0"/>
              <a:t>Størrelse og alder </a:t>
            </a:r>
          </a:p>
          <a:p>
            <a:pPr lvl="1"/>
            <a:r>
              <a:rPr lang="da-DK" dirty="0"/>
              <a:t>Race </a:t>
            </a:r>
          </a:p>
          <a:p>
            <a:pPr lvl="1"/>
            <a:r>
              <a:rPr lang="da-DK" dirty="0"/>
              <a:t>Køn </a:t>
            </a:r>
          </a:p>
          <a:p>
            <a:pPr lvl="1"/>
            <a:r>
              <a:rPr lang="da-DK" dirty="0"/>
              <a:t>Stabile grupper </a:t>
            </a:r>
          </a:p>
          <a:p>
            <a:pPr lvl="1"/>
            <a:r>
              <a:rPr lang="da-DK" dirty="0"/>
              <a:t>Optimalt miljø – tørt, rent, og uden træk </a:t>
            </a:r>
          </a:p>
          <a:p>
            <a:pPr lvl="1"/>
            <a:r>
              <a:rPr lang="da-DK" dirty="0"/>
              <a:t>Vælg den/de bedste stier til avlsdyrene </a:t>
            </a:r>
          </a:p>
          <a:p>
            <a:pPr lvl="1"/>
            <a:endParaRPr lang="da-DK" dirty="0"/>
          </a:p>
          <a:p>
            <a:pPr marL="457200" lvl="1" indent="0">
              <a:buNone/>
            </a:pPr>
            <a:endParaRPr lang="da-DK" dirty="0"/>
          </a:p>
          <a:p>
            <a:r>
              <a:rPr lang="da-DK" b="1" dirty="0"/>
              <a:t>Fodring</a:t>
            </a:r>
            <a:r>
              <a:rPr lang="da-DK" dirty="0"/>
              <a:t> </a:t>
            </a:r>
          </a:p>
          <a:p>
            <a:pPr lvl="1"/>
            <a:r>
              <a:rPr lang="da-DK" dirty="0"/>
              <a:t>Undgå at de går fra foderet </a:t>
            </a:r>
          </a:p>
          <a:p>
            <a:pPr lvl="1"/>
            <a:r>
              <a:rPr lang="da-DK" dirty="0"/>
              <a:t>Evt. supplering med opblødt foder i begyndelsen </a:t>
            </a:r>
          </a:p>
          <a:p>
            <a:pPr marL="457200" lvl="1" indent="0">
              <a:buNone/>
            </a:pPr>
            <a:endParaRPr lang="da-DK" dirty="0"/>
          </a:p>
          <a:p>
            <a:r>
              <a:rPr lang="da-DK" b="1" dirty="0"/>
              <a:t>Daglig håndtering </a:t>
            </a:r>
          </a:p>
          <a:p>
            <a:pPr lvl="1"/>
            <a:r>
              <a:rPr lang="da-DK" dirty="0"/>
              <a:t>Daglig kontakt – 2 gange om dagen </a:t>
            </a:r>
          </a:p>
          <a:p>
            <a:pPr lvl="1"/>
            <a:r>
              <a:rPr lang="da-DK" dirty="0"/>
              <a:t>Rolig og forudsigelig omgang </a:t>
            </a:r>
          </a:p>
          <a:p>
            <a:pPr lvl="1"/>
            <a:r>
              <a:rPr lang="da-DK" dirty="0"/>
              <a:t>Sociale dyr </a:t>
            </a:r>
            <a:endParaRPr lang="LID4096" dirty="0"/>
          </a:p>
        </p:txBody>
      </p:sp>
      <p:pic>
        <p:nvPicPr>
          <p:cNvPr id="6" name="Pladsholder til indhold 11">
            <a:extLst>
              <a:ext uri="{FF2B5EF4-FFF2-40B4-BE49-F238E27FC236}">
                <a16:creationId xmlns:a16="http://schemas.microsoft.com/office/drawing/2014/main" id="{3DD0B813-938B-A0D4-D207-A7ABA1F63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2" y="2056540"/>
            <a:ext cx="5181600" cy="345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3852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D7AF4D5A-92BB-C0E3-98C5-11F5B00856A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FC55A76-CF08-478C-AF8C-D89AC7A92E1A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044E92B1-E32A-F75C-048D-B8381170A7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Your business. Our DNA.</a:t>
            </a:r>
            <a:endParaRPr lang="en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58C4FF7-2A77-D09E-0487-B892FDC88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Vækstperioden – stiindretning og opstaldning 	</a:t>
            </a:r>
            <a:endParaRPr lang="LID4096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C3C97B8C-B1C4-C01D-E1FF-C0706B349D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b="1" dirty="0"/>
          </a:p>
          <a:p>
            <a:r>
              <a:rPr lang="da-DK" b="1" dirty="0"/>
              <a:t>Stiindretning</a:t>
            </a:r>
          </a:p>
          <a:p>
            <a:pPr lvl="1"/>
            <a:r>
              <a:rPr lang="da-DK" dirty="0"/>
              <a:t>2/3 fast eller drænet gulv </a:t>
            </a:r>
          </a:p>
          <a:p>
            <a:pPr lvl="1"/>
            <a:r>
              <a:rPr lang="da-DK" dirty="0"/>
              <a:t>Ingen plastikspalter </a:t>
            </a:r>
          </a:p>
          <a:p>
            <a:pPr lvl="1"/>
            <a:r>
              <a:rPr lang="da-DK" dirty="0"/>
              <a:t>Fri for træk </a:t>
            </a:r>
          </a:p>
          <a:p>
            <a:pPr lvl="1"/>
            <a:r>
              <a:rPr lang="da-DK" dirty="0"/>
              <a:t>Fri adgang til rent vand </a:t>
            </a:r>
          </a:p>
          <a:p>
            <a:pPr lvl="1"/>
            <a:r>
              <a:rPr lang="da-DK" dirty="0"/>
              <a:t>Én ædeplads per dyr </a:t>
            </a:r>
          </a:p>
          <a:p>
            <a:pPr marL="457200" lvl="1" indent="0">
              <a:buNone/>
            </a:pPr>
            <a:endParaRPr lang="da-DK" dirty="0"/>
          </a:p>
          <a:p>
            <a:pPr marL="457200" lvl="1" indent="0">
              <a:buNone/>
            </a:pPr>
            <a:endParaRPr lang="da-DK" dirty="0"/>
          </a:p>
          <a:p>
            <a:r>
              <a:rPr lang="da-DK" b="1" dirty="0"/>
              <a:t>Opstaldning </a:t>
            </a:r>
          </a:p>
          <a:p>
            <a:pPr lvl="1"/>
            <a:r>
              <a:rPr lang="da-DK" dirty="0"/>
              <a:t>Stabile ensartede grupper </a:t>
            </a:r>
          </a:p>
          <a:p>
            <a:pPr lvl="1"/>
            <a:r>
              <a:rPr lang="da-DK" dirty="0"/>
              <a:t>Ca. 8-12 polte per sti </a:t>
            </a:r>
          </a:p>
          <a:p>
            <a:pPr lvl="1"/>
            <a:r>
              <a:rPr lang="da-DK" dirty="0"/>
              <a:t>Pladskrav (1 m2) </a:t>
            </a:r>
          </a:p>
          <a:p>
            <a:pPr lvl="1"/>
            <a:r>
              <a:rPr lang="da-DK" dirty="0"/>
              <a:t>200 LUX </a:t>
            </a:r>
            <a:endParaRPr lang="LID4096" dirty="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F4F91AAE-4D3B-4B07-EA4A-9C0E6637E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306" y="1732253"/>
            <a:ext cx="6890132" cy="3406163"/>
          </a:xfrm>
          <a:prstGeom prst="rect">
            <a:avLst/>
          </a:prstGeom>
        </p:spPr>
      </p:pic>
      <p:pic>
        <p:nvPicPr>
          <p:cNvPr id="7" name="Billede 6" descr="Et billede, der indeholder design, seng, møbel&#10;&#10;Indhold genereret af kunstig intelligens kan være forkert.">
            <a:extLst>
              <a:ext uri="{FF2B5EF4-FFF2-40B4-BE49-F238E27FC236}">
                <a16:creationId xmlns:a16="http://schemas.microsoft.com/office/drawing/2014/main" id="{720710B6-8DB0-BF39-7749-A2EB71468D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532" y="4604516"/>
            <a:ext cx="2190243" cy="187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178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94EEE4FD-A768-0A98-063E-DD063D9122A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FC55A76-CF08-478C-AF8C-D89AC7A92E1A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560085A4-32FC-B3A9-4C60-E9A4A41B40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Your business. Our DNA.</a:t>
            </a:r>
            <a:endParaRPr lang="en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3D37FE3-09B2-1B2A-5541-A4190922E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Opvækstperioden – tilvækst og sundhed </a:t>
            </a:r>
            <a:endParaRPr lang="LID4096" dirty="0"/>
          </a:p>
        </p:txBody>
      </p:sp>
      <p:pic>
        <p:nvPicPr>
          <p:cNvPr id="7" name="Pladsholder til indhold 6" descr="Et billede, der indeholder tekst, skærmbillede, Kurve, linje/række&#10;&#10;Indhold genereret af kunstig intelligens kan være forkert.">
            <a:extLst>
              <a:ext uri="{FF2B5EF4-FFF2-40B4-BE49-F238E27FC236}">
                <a16:creationId xmlns:a16="http://schemas.microsoft.com/office/drawing/2014/main" id="{66986B65-6A92-8393-B8F8-104F17989E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458" y="1880588"/>
            <a:ext cx="8247317" cy="4454961"/>
          </a:xfr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414CEE7C-84E3-FBEC-D292-2C226C692E14}"/>
              </a:ext>
            </a:extLst>
          </p:cNvPr>
          <p:cNvSpPr txBox="1"/>
          <p:nvPr/>
        </p:nvSpPr>
        <p:spPr>
          <a:xfrm>
            <a:off x="838200" y="2954655"/>
            <a:ext cx="310917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1" dirty="0"/>
              <a:t>Begræns tilvæksten?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Monitorér tilvæksten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Vægt og alder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Løbende tjek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15452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Oval 79">
            <a:extLst>
              <a:ext uri="{FF2B5EF4-FFF2-40B4-BE49-F238E27FC236}">
                <a16:creationId xmlns:a16="http://schemas.microsoft.com/office/drawing/2014/main" id="{4B06DAA6-3361-1F40-AA3E-27ABA0BB9C5E}"/>
              </a:ext>
            </a:extLst>
          </p:cNvPr>
          <p:cNvSpPr/>
          <p:nvPr/>
        </p:nvSpPr>
        <p:spPr>
          <a:xfrm>
            <a:off x="4098869" y="1889845"/>
            <a:ext cx="3994261" cy="3994261"/>
          </a:xfrm>
          <a:prstGeom prst="ellipse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K"/>
              <a:t>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AD1CC0D-08BE-B247-BD44-62311CA4B5A5}"/>
              </a:ext>
            </a:extLst>
          </p:cNvPr>
          <p:cNvGrpSpPr/>
          <p:nvPr/>
        </p:nvGrpSpPr>
        <p:grpSpPr>
          <a:xfrm>
            <a:off x="7570954" y="2444782"/>
            <a:ext cx="2809423" cy="646331"/>
            <a:chOff x="8694908" y="2371548"/>
            <a:chExt cx="2809423" cy="64633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F466F25-BB15-A54F-A494-8D295FCDDD71}"/>
                </a:ext>
              </a:extLst>
            </p:cNvPr>
            <p:cNvGrpSpPr/>
            <p:nvPr/>
          </p:nvGrpSpPr>
          <p:grpSpPr>
            <a:xfrm>
              <a:off x="8694908" y="2471240"/>
              <a:ext cx="649783" cy="80827"/>
              <a:chOff x="6619015" y="3683213"/>
              <a:chExt cx="649783" cy="80827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66A4B9C-32BB-1642-9ABA-0F15F0D78292}"/>
                  </a:ext>
                </a:extLst>
              </p:cNvPr>
              <p:cNvSpPr/>
              <p:nvPr/>
            </p:nvSpPr>
            <p:spPr>
              <a:xfrm>
                <a:off x="6619015" y="3683213"/>
                <a:ext cx="80827" cy="80827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DK" sz="10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F81DAA68-0B85-0B4A-A6E8-79B856138D77}"/>
                  </a:ext>
                </a:extLst>
              </p:cNvPr>
              <p:cNvCxnSpPr>
                <a:cxnSpLocks/>
                <a:endCxn id="35" idx="6"/>
              </p:cNvCxnSpPr>
              <p:nvPr/>
            </p:nvCxnSpPr>
            <p:spPr>
              <a:xfrm flipH="1">
                <a:off x="6699842" y="3723627"/>
                <a:ext cx="568956" cy="0"/>
              </a:xfrm>
              <a:prstGeom prst="line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4BC68822-9730-234B-A4A6-C09723DC597C}"/>
                </a:ext>
              </a:extLst>
            </p:cNvPr>
            <p:cNvSpPr txBox="1"/>
            <p:nvPr/>
          </p:nvSpPr>
          <p:spPr>
            <a:xfrm>
              <a:off x="9376588" y="2371548"/>
              <a:ext cx="21277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DanBred Hybrid </a:t>
              </a:r>
              <a:r>
                <a:rPr lang="en-GB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producerer</a:t>
              </a: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 mange </a:t>
              </a:r>
              <a:r>
                <a:rPr lang="en-GB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robuste</a:t>
              </a: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 ‘</a:t>
              </a:r>
              <a:r>
                <a:rPr lang="en-GB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fuld</a:t>
              </a: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værdi</a:t>
              </a: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 grise’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AB58E29D-B7E1-E14C-A1F3-07E605E7D742}"/>
              </a:ext>
            </a:extLst>
          </p:cNvPr>
          <p:cNvGrpSpPr/>
          <p:nvPr/>
        </p:nvGrpSpPr>
        <p:grpSpPr>
          <a:xfrm>
            <a:off x="8069764" y="3520500"/>
            <a:ext cx="2684844" cy="646331"/>
            <a:chOff x="8934059" y="5108333"/>
            <a:chExt cx="2684844" cy="64633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E85A6A5-9A51-9742-923C-C3809145FB2E}"/>
                </a:ext>
              </a:extLst>
            </p:cNvPr>
            <p:cNvSpPr txBox="1"/>
            <p:nvPr/>
          </p:nvSpPr>
          <p:spPr>
            <a:xfrm>
              <a:off x="9571987" y="5108333"/>
              <a:ext cx="20469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DanBred Hybrid </a:t>
              </a:r>
              <a:r>
                <a:rPr lang="en-GB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producerer</a:t>
              </a: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 store </a:t>
              </a:r>
              <a:r>
                <a:rPr lang="en-GB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kuld</a:t>
              </a: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 med </a:t>
              </a:r>
              <a:r>
                <a:rPr lang="en-GB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høje</a:t>
              </a: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overlevelsesrater</a:t>
              </a:r>
              <a:endParaRPr lang="en-DK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ED0E1157-7B41-3B4F-BBAE-F28DED4408F9}"/>
                </a:ext>
              </a:extLst>
            </p:cNvPr>
            <p:cNvGrpSpPr/>
            <p:nvPr/>
          </p:nvGrpSpPr>
          <p:grpSpPr>
            <a:xfrm>
              <a:off x="8934059" y="5392630"/>
              <a:ext cx="595396" cy="80827"/>
              <a:chOff x="6619015" y="3683213"/>
              <a:chExt cx="595396" cy="80827"/>
            </a:xfrm>
          </p:grpSpPr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17761E37-8F9E-4E49-8860-14AEDB5D8BAF}"/>
                  </a:ext>
                </a:extLst>
              </p:cNvPr>
              <p:cNvSpPr/>
              <p:nvPr/>
            </p:nvSpPr>
            <p:spPr>
              <a:xfrm>
                <a:off x="6619015" y="3683213"/>
                <a:ext cx="80827" cy="80827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DK" sz="10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C1516038-5917-2940-9387-0E5050DB54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63266" y="3723627"/>
                <a:ext cx="551145" cy="0"/>
              </a:xfrm>
              <a:prstGeom prst="line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3C047F14-755F-9248-B491-0550C14CAB5D}"/>
              </a:ext>
            </a:extLst>
          </p:cNvPr>
          <p:cNvGrpSpPr/>
          <p:nvPr/>
        </p:nvGrpSpPr>
        <p:grpSpPr>
          <a:xfrm>
            <a:off x="1141949" y="2433495"/>
            <a:ext cx="3487430" cy="461665"/>
            <a:chOff x="2789575" y="2382181"/>
            <a:chExt cx="3487430" cy="461665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BF394ED-F55D-EB49-99B3-C4D4FC4122D6}"/>
                </a:ext>
              </a:extLst>
            </p:cNvPr>
            <p:cNvSpPr txBox="1"/>
            <p:nvPr/>
          </p:nvSpPr>
          <p:spPr>
            <a:xfrm>
              <a:off x="2789575" y="2382181"/>
              <a:ext cx="2755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DanBred Hybrid </a:t>
              </a:r>
              <a:r>
                <a:rPr lang="en-GB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bidrager</a:t>
              </a: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til</a:t>
              </a: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en</a:t>
              </a: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bæredygtig</a:t>
              </a: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griseproduktion</a:t>
              </a: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CA0ED3A2-2807-E64F-8C11-F07173F75A86}"/>
                </a:ext>
              </a:extLst>
            </p:cNvPr>
            <p:cNvGrpSpPr/>
            <p:nvPr/>
          </p:nvGrpSpPr>
          <p:grpSpPr>
            <a:xfrm flipH="1">
              <a:off x="5566049" y="2488290"/>
              <a:ext cx="710956" cy="80827"/>
              <a:chOff x="6619015" y="3683213"/>
              <a:chExt cx="710956" cy="80827"/>
            </a:xfrm>
          </p:grpSpPr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F8E50851-0B3E-A54A-8220-4C134CBBD43C}"/>
                  </a:ext>
                </a:extLst>
              </p:cNvPr>
              <p:cNvSpPr/>
              <p:nvPr/>
            </p:nvSpPr>
            <p:spPr>
              <a:xfrm>
                <a:off x="6619015" y="3683213"/>
                <a:ext cx="80827" cy="80827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DK" sz="12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28373907-A3B5-0F43-AF37-19179B2DB975}"/>
                  </a:ext>
                </a:extLst>
              </p:cNvPr>
              <p:cNvCxnSpPr>
                <a:cxnSpLocks/>
                <a:endCxn id="95" idx="6"/>
              </p:cNvCxnSpPr>
              <p:nvPr/>
            </p:nvCxnSpPr>
            <p:spPr>
              <a:xfrm flipH="1">
                <a:off x="6699842" y="3723627"/>
                <a:ext cx="630129" cy="0"/>
              </a:xfrm>
              <a:prstGeom prst="line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B7563462-0BD4-7A4F-8BB0-82F3EBFF1C8C}"/>
              </a:ext>
            </a:extLst>
          </p:cNvPr>
          <p:cNvGrpSpPr/>
          <p:nvPr/>
        </p:nvGrpSpPr>
        <p:grpSpPr>
          <a:xfrm>
            <a:off x="1432235" y="4842372"/>
            <a:ext cx="3175403" cy="646331"/>
            <a:chOff x="3117303" y="5296625"/>
            <a:chExt cx="3175403" cy="646331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370B0F89-CBF1-E942-8883-489BBE738705}"/>
                </a:ext>
              </a:extLst>
            </p:cNvPr>
            <p:cNvSpPr txBox="1"/>
            <p:nvPr/>
          </p:nvSpPr>
          <p:spPr>
            <a:xfrm>
              <a:off x="3117303" y="5296625"/>
              <a:ext cx="24487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DanBred Hybrid </a:t>
              </a:r>
              <a:r>
                <a:rPr lang="en-GB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har</a:t>
              </a: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gode</a:t>
              </a: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moderegenskaber</a:t>
              </a: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 og god social </a:t>
              </a:r>
              <a:r>
                <a:rPr lang="en-GB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adfærd</a:t>
              </a:r>
              <a:endParaRPr lang="en-GB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E7C4805E-1701-B741-9590-E1B461D117D8}"/>
                </a:ext>
              </a:extLst>
            </p:cNvPr>
            <p:cNvGrpSpPr/>
            <p:nvPr/>
          </p:nvGrpSpPr>
          <p:grpSpPr>
            <a:xfrm flipH="1">
              <a:off x="5566049" y="5597250"/>
              <a:ext cx="726657" cy="80827"/>
              <a:chOff x="6619015" y="3683213"/>
              <a:chExt cx="726657" cy="80827"/>
            </a:xfrm>
          </p:grpSpPr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B89D3B52-046A-3B49-B7A7-71DA1E38EC66}"/>
                  </a:ext>
                </a:extLst>
              </p:cNvPr>
              <p:cNvSpPr/>
              <p:nvPr/>
            </p:nvSpPr>
            <p:spPr>
              <a:xfrm>
                <a:off x="6619015" y="3683213"/>
                <a:ext cx="80827" cy="80827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DK" sz="12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E150701F-A9AB-7745-BF14-2E548CB6D3B9}"/>
                  </a:ext>
                </a:extLst>
              </p:cNvPr>
              <p:cNvCxnSpPr>
                <a:cxnSpLocks/>
                <a:endCxn id="98" idx="6"/>
              </p:cNvCxnSpPr>
              <p:nvPr/>
            </p:nvCxnSpPr>
            <p:spPr>
              <a:xfrm flipH="1">
                <a:off x="6699842" y="3723627"/>
                <a:ext cx="645830" cy="0"/>
              </a:xfrm>
              <a:prstGeom prst="line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DCBF0F8-6D0E-3E43-AAC9-8B0A7855A35A}"/>
              </a:ext>
            </a:extLst>
          </p:cNvPr>
          <p:cNvGrpSpPr/>
          <p:nvPr/>
        </p:nvGrpSpPr>
        <p:grpSpPr>
          <a:xfrm>
            <a:off x="1162935" y="3534887"/>
            <a:ext cx="2976929" cy="646331"/>
            <a:chOff x="2579175" y="3567445"/>
            <a:chExt cx="2976929" cy="646331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35811F65-ADF8-E140-B63D-313BEE76D08B}"/>
                </a:ext>
              </a:extLst>
            </p:cNvPr>
            <p:cNvSpPr txBox="1"/>
            <p:nvPr/>
          </p:nvSpPr>
          <p:spPr>
            <a:xfrm>
              <a:off x="2579175" y="3567445"/>
              <a:ext cx="24712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DanBred Hybrid </a:t>
              </a:r>
              <a:r>
                <a:rPr lang="en-GB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har</a:t>
              </a: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 god </a:t>
              </a:r>
              <a:r>
                <a:rPr lang="en-GB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holdbarhed</a:t>
              </a: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 og et </a:t>
              </a:r>
              <a:r>
                <a:rPr lang="en-GB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højproduktivt</a:t>
              </a: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soliv</a:t>
              </a: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6352EAC8-94E8-2F48-A483-1A7DBF4B7225}"/>
                </a:ext>
              </a:extLst>
            </p:cNvPr>
            <p:cNvGrpSpPr/>
            <p:nvPr/>
          </p:nvGrpSpPr>
          <p:grpSpPr>
            <a:xfrm flipH="1">
              <a:off x="5059287" y="3841105"/>
              <a:ext cx="496817" cy="80827"/>
              <a:chOff x="6605340" y="3488581"/>
              <a:chExt cx="496817" cy="80827"/>
            </a:xfrm>
          </p:grpSpPr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BD82C0C3-3769-9A4F-B237-4DC0B1B02428}"/>
                  </a:ext>
                </a:extLst>
              </p:cNvPr>
              <p:cNvSpPr/>
              <p:nvPr/>
            </p:nvSpPr>
            <p:spPr>
              <a:xfrm>
                <a:off x="6605340" y="3488581"/>
                <a:ext cx="80827" cy="80827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DK" sz="12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D1D9EE40-31A3-9542-B7AA-34DCD706F88E}"/>
                  </a:ext>
                </a:extLst>
              </p:cNvPr>
              <p:cNvCxnSpPr>
                <a:cxnSpLocks/>
                <a:endCxn id="104" idx="6"/>
              </p:cNvCxnSpPr>
              <p:nvPr/>
            </p:nvCxnSpPr>
            <p:spPr>
              <a:xfrm flipH="1">
                <a:off x="6686167" y="3528995"/>
                <a:ext cx="415990" cy="0"/>
              </a:xfrm>
              <a:prstGeom prst="line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2867B6D-A11B-4B4A-9A52-4AEE5E50FA05}"/>
              </a:ext>
            </a:extLst>
          </p:cNvPr>
          <p:cNvGrpSpPr/>
          <p:nvPr/>
        </p:nvGrpSpPr>
        <p:grpSpPr>
          <a:xfrm>
            <a:off x="5487634" y="2198511"/>
            <a:ext cx="1199665" cy="1049913"/>
            <a:chOff x="1906660" y="2967218"/>
            <a:chExt cx="1199665" cy="1049913"/>
          </a:xfrm>
        </p:grpSpPr>
        <p:sp>
          <p:nvSpPr>
            <p:cNvPr id="19" name="Pentagon 18">
              <a:extLst>
                <a:ext uri="{FF2B5EF4-FFF2-40B4-BE49-F238E27FC236}">
                  <a16:creationId xmlns:a16="http://schemas.microsoft.com/office/drawing/2014/main" id="{80F49EF2-F05A-764B-AA4A-DDD469A1AA57}"/>
                </a:ext>
              </a:extLst>
            </p:cNvPr>
            <p:cNvSpPr/>
            <p:nvPr/>
          </p:nvSpPr>
          <p:spPr>
            <a:xfrm rot="5400000">
              <a:off x="1981536" y="2892342"/>
              <a:ext cx="1049913" cy="1199665"/>
            </a:xfrm>
            <a:prstGeom prst="homePlate">
              <a:avLst>
                <a:gd name="adj" fmla="val 27449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/>
            </a:p>
          </p:txBody>
        </p:sp>
        <p:sp>
          <p:nvSpPr>
            <p:cNvPr id="20" name="Text Box 12">
              <a:extLst>
                <a:ext uri="{FF2B5EF4-FFF2-40B4-BE49-F238E27FC236}">
                  <a16:creationId xmlns:a16="http://schemas.microsoft.com/office/drawing/2014/main" id="{E79B72AB-DB5B-2949-BC71-7AEE0DFD14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41007" y="3095460"/>
              <a:ext cx="73097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da-DK" sz="1200" b="1" err="1">
                  <a:solidFill>
                    <a:schemeClr val="bg1"/>
                  </a:solidFill>
                </a:rPr>
                <a:t>DanBred</a:t>
              </a:r>
              <a:endParaRPr lang="da-DK" sz="1200" b="1">
                <a:solidFill>
                  <a:schemeClr val="bg1"/>
                </a:solidFill>
              </a:endParaRPr>
            </a:p>
            <a:p>
              <a:pPr algn="ctr" eaLnBrk="1" hangingPunct="1"/>
              <a:r>
                <a:rPr lang="da-DK" sz="1800" b="1">
                  <a:solidFill>
                    <a:schemeClr val="bg1"/>
                  </a:solidFill>
                </a:rPr>
                <a:t>Hybrid</a:t>
              </a:r>
            </a:p>
          </p:txBody>
        </p:sp>
      </p:grpSp>
      <p:pic>
        <p:nvPicPr>
          <p:cNvPr id="42" name="Picture 41" descr="A cow is standing in the dark&#10;&#10;Description automatically generated">
            <a:extLst>
              <a:ext uri="{FF2B5EF4-FFF2-40B4-BE49-F238E27FC236}">
                <a16:creationId xmlns:a16="http://schemas.microsoft.com/office/drawing/2014/main" id="{A30EDCC6-10C5-E14B-B18D-C199D8C5BA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098869" y="3006497"/>
            <a:ext cx="3801403" cy="227573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9D209905-2F89-0542-A0D0-BBB8C53FA301}"/>
              </a:ext>
            </a:extLst>
          </p:cNvPr>
          <p:cNvGrpSpPr/>
          <p:nvPr/>
        </p:nvGrpSpPr>
        <p:grpSpPr>
          <a:xfrm>
            <a:off x="7570954" y="4854147"/>
            <a:ext cx="3097307" cy="830997"/>
            <a:chOff x="8934059" y="5099623"/>
            <a:chExt cx="3097307" cy="830997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D5D7C97-67C3-4E40-ADBB-7407CC75EECB}"/>
                </a:ext>
              </a:extLst>
            </p:cNvPr>
            <p:cNvSpPr txBox="1"/>
            <p:nvPr/>
          </p:nvSpPr>
          <p:spPr>
            <a:xfrm>
              <a:off x="9566019" y="5099623"/>
              <a:ext cx="24653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DanBred Hybrid </a:t>
              </a:r>
              <a:r>
                <a:rPr lang="en-GB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får</a:t>
              </a: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hurtigtvoksende</a:t>
              </a: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 og </a:t>
              </a:r>
              <a:r>
                <a:rPr lang="en-GB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fodereffektivt</a:t>
              </a: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afkom</a:t>
              </a: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endParaRPr lang="en-DK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76F990F-3AB4-0746-96EF-5D000D7DABE1}"/>
                </a:ext>
              </a:extLst>
            </p:cNvPr>
            <p:cNvGrpSpPr/>
            <p:nvPr/>
          </p:nvGrpSpPr>
          <p:grpSpPr>
            <a:xfrm>
              <a:off x="8934059" y="5392630"/>
              <a:ext cx="595396" cy="80827"/>
              <a:chOff x="6619015" y="3683213"/>
              <a:chExt cx="595396" cy="80827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2F09CFEB-CD43-4E4E-A339-64DC946E9EFC}"/>
                  </a:ext>
                </a:extLst>
              </p:cNvPr>
              <p:cNvSpPr/>
              <p:nvPr/>
            </p:nvSpPr>
            <p:spPr>
              <a:xfrm>
                <a:off x="6619015" y="3683213"/>
                <a:ext cx="80827" cy="80827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DK" sz="10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53FABAA5-3C82-6042-BB23-292490F60D6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63266" y="3723627"/>
                <a:ext cx="551145" cy="0"/>
              </a:xfrm>
              <a:prstGeom prst="line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Titel 1">
            <a:extLst>
              <a:ext uri="{FF2B5EF4-FFF2-40B4-BE49-F238E27FC236}">
                <a16:creationId xmlns:a16="http://schemas.microsoft.com/office/drawing/2014/main" id="{6C12CD14-F695-BF1C-B3C9-3173C9AEFE8A}"/>
              </a:ext>
            </a:extLst>
          </p:cNvPr>
          <p:cNvSpPr txBox="1">
            <a:spLocks/>
          </p:cNvSpPr>
          <p:nvPr/>
        </p:nvSpPr>
        <p:spPr>
          <a:xfrm>
            <a:off x="524707" y="534154"/>
            <a:ext cx="7954303" cy="7552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l"/>
            <a:r>
              <a:rPr lang="en-US" sz="3000" b="0" dirty="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DanBred Hybrid:</a:t>
            </a:r>
          </a:p>
          <a:p>
            <a:pPr algn="l"/>
            <a:r>
              <a:rPr lang="en-US" sz="3000" b="0" dirty="0" err="1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Højeffektive</a:t>
            </a:r>
            <a:r>
              <a:rPr lang="en-US" sz="3000" b="0" dirty="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dirty="0" err="1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søer</a:t>
            </a:r>
            <a:r>
              <a:rPr lang="en-US" sz="3000" b="0" dirty="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productive </a:t>
            </a:r>
            <a:r>
              <a:rPr lang="en-US" sz="3000" b="0" dirty="0" err="1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slagtegrise</a:t>
            </a:r>
            <a:r>
              <a:rPr lang="en-US" sz="3000" b="0" dirty="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1F34ED-B2D6-FF2D-1A61-E383823CE6A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4F8D864-616F-4227-AE2A-71756FC4EF8D}" type="datetime1">
              <a:rPr lang="en-GB" smtClean="0"/>
              <a:t>31/07/2025</a:t>
            </a:fld>
            <a:endParaRPr lang="en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29ABC5-E1B1-CCC2-0FC9-6BDAC80D5A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Your business. Our DNA.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05270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C0411-5830-441B-E20A-912589EAD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FA2B62-6B20-8EAA-D52E-6FE74F378D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Fodring af polte</a:t>
            </a:r>
            <a:endParaRPr lang="LID4096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FADBA24F-60BE-158E-117B-84948742DC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Hvad er vi opmærksomme på? </a:t>
            </a:r>
            <a:endParaRPr lang="LID4096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D98C174-17B8-BC6F-41A8-BD869F089D3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DC84C4F-DFA5-49C5-9BE2-BAFD657160B9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A104200-EDA0-530B-4727-5289ACF622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Your business. Our DNA.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3506311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D3F2A4FA-AEE0-A0FA-2CF4-9D6F63476D5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FC55A76-CF08-478C-AF8C-D89AC7A92E1A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7EEAA6A6-B892-92B3-4998-6334DD0D34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Your business. Our DNA.</a:t>
            </a:r>
            <a:endParaRPr lang="en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AAEC272-BCFF-D38D-38BC-C75B8219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1480"/>
            <a:ext cx="11216640" cy="1320773"/>
          </a:xfrm>
        </p:spPr>
        <p:txBody>
          <a:bodyPr/>
          <a:lstStyle/>
          <a:p>
            <a:r>
              <a:rPr lang="da-DK" dirty="0"/>
              <a:t>Fodring af polten</a:t>
            </a:r>
            <a:br>
              <a:rPr lang="da-DK" dirty="0"/>
            </a:br>
            <a:r>
              <a:rPr lang="da-DK" dirty="0"/>
              <a:t>- nye </a:t>
            </a:r>
            <a:r>
              <a:rPr lang="da-DK" dirty="0" err="1"/>
              <a:t>poltenormer</a:t>
            </a:r>
            <a:r>
              <a:rPr lang="da-DK" dirty="0"/>
              <a:t> i 2024 og farvel til enhedsblanding    </a:t>
            </a:r>
            <a:endParaRPr lang="LID4096" dirty="0"/>
          </a:p>
        </p:txBody>
      </p:sp>
      <p:grpSp>
        <p:nvGrpSpPr>
          <p:cNvPr id="22" name="Gruppe 21">
            <a:extLst>
              <a:ext uri="{FF2B5EF4-FFF2-40B4-BE49-F238E27FC236}">
                <a16:creationId xmlns:a16="http://schemas.microsoft.com/office/drawing/2014/main" id="{6BA83224-F6C2-D8B8-7025-6727E3BD0BB1}"/>
              </a:ext>
            </a:extLst>
          </p:cNvPr>
          <p:cNvGrpSpPr/>
          <p:nvPr/>
        </p:nvGrpSpPr>
        <p:grpSpPr>
          <a:xfrm>
            <a:off x="1740699" y="3068071"/>
            <a:ext cx="10158139" cy="1733731"/>
            <a:chOff x="869025" y="2301889"/>
            <a:chExt cx="10158139" cy="1733731"/>
          </a:xfrm>
        </p:grpSpPr>
        <p:pic>
          <p:nvPicPr>
            <p:cNvPr id="15" name="Billede 14" descr="Et billede, der indeholder tekst&#10;&#10;Automatisk genereret beskrivelse">
              <a:extLst>
                <a:ext uri="{FF2B5EF4-FFF2-40B4-BE49-F238E27FC236}">
                  <a16:creationId xmlns:a16="http://schemas.microsoft.com/office/drawing/2014/main" id="{14042F4D-4EC9-7F77-664E-CA2360F5F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025" y="3004301"/>
              <a:ext cx="1669699" cy="733118"/>
            </a:xfrm>
            <a:prstGeom prst="rect">
              <a:avLst/>
            </a:prstGeom>
          </p:spPr>
        </p:pic>
        <p:pic>
          <p:nvPicPr>
            <p:cNvPr id="16" name="Billede 15" descr="Et billede, der indeholder tekst&#10;&#10;Automatisk genereret beskrivelse">
              <a:extLst>
                <a:ext uri="{FF2B5EF4-FFF2-40B4-BE49-F238E27FC236}">
                  <a16:creationId xmlns:a16="http://schemas.microsoft.com/office/drawing/2014/main" id="{38759505-5AF5-7F22-9E82-131016B4B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6752" y="2305764"/>
              <a:ext cx="3939801" cy="1729856"/>
            </a:xfrm>
            <a:prstGeom prst="rect">
              <a:avLst/>
            </a:prstGeom>
          </p:spPr>
        </p:pic>
        <p:cxnSp>
          <p:nvCxnSpPr>
            <p:cNvPr id="17" name="Lige pilforbindelse 16">
              <a:extLst>
                <a:ext uri="{FF2B5EF4-FFF2-40B4-BE49-F238E27FC236}">
                  <a16:creationId xmlns:a16="http://schemas.microsoft.com/office/drawing/2014/main" id="{1BF5ECEE-6858-0E32-7099-4444D368F9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93641" y="3004301"/>
              <a:ext cx="3498194" cy="195386"/>
            </a:xfrm>
            <a:prstGeom prst="straightConnector1">
              <a:avLst/>
            </a:prstGeom>
            <a:ln w="63500">
              <a:solidFill>
                <a:schemeClr val="accent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kstfelt 17">
              <a:extLst>
                <a:ext uri="{FF2B5EF4-FFF2-40B4-BE49-F238E27FC236}">
                  <a16:creationId xmlns:a16="http://schemas.microsoft.com/office/drawing/2014/main" id="{6BB9B7CF-F75D-7A5F-9154-1AA773430D80}"/>
                </a:ext>
              </a:extLst>
            </p:cNvPr>
            <p:cNvSpPr txBox="1"/>
            <p:nvPr/>
          </p:nvSpPr>
          <p:spPr>
            <a:xfrm>
              <a:off x="3677216" y="2301889"/>
              <a:ext cx="2334969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2000" dirty="0">
                  <a:solidFill>
                    <a:schemeClr val="accent1"/>
                  </a:solidFill>
                </a:rPr>
                <a:t>Ad libitum fodring med rigeligt lysin</a:t>
              </a:r>
            </a:p>
          </p:txBody>
        </p:sp>
        <p:sp>
          <p:nvSpPr>
            <p:cNvPr id="19" name="Rektangel 18">
              <a:extLst>
                <a:ext uri="{FF2B5EF4-FFF2-40B4-BE49-F238E27FC236}">
                  <a16:creationId xmlns:a16="http://schemas.microsoft.com/office/drawing/2014/main" id="{76914C42-3724-5DBE-80D6-9F3A46992685}"/>
                </a:ext>
              </a:extLst>
            </p:cNvPr>
            <p:cNvSpPr/>
            <p:nvPr/>
          </p:nvSpPr>
          <p:spPr>
            <a:xfrm>
              <a:off x="7475303" y="2637514"/>
              <a:ext cx="1411522" cy="4188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400" b="1" dirty="0">
                  <a:solidFill>
                    <a:schemeClr val="tx1"/>
                  </a:solidFill>
                </a:rPr>
                <a:t>31 uger</a:t>
              </a:r>
            </a:p>
          </p:txBody>
        </p:sp>
        <p:sp>
          <p:nvSpPr>
            <p:cNvPr id="20" name="Tekstfelt 19">
              <a:extLst>
                <a:ext uri="{FF2B5EF4-FFF2-40B4-BE49-F238E27FC236}">
                  <a16:creationId xmlns:a16="http://schemas.microsoft.com/office/drawing/2014/main" id="{56DB120C-4A47-9AAD-12D0-DED21242D5D8}"/>
                </a:ext>
              </a:extLst>
            </p:cNvPr>
            <p:cNvSpPr txBox="1"/>
            <p:nvPr/>
          </p:nvSpPr>
          <p:spPr>
            <a:xfrm>
              <a:off x="8886825" y="2566402"/>
              <a:ext cx="2140339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2000" dirty="0"/>
                <a:t>190-200 kg</a:t>
              </a:r>
            </a:p>
            <a:p>
              <a:r>
                <a:rPr lang="da-DK" sz="2000" dirty="0"/>
                <a:t>12 mm</a:t>
              </a:r>
            </a:p>
          </p:txBody>
        </p:sp>
        <p:sp>
          <p:nvSpPr>
            <p:cNvPr id="21" name="Tekstfelt 20">
              <a:extLst>
                <a:ext uri="{FF2B5EF4-FFF2-40B4-BE49-F238E27FC236}">
                  <a16:creationId xmlns:a16="http://schemas.microsoft.com/office/drawing/2014/main" id="{F12A6D1F-6E86-2A3B-80C2-D870532C1449}"/>
                </a:ext>
              </a:extLst>
            </p:cNvPr>
            <p:cNvSpPr txBox="1"/>
            <p:nvPr/>
          </p:nvSpPr>
          <p:spPr>
            <a:xfrm>
              <a:off x="1547407" y="3068071"/>
              <a:ext cx="2140339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2000" b="1" dirty="0"/>
                <a:t>30 kg</a:t>
              </a:r>
            </a:p>
          </p:txBody>
        </p:sp>
      </p:grpSp>
      <p:sp>
        <p:nvSpPr>
          <p:cNvPr id="23" name="Tekstfelt 22">
            <a:extLst>
              <a:ext uri="{FF2B5EF4-FFF2-40B4-BE49-F238E27FC236}">
                <a16:creationId xmlns:a16="http://schemas.microsoft.com/office/drawing/2014/main" id="{C00E83ED-4216-8F1F-25CB-3C2287066416}"/>
              </a:ext>
            </a:extLst>
          </p:cNvPr>
          <p:cNvSpPr txBox="1"/>
          <p:nvPr/>
        </p:nvSpPr>
        <p:spPr>
          <a:xfrm>
            <a:off x="10061207" y="6174167"/>
            <a:ext cx="3428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/>
              <a:t>Grafik kilde: SEGES Innovation </a:t>
            </a:r>
            <a:endParaRPr lang="LID4096" sz="1200" dirty="0"/>
          </a:p>
        </p:txBody>
      </p:sp>
    </p:spTree>
    <p:extLst>
      <p:ext uri="{BB962C8B-B14F-4D97-AF65-F5344CB8AC3E}">
        <p14:creationId xmlns:p14="http://schemas.microsoft.com/office/powerpoint/2010/main" val="2658055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265B7-689A-4F52-CBFA-C749864EE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0569DA4E-C9F1-86F4-FEDB-E8BE9D22784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FC55A76-CF08-478C-AF8C-D89AC7A92E1A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CEC9FC11-8733-2143-C328-36C174D009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Your business. Our DNA.</a:t>
            </a:r>
            <a:endParaRPr lang="en-DK" dirty="0"/>
          </a:p>
        </p:txBody>
      </p:sp>
      <p:sp>
        <p:nvSpPr>
          <p:cNvPr id="8" name="Titel 3">
            <a:extLst>
              <a:ext uri="{FF2B5EF4-FFF2-40B4-BE49-F238E27FC236}">
                <a16:creationId xmlns:a16="http://schemas.microsoft.com/office/drawing/2014/main" id="{071E0177-D232-12FC-130F-D706A0286716}"/>
              </a:ext>
            </a:extLst>
          </p:cNvPr>
          <p:cNvSpPr txBox="1">
            <a:spLocks/>
          </p:cNvSpPr>
          <p:nvPr/>
        </p:nvSpPr>
        <p:spPr>
          <a:xfrm>
            <a:off x="838200" y="213169"/>
            <a:ext cx="11216640" cy="132077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80002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da-DK" dirty="0"/>
              <a:t>Nye </a:t>
            </a:r>
            <a:r>
              <a:rPr lang="da-DK" dirty="0" err="1"/>
              <a:t>poltenormer</a:t>
            </a:r>
            <a:r>
              <a:rPr lang="da-DK" dirty="0"/>
              <a:t> i 2024 og farvel til enhedsblanding</a:t>
            </a:r>
          </a:p>
          <a:p>
            <a:r>
              <a:rPr lang="da-DK" dirty="0"/>
              <a:t>- adfærd og genetik sætter standarden     </a:t>
            </a:r>
            <a:endParaRPr lang="LID4096" dirty="0"/>
          </a:p>
        </p:txBody>
      </p: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F7D9B952-5BDF-18BD-1916-D7258BAA2D89}"/>
              </a:ext>
            </a:extLst>
          </p:cNvPr>
          <p:cNvGrpSpPr/>
          <p:nvPr/>
        </p:nvGrpSpPr>
        <p:grpSpPr>
          <a:xfrm>
            <a:off x="1617299" y="2562134"/>
            <a:ext cx="10158139" cy="1733731"/>
            <a:chOff x="869025" y="2301889"/>
            <a:chExt cx="10158139" cy="1733731"/>
          </a:xfrm>
        </p:grpSpPr>
        <p:pic>
          <p:nvPicPr>
            <p:cNvPr id="13" name="Billede 12" descr="Et billede, der indeholder tekst&#10;&#10;Automatisk genereret beskrivelse">
              <a:extLst>
                <a:ext uri="{FF2B5EF4-FFF2-40B4-BE49-F238E27FC236}">
                  <a16:creationId xmlns:a16="http://schemas.microsoft.com/office/drawing/2014/main" id="{1EF9718B-8A10-F725-3814-4316E9A00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025" y="3004301"/>
              <a:ext cx="1669699" cy="733118"/>
            </a:xfrm>
            <a:prstGeom prst="rect">
              <a:avLst/>
            </a:prstGeom>
          </p:spPr>
        </p:pic>
        <p:pic>
          <p:nvPicPr>
            <p:cNvPr id="14" name="Billede 13" descr="Et billede, der indeholder tekst&#10;&#10;Automatisk genereret beskrivelse">
              <a:extLst>
                <a:ext uri="{FF2B5EF4-FFF2-40B4-BE49-F238E27FC236}">
                  <a16:creationId xmlns:a16="http://schemas.microsoft.com/office/drawing/2014/main" id="{8F871D2C-A82A-8336-E06B-EF22A62B2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6752" y="2305764"/>
              <a:ext cx="3939801" cy="1729856"/>
            </a:xfrm>
            <a:prstGeom prst="rect">
              <a:avLst/>
            </a:prstGeom>
          </p:spPr>
        </p:pic>
        <p:cxnSp>
          <p:nvCxnSpPr>
            <p:cNvPr id="15" name="Lige pilforbindelse 14">
              <a:extLst>
                <a:ext uri="{FF2B5EF4-FFF2-40B4-BE49-F238E27FC236}">
                  <a16:creationId xmlns:a16="http://schemas.microsoft.com/office/drawing/2014/main" id="{C4E225B2-60D2-9ACB-64DC-ECB7C370F7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93641" y="3004301"/>
              <a:ext cx="3498194" cy="195386"/>
            </a:xfrm>
            <a:prstGeom prst="straightConnector1">
              <a:avLst/>
            </a:prstGeom>
            <a:ln w="63500">
              <a:solidFill>
                <a:schemeClr val="accent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kstfelt 15">
              <a:extLst>
                <a:ext uri="{FF2B5EF4-FFF2-40B4-BE49-F238E27FC236}">
                  <a16:creationId xmlns:a16="http://schemas.microsoft.com/office/drawing/2014/main" id="{79FB2D93-33DC-596E-9041-9273DDF4F413}"/>
                </a:ext>
              </a:extLst>
            </p:cNvPr>
            <p:cNvSpPr txBox="1"/>
            <p:nvPr/>
          </p:nvSpPr>
          <p:spPr>
            <a:xfrm>
              <a:off x="3677216" y="2301889"/>
              <a:ext cx="2334969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2000" dirty="0">
                  <a:solidFill>
                    <a:schemeClr val="accent1"/>
                  </a:solidFill>
                </a:rPr>
                <a:t>Ad libitum fodring med rigeligt lysin</a:t>
              </a:r>
            </a:p>
          </p:txBody>
        </p:sp>
        <p:sp>
          <p:nvSpPr>
            <p:cNvPr id="17" name="Rektangel 16">
              <a:extLst>
                <a:ext uri="{FF2B5EF4-FFF2-40B4-BE49-F238E27FC236}">
                  <a16:creationId xmlns:a16="http://schemas.microsoft.com/office/drawing/2014/main" id="{2A776998-B420-99A3-58DC-83379C9DE90C}"/>
                </a:ext>
              </a:extLst>
            </p:cNvPr>
            <p:cNvSpPr/>
            <p:nvPr/>
          </p:nvSpPr>
          <p:spPr>
            <a:xfrm>
              <a:off x="7475303" y="2637514"/>
              <a:ext cx="1411522" cy="4188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400" b="1" dirty="0">
                  <a:solidFill>
                    <a:schemeClr val="tx1"/>
                  </a:solidFill>
                </a:rPr>
                <a:t>31 uger</a:t>
              </a:r>
            </a:p>
          </p:txBody>
        </p:sp>
        <p:sp>
          <p:nvSpPr>
            <p:cNvPr id="18" name="Tekstfelt 17">
              <a:extLst>
                <a:ext uri="{FF2B5EF4-FFF2-40B4-BE49-F238E27FC236}">
                  <a16:creationId xmlns:a16="http://schemas.microsoft.com/office/drawing/2014/main" id="{1B830B43-A570-57BA-D965-2917DB937729}"/>
                </a:ext>
              </a:extLst>
            </p:cNvPr>
            <p:cNvSpPr txBox="1"/>
            <p:nvPr/>
          </p:nvSpPr>
          <p:spPr>
            <a:xfrm>
              <a:off x="8886825" y="2566402"/>
              <a:ext cx="2140339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2000" dirty="0"/>
                <a:t>190-200 kg</a:t>
              </a:r>
            </a:p>
            <a:p>
              <a:r>
                <a:rPr lang="da-DK" sz="2000" dirty="0"/>
                <a:t>12 mm</a:t>
              </a:r>
            </a:p>
          </p:txBody>
        </p:sp>
        <p:sp>
          <p:nvSpPr>
            <p:cNvPr id="19" name="Tekstfelt 18">
              <a:extLst>
                <a:ext uri="{FF2B5EF4-FFF2-40B4-BE49-F238E27FC236}">
                  <a16:creationId xmlns:a16="http://schemas.microsoft.com/office/drawing/2014/main" id="{D2278829-CE9E-1586-F726-B97A96F07390}"/>
                </a:ext>
              </a:extLst>
            </p:cNvPr>
            <p:cNvSpPr txBox="1"/>
            <p:nvPr/>
          </p:nvSpPr>
          <p:spPr>
            <a:xfrm>
              <a:off x="1547407" y="3068071"/>
              <a:ext cx="2140339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2000" b="1" dirty="0"/>
                <a:t>30 kg</a:t>
              </a:r>
            </a:p>
          </p:txBody>
        </p:sp>
      </p:grpSp>
      <p:grpSp>
        <p:nvGrpSpPr>
          <p:cNvPr id="25" name="Gruppe 24">
            <a:extLst>
              <a:ext uri="{FF2B5EF4-FFF2-40B4-BE49-F238E27FC236}">
                <a16:creationId xmlns:a16="http://schemas.microsoft.com/office/drawing/2014/main" id="{443BC413-94C6-8EB9-D658-6CA89C7E1B61}"/>
              </a:ext>
            </a:extLst>
          </p:cNvPr>
          <p:cNvGrpSpPr/>
          <p:nvPr/>
        </p:nvGrpSpPr>
        <p:grpSpPr>
          <a:xfrm>
            <a:off x="2146779" y="4036065"/>
            <a:ext cx="4557422" cy="2308942"/>
            <a:chOff x="1148947" y="3809534"/>
            <a:chExt cx="4557422" cy="2308942"/>
          </a:xfrm>
        </p:grpSpPr>
        <p:pic>
          <p:nvPicPr>
            <p:cNvPr id="20" name="Billede 19" descr="Et billede, der indeholder tekst&#10;&#10;Automatisk genereret beskrivelse">
              <a:extLst>
                <a:ext uri="{FF2B5EF4-FFF2-40B4-BE49-F238E27FC236}">
                  <a16:creationId xmlns:a16="http://schemas.microsoft.com/office/drawing/2014/main" id="{5A17A304-96E6-2A41-55E0-D2B091440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164" y="4719359"/>
              <a:ext cx="3186531" cy="1399117"/>
            </a:xfrm>
            <a:prstGeom prst="rect">
              <a:avLst/>
            </a:prstGeom>
          </p:spPr>
        </p:pic>
        <p:sp>
          <p:nvSpPr>
            <p:cNvPr id="21" name="Tekstfelt 20">
              <a:extLst>
                <a:ext uri="{FF2B5EF4-FFF2-40B4-BE49-F238E27FC236}">
                  <a16:creationId xmlns:a16="http://schemas.microsoft.com/office/drawing/2014/main" id="{18A77FBB-4D1A-8759-4FC5-DE937A62051A}"/>
                </a:ext>
              </a:extLst>
            </p:cNvPr>
            <p:cNvSpPr txBox="1"/>
            <p:nvPr/>
          </p:nvSpPr>
          <p:spPr>
            <a:xfrm>
              <a:off x="3644304" y="4913057"/>
              <a:ext cx="2062065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dirty="0"/>
                <a:t>150-165 kg</a:t>
              </a:r>
            </a:p>
            <a:p>
              <a:r>
                <a:rPr lang="da-DK" dirty="0"/>
                <a:t>8-11 mm</a:t>
              </a:r>
            </a:p>
          </p:txBody>
        </p:sp>
        <p:cxnSp>
          <p:nvCxnSpPr>
            <p:cNvPr id="22" name="Lige pilforbindelse 21">
              <a:extLst>
                <a:ext uri="{FF2B5EF4-FFF2-40B4-BE49-F238E27FC236}">
                  <a16:creationId xmlns:a16="http://schemas.microsoft.com/office/drawing/2014/main" id="{E1AEF19F-13F6-FBAB-8048-5F47F9E9A31A}"/>
                </a:ext>
              </a:extLst>
            </p:cNvPr>
            <p:cNvCxnSpPr>
              <a:cxnSpLocks/>
            </p:cNvCxnSpPr>
            <p:nvPr/>
          </p:nvCxnSpPr>
          <p:spPr>
            <a:xfrm>
              <a:off x="2659224" y="3809534"/>
              <a:ext cx="898189" cy="835933"/>
            </a:xfrm>
            <a:prstGeom prst="straightConnector1">
              <a:avLst/>
            </a:prstGeom>
            <a:ln w="63500">
              <a:solidFill>
                <a:srgbClr val="ED7A06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kstfelt 22">
              <a:extLst>
                <a:ext uri="{FF2B5EF4-FFF2-40B4-BE49-F238E27FC236}">
                  <a16:creationId xmlns:a16="http://schemas.microsoft.com/office/drawing/2014/main" id="{ADF9AD10-778A-7E02-5506-51B9AC7C269D}"/>
                </a:ext>
              </a:extLst>
            </p:cNvPr>
            <p:cNvSpPr txBox="1"/>
            <p:nvPr/>
          </p:nvSpPr>
          <p:spPr>
            <a:xfrm>
              <a:off x="1148947" y="4086580"/>
              <a:ext cx="1948127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2000" dirty="0">
                  <a:solidFill>
                    <a:srgbClr val="ED7A06"/>
                  </a:solidFill>
                </a:rPr>
                <a:t>Restriktiv fodring</a:t>
              </a:r>
            </a:p>
            <a:p>
              <a:r>
                <a:rPr lang="da-DK" sz="2000" dirty="0">
                  <a:solidFill>
                    <a:srgbClr val="ED7A06"/>
                  </a:solidFill>
                </a:rPr>
                <a:t>med rigeligt lysin</a:t>
              </a:r>
            </a:p>
          </p:txBody>
        </p:sp>
        <p:sp>
          <p:nvSpPr>
            <p:cNvPr id="24" name="Rektangel 23">
              <a:extLst>
                <a:ext uri="{FF2B5EF4-FFF2-40B4-BE49-F238E27FC236}">
                  <a16:creationId xmlns:a16="http://schemas.microsoft.com/office/drawing/2014/main" id="{53EAA12E-FE5F-A7B7-CDA1-EE1753BB7225}"/>
                </a:ext>
              </a:extLst>
            </p:cNvPr>
            <p:cNvSpPr/>
            <p:nvPr/>
          </p:nvSpPr>
          <p:spPr>
            <a:xfrm>
              <a:off x="2515138" y="4965391"/>
              <a:ext cx="1285903" cy="4188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000" b="1" dirty="0">
                  <a:solidFill>
                    <a:schemeClr val="tx1"/>
                  </a:solidFill>
                </a:rPr>
                <a:t>31 uger</a:t>
              </a:r>
            </a:p>
          </p:txBody>
        </p:sp>
      </p:grpSp>
      <p:sp>
        <p:nvSpPr>
          <p:cNvPr id="28" name="Tekstfelt 27">
            <a:extLst>
              <a:ext uri="{FF2B5EF4-FFF2-40B4-BE49-F238E27FC236}">
                <a16:creationId xmlns:a16="http://schemas.microsoft.com/office/drawing/2014/main" id="{F87B8E38-ABB4-692C-15AA-C1377D07326B}"/>
              </a:ext>
            </a:extLst>
          </p:cNvPr>
          <p:cNvSpPr txBox="1"/>
          <p:nvPr/>
        </p:nvSpPr>
        <p:spPr>
          <a:xfrm>
            <a:off x="10061207" y="6174167"/>
            <a:ext cx="3428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/>
              <a:t>Grafik kilde: SEGES Innovation </a:t>
            </a:r>
            <a:endParaRPr lang="LID4096" sz="1200" dirty="0"/>
          </a:p>
        </p:txBody>
      </p:sp>
    </p:spTree>
    <p:extLst>
      <p:ext uri="{BB962C8B-B14F-4D97-AF65-F5344CB8AC3E}">
        <p14:creationId xmlns:p14="http://schemas.microsoft.com/office/powerpoint/2010/main" val="16583855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FAB86-5AA4-90AD-C553-E97ABCE7F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46D4877A-7944-B89B-935D-3F9B13075E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FC55A76-CF08-478C-AF8C-D89AC7A92E1A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ABBF4843-D16E-510D-131E-87E46E3AC6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Your business. Our DNA.</a:t>
            </a:r>
            <a:endParaRPr lang="en-DK" dirty="0"/>
          </a:p>
        </p:txBody>
      </p:sp>
      <p:sp>
        <p:nvSpPr>
          <p:cNvPr id="8" name="Titel 3">
            <a:extLst>
              <a:ext uri="{FF2B5EF4-FFF2-40B4-BE49-F238E27FC236}">
                <a16:creationId xmlns:a16="http://schemas.microsoft.com/office/drawing/2014/main" id="{A7ABB0FD-8C13-80BB-49DF-D63C1E9F07E3}"/>
              </a:ext>
            </a:extLst>
          </p:cNvPr>
          <p:cNvSpPr txBox="1">
            <a:spLocks/>
          </p:cNvSpPr>
          <p:nvPr/>
        </p:nvSpPr>
        <p:spPr>
          <a:xfrm>
            <a:off x="838200" y="213169"/>
            <a:ext cx="11216640" cy="132077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80002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da-DK" dirty="0"/>
              <a:t>Nye </a:t>
            </a:r>
            <a:r>
              <a:rPr lang="da-DK" dirty="0" err="1"/>
              <a:t>poltenormer</a:t>
            </a:r>
            <a:r>
              <a:rPr lang="da-DK" dirty="0"/>
              <a:t> i 2024 og farvel til enhedsblanding</a:t>
            </a:r>
          </a:p>
          <a:p>
            <a:r>
              <a:rPr lang="da-DK" dirty="0"/>
              <a:t>- adfærd og genetik sætter standarden     </a:t>
            </a:r>
            <a:endParaRPr lang="LID4096" dirty="0"/>
          </a:p>
        </p:txBody>
      </p: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A1069C7E-F73B-FC67-7CBC-D14B7A35AF74}"/>
              </a:ext>
            </a:extLst>
          </p:cNvPr>
          <p:cNvGrpSpPr/>
          <p:nvPr/>
        </p:nvGrpSpPr>
        <p:grpSpPr>
          <a:xfrm>
            <a:off x="1617299" y="2562134"/>
            <a:ext cx="10158139" cy="1733731"/>
            <a:chOff x="869025" y="2301889"/>
            <a:chExt cx="10158139" cy="1733731"/>
          </a:xfrm>
        </p:grpSpPr>
        <p:pic>
          <p:nvPicPr>
            <p:cNvPr id="13" name="Billede 12" descr="Et billede, der indeholder tekst&#10;&#10;Automatisk genereret beskrivelse">
              <a:extLst>
                <a:ext uri="{FF2B5EF4-FFF2-40B4-BE49-F238E27FC236}">
                  <a16:creationId xmlns:a16="http://schemas.microsoft.com/office/drawing/2014/main" id="{470551D8-4E42-6EE4-21B6-11CDF1915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025" y="3004301"/>
              <a:ext cx="1669699" cy="733118"/>
            </a:xfrm>
            <a:prstGeom prst="rect">
              <a:avLst/>
            </a:prstGeom>
          </p:spPr>
        </p:pic>
        <p:pic>
          <p:nvPicPr>
            <p:cNvPr id="14" name="Billede 13" descr="Et billede, der indeholder tekst&#10;&#10;Automatisk genereret beskrivelse">
              <a:extLst>
                <a:ext uri="{FF2B5EF4-FFF2-40B4-BE49-F238E27FC236}">
                  <a16:creationId xmlns:a16="http://schemas.microsoft.com/office/drawing/2014/main" id="{4CAFA5AE-A246-2EAC-F93B-6525A3303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6752" y="2305764"/>
              <a:ext cx="3939801" cy="1729856"/>
            </a:xfrm>
            <a:prstGeom prst="rect">
              <a:avLst/>
            </a:prstGeom>
          </p:spPr>
        </p:pic>
        <p:cxnSp>
          <p:nvCxnSpPr>
            <p:cNvPr id="15" name="Lige pilforbindelse 14">
              <a:extLst>
                <a:ext uri="{FF2B5EF4-FFF2-40B4-BE49-F238E27FC236}">
                  <a16:creationId xmlns:a16="http://schemas.microsoft.com/office/drawing/2014/main" id="{E39E0C29-5E5A-0B2C-44EB-642667BD7F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93641" y="3004301"/>
              <a:ext cx="3498194" cy="195386"/>
            </a:xfrm>
            <a:prstGeom prst="straightConnector1">
              <a:avLst/>
            </a:prstGeom>
            <a:ln w="63500">
              <a:solidFill>
                <a:schemeClr val="accent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kstfelt 15">
              <a:extLst>
                <a:ext uri="{FF2B5EF4-FFF2-40B4-BE49-F238E27FC236}">
                  <a16:creationId xmlns:a16="http://schemas.microsoft.com/office/drawing/2014/main" id="{B528399C-9201-8272-BC1A-F7B6BD2F631F}"/>
                </a:ext>
              </a:extLst>
            </p:cNvPr>
            <p:cNvSpPr txBox="1"/>
            <p:nvPr/>
          </p:nvSpPr>
          <p:spPr>
            <a:xfrm>
              <a:off x="3677216" y="2301889"/>
              <a:ext cx="2334969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2000" dirty="0">
                  <a:solidFill>
                    <a:schemeClr val="accent1"/>
                  </a:solidFill>
                </a:rPr>
                <a:t>Ad libitum fodring med rigeligt lysin</a:t>
              </a:r>
            </a:p>
          </p:txBody>
        </p:sp>
        <p:sp>
          <p:nvSpPr>
            <p:cNvPr id="17" name="Rektangel 16">
              <a:extLst>
                <a:ext uri="{FF2B5EF4-FFF2-40B4-BE49-F238E27FC236}">
                  <a16:creationId xmlns:a16="http://schemas.microsoft.com/office/drawing/2014/main" id="{BE8FBC0D-12AF-CB3B-53A7-2CCD70C4EAE1}"/>
                </a:ext>
              </a:extLst>
            </p:cNvPr>
            <p:cNvSpPr/>
            <p:nvPr/>
          </p:nvSpPr>
          <p:spPr>
            <a:xfrm>
              <a:off x="7475303" y="2637514"/>
              <a:ext cx="1411522" cy="4188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400" b="1" dirty="0">
                  <a:solidFill>
                    <a:schemeClr val="tx1"/>
                  </a:solidFill>
                </a:rPr>
                <a:t>31 uger</a:t>
              </a:r>
            </a:p>
          </p:txBody>
        </p:sp>
        <p:sp>
          <p:nvSpPr>
            <p:cNvPr id="18" name="Tekstfelt 17">
              <a:extLst>
                <a:ext uri="{FF2B5EF4-FFF2-40B4-BE49-F238E27FC236}">
                  <a16:creationId xmlns:a16="http://schemas.microsoft.com/office/drawing/2014/main" id="{C01CC72A-3BBC-FD43-A13C-591277968E98}"/>
                </a:ext>
              </a:extLst>
            </p:cNvPr>
            <p:cNvSpPr txBox="1"/>
            <p:nvPr/>
          </p:nvSpPr>
          <p:spPr>
            <a:xfrm>
              <a:off x="8886825" y="2566402"/>
              <a:ext cx="2140339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2000" dirty="0"/>
                <a:t>190-200 kg</a:t>
              </a:r>
            </a:p>
            <a:p>
              <a:r>
                <a:rPr lang="da-DK" sz="2000" dirty="0"/>
                <a:t>12 mm</a:t>
              </a:r>
            </a:p>
          </p:txBody>
        </p:sp>
        <p:sp>
          <p:nvSpPr>
            <p:cNvPr id="19" name="Tekstfelt 18">
              <a:extLst>
                <a:ext uri="{FF2B5EF4-FFF2-40B4-BE49-F238E27FC236}">
                  <a16:creationId xmlns:a16="http://schemas.microsoft.com/office/drawing/2014/main" id="{4D550CA0-1804-5927-BAA2-D49C2397AAD8}"/>
                </a:ext>
              </a:extLst>
            </p:cNvPr>
            <p:cNvSpPr txBox="1"/>
            <p:nvPr/>
          </p:nvSpPr>
          <p:spPr>
            <a:xfrm>
              <a:off x="1547407" y="3068071"/>
              <a:ext cx="2140339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2000" b="1" dirty="0"/>
                <a:t>30 kg</a:t>
              </a:r>
            </a:p>
          </p:txBody>
        </p:sp>
      </p:grpSp>
      <p:grpSp>
        <p:nvGrpSpPr>
          <p:cNvPr id="25" name="Gruppe 24">
            <a:extLst>
              <a:ext uri="{FF2B5EF4-FFF2-40B4-BE49-F238E27FC236}">
                <a16:creationId xmlns:a16="http://schemas.microsoft.com/office/drawing/2014/main" id="{2AA69E3F-7146-193A-56C3-841E5CF2BC35}"/>
              </a:ext>
            </a:extLst>
          </p:cNvPr>
          <p:cNvGrpSpPr/>
          <p:nvPr/>
        </p:nvGrpSpPr>
        <p:grpSpPr>
          <a:xfrm>
            <a:off x="2146779" y="4036065"/>
            <a:ext cx="4557422" cy="2308942"/>
            <a:chOff x="1148947" y="3809534"/>
            <a:chExt cx="4557422" cy="2308942"/>
          </a:xfrm>
        </p:grpSpPr>
        <p:pic>
          <p:nvPicPr>
            <p:cNvPr id="20" name="Billede 19" descr="Et billede, der indeholder tekst&#10;&#10;Automatisk genereret beskrivelse">
              <a:extLst>
                <a:ext uri="{FF2B5EF4-FFF2-40B4-BE49-F238E27FC236}">
                  <a16:creationId xmlns:a16="http://schemas.microsoft.com/office/drawing/2014/main" id="{01756532-C0C6-A9AF-EC03-D7F92116D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164" y="4719359"/>
              <a:ext cx="3186531" cy="1399117"/>
            </a:xfrm>
            <a:prstGeom prst="rect">
              <a:avLst/>
            </a:prstGeom>
          </p:spPr>
        </p:pic>
        <p:sp>
          <p:nvSpPr>
            <p:cNvPr id="21" name="Tekstfelt 20">
              <a:extLst>
                <a:ext uri="{FF2B5EF4-FFF2-40B4-BE49-F238E27FC236}">
                  <a16:creationId xmlns:a16="http://schemas.microsoft.com/office/drawing/2014/main" id="{63150BAE-E6E1-2D1E-6410-D0A7D606709C}"/>
                </a:ext>
              </a:extLst>
            </p:cNvPr>
            <p:cNvSpPr txBox="1"/>
            <p:nvPr/>
          </p:nvSpPr>
          <p:spPr>
            <a:xfrm>
              <a:off x="3644304" y="4913057"/>
              <a:ext cx="2062065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dirty="0"/>
                <a:t>150-165 kg</a:t>
              </a:r>
            </a:p>
            <a:p>
              <a:r>
                <a:rPr lang="da-DK" dirty="0"/>
                <a:t>8-11 mm</a:t>
              </a:r>
            </a:p>
          </p:txBody>
        </p:sp>
        <p:cxnSp>
          <p:nvCxnSpPr>
            <p:cNvPr id="22" name="Lige pilforbindelse 21">
              <a:extLst>
                <a:ext uri="{FF2B5EF4-FFF2-40B4-BE49-F238E27FC236}">
                  <a16:creationId xmlns:a16="http://schemas.microsoft.com/office/drawing/2014/main" id="{4CA5BB5C-5099-AE99-5233-D9D77EE9A07A}"/>
                </a:ext>
              </a:extLst>
            </p:cNvPr>
            <p:cNvCxnSpPr>
              <a:cxnSpLocks/>
            </p:cNvCxnSpPr>
            <p:nvPr/>
          </p:nvCxnSpPr>
          <p:spPr>
            <a:xfrm>
              <a:off x="2659224" y="3809534"/>
              <a:ext cx="898189" cy="835933"/>
            </a:xfrm>
            <a:prstGeom prst="straightConnector1">
              <a:avLst/>
            </a:prstGeom>
            <a:ln w="63500">
              <a:solidFill>
                <a:srgbClr val="ED7A06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kstfelt 22">
              <a:extLst>
                <a:ext uri="{FF2B5EF4-FFF2-40B4-BE49-F238E27FC236}">
                  <a16:creationId xmlns:a16="http://schemas.microsoft.com/office/drawing/2014/main" id="{354CC0E7-5A38-64C0-126D-B4B18CCEADE7}"/>
                </a:ext>
              </a:extLst>
            </p:cNvPr>
            <p:cNvSpPr txBox="1"/>
            <p:nvPr/>
          </p:nvSpPr>
          <p:spPr>
            <a:xfrm>
              <a:off x="1148947" y="4086580"/>
              <a:ext cx="1948127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2000" dirty="0">
                  <a:solidFill>
                    <a:srgbClr val="ED7A06"/>
                  </a:solidFill>
                </a:rPr>
                <a:t>Restriktiv fodring</a:t>
              </a:r>
            </a:p>
            <a:p>
              <a:r>
                <a:rPr lang="da-DK" sz="2000" dirty="0">
                  <a:solidFill>
                    <a:srgbClr val="ED7A06"/>
                  </a:solidFill>
                </a:rPr>
                <a:t>med rigeligt lysin</a:t>
              </a:r>
            </a:p>
          </p:txBody>
        </p:sp>
        <p:sp>
          <p:nvSpPr>
            <p:cNvPr id="24" name="Rektangel 23">
              <a:extLst>
                <a:ext uri="{FF2B5EF4-FFF2-40B4-BE49-F238E27FC236}">
                  <a16:creationId xmlns:a16="http://schemas.microsoft.com/office/drawing/2014/main" id="{C7E92C62-4D12-780B-C502-BA7A5A9F6136}"/>
                </a:ext>
              </a:extLst>
            </p:cNvPr>
            <p:cNvSpPr/>
            <p:nvPr/>
          </p:nvSpPr>
          <p:spPr>
            <a:xfrm>
              <a:off x="2515138" y="4965391"/>
              <a:ext cx="1285903" cy="4188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000" b="1" dirty="0">
                  <a:solidFill>
                    <a:schemeClr val="tx1"/>
                  </a:solidFill>
                </a:rPr>
                <a:t>31 uger</a:t>
              </a:r>
            </a:p>
          </p:txBody>
        </p:sp>
      </p:grpSp>
      <p:grpSp>
        <p:nvGrpSpPr>
          <p:cNvPr id="27" name="Gruppe 26">
            <a:extLst>
              <a:ext uri="{FF2B5EF4-FFF2-40B4-BE49-F238E27FC236}">
                <a16:creationId xmlns:a16="http://schemas.microsoft.com/office/drawing/2014/main" id="{D1C8DA58-658A-7B2B-9984-888233923A72}"/>
              </a:ext>
            </a:extLst>
          </p:cNvPr>
          <p:cNvGrpSpPr/>
          <p:nvPr/>
        </p:nvGrpSpPr>
        <p:grpSpPr>
          <a:xfrm>
            <a:off x="3657056" y="3699863"/>
            <a:ext cx="6919197" cy="3166501"/>
            <a:chOff x="3657056" y="3699863"/>
            <a:chExt cx="6919197" cy="3166501"/>
          </a:xfrm>
        </p:grpSpPr>
        <p:grpSp>
          <p:nvGrpSpPr>
            <p:cNvPr id="10" name="Gruppe 9">
              <a:extLst>
                <a:ext uri="{FF2B5EF4-FFF2-40B4-BE49-F238E27FC236}">
                  <a16:creationId xmlns:a16="http://schemas.microsoft.com/office/drawing/2014/main" id="{5007926F-54DE-9E5A-8CB5-7864C0DAAC78}"/>
                </a:ext>
              </a:extLst>
            </p:cNvPr>
            <p:cNvGrpSpPr/>
            <p:nvPr/>
          </p:nvGrpSpPr>
          <p:grpSpPr>
            <a:xfrm>
              <a:off x="3657056" y="3699863"/>
              <a:ext cx="6919197" cy="3166501"/>
              <a:chOff x="2746797" y="3625915"/>
              <a:chExt cx="6919197" cy="3166501"/>
            </a:xfrm>
          </p:grpSpPr>
          <p:cxnSp>
            <p:nvCxnSpPr>
              <p:cNvPr id="4" name="Lige pilforbindelse 3">
                <a:extLst>
                  <a:ext uri="{FF2B5EF4-FFF2-40B4-BE49-F238E27FC236}">
                    <a16:creationId xmlns:a16="http://schemas.microsoft.com/office/drawing/2014/main" id="{7E731022-356C-4771-EC5F-77055CA189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6797" y="3625915"/>
                <a:ext cx="3525027" cy="1810688"/>
              </a:xfrm>
              <a:prstGeom prst="straightConnector1">
                <a:avLst/>
              </a:prstGeom>
              <a:ln w="63500">
                <a:solidFill>
                  <a:schemeClr val="accent4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Tekstfelt 4">
                <a:extLst>
                  <a:ext uri="{FF2B5EF4-FFF2-40B4-BE49-F238E27FC236}">
                    <a16:creationId xmlns:a16="http://schemas.microsoft.com/office/drawing/2014/main" id="{1F31EA06-FE54-7E30-6EAB-0FA5F732AF6E}"/>
                  </a:ext>
                </a:extLst>
              </p:cNvPr>
              <p:cNvSpPr txBox="1"/>
              <p:nvPr/>
            </p:nvSpPr>
            <p:spPr>
              <a:xfrm rot="1614496">
                <a:off x="4720145" y="4378018"/>
                <a:ext cx="1664645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a-DK" sz="2000" dirty="0">
                    <a:solidFill>
                      <a:schemeClr val="accent4"/>
                    </a:solidFill>
                  </a:rPr>
                  <a:t>Ad </a:t>
                </a:r>
                <a:r>
                  <a:rPr lang="da-DK" sz="2000" dirty="0" err="1">
                    <a:solidFill>
                      <a:schemeClr val="accent4"/>
                    </a:solidFill>
                  </a:rPr>
                  <a:t>lib</a:t>
                </a:r>
                <a:r>
                  <a:rPr lang="da-DK" sz="2000" dirty="0">
                    <a:solidFill>
                      <a:schemeClr val="accent4"/>
                    </a:solidFill>
                  </a:rPr>
                  <a:t> fodring</a:t>
                </a:r>
              </a:p>
              <a:p>
                <a:r>
                  <a:rPr lang="da-DK" sz="2000" dirty="0">
                    <a:solidFill>
                      <a:schemeClr val="accent4"/>
                    </a:solidFill>
                  </a:rPr>
                  <a:t>med lavt lysin</a:t>
                </a:r>
              </a:p>
            </p:txBody>
          </p:sp>
          <p:pic>
            <p:nvPicPr>
              <p:cNvPr id="6" name="Billede 5" descr="Et billede, der indeholder tekst&#10;&#10;Automatisk genereret beskrivelse">
                <a:extLst>
                  <a:ext uri="{FF2B5EF4-FFF2-40B4-BE49-F238E27FC236}">
                    <a16:creationId xmlns:a16="http://schemas.microsoft.com/office/drawing/2014/main" id="{3B1B9D4B-E0FA-DC24-41B1-2BC553701E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01669" y="5357829"/>
                <a:ext cx="3267315" cy="1434587"/>
              </a:xfrm>
              <a:prstGeom prst="rect">
                <a:avLst/>
              </a:prstGeom>
            </p:spPr>
          </p:pic>
          <p:sp>
            <p:nvSpPr>
              <p:cNvPr id="7" name="Tekstfelt 6">
                <a:extLst>
                  <a:ext uri="{FF2B5EF4-FFF2-40B4-BE49-F238E27FC236}">
                    <a16:creationId xmlns:a16="http://schemas.microsoft.com/office/drawing/2014/main" id="{4CF54D13-4AF2-4E7C-F8E8-EA14B48E44D8}"/>
                  </a:ext>
                </a:extLst>
              </p:cNvPr>
              <p:cNvSpPr txBox="1"/>
              <p:nvPr/>
            </p:nvSpPr>
            <p:spPr>
              <a:xfrm>
                <a:off x="7457831" y="5597435"/>
                <a:ext cx="2208163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a-DK" sz="2000" dirty="0"/>
                  <a:t>150-165 kg</a:t>
                </a:r>
              </a:p>
              <a:p>
                <a:r>
                  <a:rPr lang="da-DK" sz="2000" dirty="0"/>
                  <a:t>15-20 mm</a:t>
                </a:r>
              </a:p>
            </p:txBody>
          </p:sp>
          <p:sp>
            <p:nvSpPr>
              <p:cNvPr id="9" name="Rektangel 8">
                <a:extLst>
                  <a:ext uri="{FF2B5EF4-FFF2-40B4-BE49-F238E27FC236}">
                    <a16:creationId xmlns:a16="http://schemas.microsoft.com/office/drawing/2014/main" id="{1681980C-2681-FE09-5F62-E806E637DBCE}"/>
                  </a:ext>
                </a:extLst>
              </p:cNvPr>
              <p:cNvSpPr/>
              <p:nvPr/>
            </p:nvSpPr>
            <p:spPr>
              <a:xfrm>
                <a:off x="6318267" y="5632141"/>
                <a:ext cx="1285903" cy="4188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000" b="1" dirty="0">
                    <a:solidFill>
                      <a:schemeClr val="tx1"/>
                    </a:solidFill>
                  </a:rPr>
                  <a:t>31 uger</a:t>
                </a:r>
              </a:p>
            </p:txBody>
          </p:sp>
        </p:grpSp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37A4E5AB-53D9-4B2E-26AE-5C011E82AA31}"/>
                </a:ext>
              </a:extLst>
            </p:cNvPr>
            <p:cNvSpPr/>
            <p:nvPr/>
          </p:nvSpPr>
          <p:spPr>
            <a:xfrm rot="17360010">
              <a:off x="6567308" y="5790229"/>
              <a:ext cx="493255" cy="2629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400" dirty="0" err="1"/>
            </a:p>
          </p:txBody>
        </p:sp>
        <p:sp>
          <p:nvSpPr>
            <p:cNvPr id="26" name="Rektangel 25">
              <a:extLst>
                <a:ext uri="{FF2B5EF4-FFF2-40B4-BE49-F238E27FC236}">
                  <a16:creationId xmlns:a16="http://schemas.microsoft.com/office/drawing/2014/main" id="{AEB5512B-A16F-887A-1863-FD94172A90E7}"/>
                </a:ext>
              </a:extLst>
            </p:cNvPr>
            <p:cNvSpPr/>
            <p:nvPr/>
          </p:nvSpPr>
          <p:spPr>
            <a:xfrm rot="14987611">
              <a:off x="9542236" y="5479339"/>
              <a:ext cx="493255" cy="2629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400" dirty="0" err="1"/>
            </a:p>
          </p:txBody>
        </p:sp>
      </p:grpSp>
      <p:sp>
        <p:nvSpPr>
          <p:cNvPr id="28" name="Tekstfelt 27">
            <a:extLst>
              <a:ext uri="{FF2B5EF4-FFF2-40B4-BE49-F238E27FC236}">
                <a16:creationId xmlns:a16="http://schemas.microsoft.com/office/drawing/2014/main" id="{318FEB09-69F8-C480-91E5-E0E1291633C2}"/>
              </a:ext>
            </a:extLst>
          </p:cNvPr>
          <p:cNvSpPr txBox="1"/>
          <p:nvPr/>
        </p:nvSpPr>
        <p:spPr>
          <a:xfrm>
            <a:off x="10061207" y="6174167"/>
            <a:ext cx="3428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/>
              <a:t>Grafik kilde: SEGES Innovation </a:t>
            </a:r>
            <a:endParaRPr lang="LID4096" sz="1200" dirty="0"/>
          </a:p>
        </p:txBody>
      </p:sp>
    </p:spTree>
    <p:extLst>
      <p:ext uri="{BB962C8B-B14F-4D97-AF65-F5344CB8AC3E}">
        <p14:creationId xmlns:p14="http://schemas.microsoft.com/office/powerpoint/2010/main" val="25849672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F0D93-8357-5D71-D904-2E4887B9F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754F88DD-8739-FB86-1D5E-19C618968D0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FC55A76-CF08-478C-AF8C-D89AC7A92E1A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B844C39-CA8F-B434-7B8A-7CA1B0B09E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Your business. Our DNA.</a:t>
            </a:r>
            <a:endParaRPr lang="en-DK" dirty="0"/>
          </a:p>
        </p:txBody>
      </p: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E5B459E1-BC1C-0C9A-5C08-D72827EAD604}"/>
              </a:ext>
            </a:extLst>
          </p:cNvPr>
          <p:cNvGrpSpPr/>
          <p:nvPr/>
        </p:nvGrpSpPr>
        <p:grpSpPr>
          <a:xfrm>
            <a:off x="1617299" y="2562134"/>
            <a:ext cx="10158139" cy="1733731"/>
            <a:chOff x="869025" y="2301889"/>
            <a:chExt cx="10158139" cy="1733731"/>
          </a:xfrm>
        </p:grpSpPr>
        <p:pic>
          <p:nvPicPr>
            <p:cNvPr id="13" name="Billede 12" descr="Et billede, der indeholder tekst&#10;&#10;Automatisk genereret beskrivelse">
              <a:extLst>
                <a:ext uri="{FF2B5EF4-FFF2-40B4-BE49-F238E27FC236}">
                  <a16:creationId xmlns:a16="http://schemas.microsoft.com/office/drawing/2014/main" id="{0EFD68AB-4AE9-E1F4-B3BE-E0BD6CFC0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025" y="3004301"/>
              <a:ext cx="1669699" cy="733118"/>
            </a:xfrm>
            <a:prstGeom prst="rect">
              <a:avLst/>
            </a:prstGeom>
          </p:spPr>
        </p:pic>
        <p:pic>
          <p:nvPicPr>
            <p:cNvPr id="14" name="Billede 13" descr="Et billede, der indeholder tekst&#10;&#10;Automatisk genereret beskrivelse">
              <a:extLst>
                <a:ext uri="{FF2B5EF4-FFF2-40B4-BE49-F238E27FC236}">
                  <a16:creationId xmlns:a16="http://schemas.microsoft.com/office/drawing/2014/main" id="{483AC170-4A36-1274-7761-DBB6DB1FB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6752" y="2305764"/>
              <a:ext cx="3939801" cy="1729856"/>
            </a:xfrm>
            <a:prstGeom prst="rect">
              <a:avLst/>
            </a:prstGeom>
          </p:spPr>
        </p:pic>
        <p:cxnSp>
          <p:nvCxnSpPr>
            <p:cNvPr id="15" name="Lige pilforbindelse 14">
              <a:extLst>
                <a:ext uri="{FF2B5EF4-FFF2-40B4-BE49-F238E27FC236}">
                  <a16:creationId xmlns:a16="http://schemas.microsoft.com/office/drawing/2014/main" id="{193D9372-9C4E-DAA9-2372-E074B450E5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93641" y="3004301"/>
              <a:ext cx="3498194" cy="195386"/>
            </a:xfrm>
            <a:prstGeom prst="straightConnector1">
              <a:avLst/>
            </a:prstGeom>
            <a:ln w="63500">
              <a:solidFill>
                <a:schemeClr val="accent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kstfelt 15">
              <a:extLst>
                <a:ext uri="{FF2B5EF4-FFF2-40B4-BE49-F238E27FC236}">
                  <a16:creationId xmlns:a16="http://schemas.microsoft.com/office/drawing/2014/main" id="{641FC8D5-8462-C5D3-0D96-4A16EB4CC295}"/>
                </a:ext>
              </a:extLst>
            </p:cNvPr>
            <p:cNvSpPr txBox="1"/>
            <p:nvPr/>
          </p:nvSpPr>
          <p:spPr>
            <a:xfrm>
              <a:off x="3677216" y="2301889"/>
              <a:ext cx="2334969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2000" dirty="0">
                  <a:solidFill>
                    <a:schemeClr val="accent1"/>
                  </a:solidFill>
                </a:rPr>
                <a:t>Ad libitum fodring med rigeligt lysin</a:t>
              </a:r>
            </a:p>
          </p:txBody>
        </p:sp>
        <p:sp>
          <p:nvSpPr>
            <p:cNvPr id="17" name="Rektangel 16">
              <a:extLst>
                <a:ext uri="{FF2B5EF4-FFF2-40B4-BE49-F238E27FC236}">
                  <a16:creationId xmlns:a16="http://schemas.microsoft.com/office/drawing/2014/main" id="{D9D9326A-4B7B-77E7-7EC3-A2CF61052B6E}"/>
                </a:ext>
              </a:extLst>
            </p:cNvPr>
            <p:cNvSpPr/>
            <p:nvPr/>
          </p:nvSpPr>
          <p:spPr>
            <a:xfrm>
              <a:off x="7475303" y="2637514"/>
              <a:ext cx="1411522" cy="4188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400" b="1" dirty="0">
                  <a:solidFill>
                    <a:schemeClr val="tx1"/>
                  </a:solidFill>
                </a:rPr>
                <a:t>31 uger</a:t>
              </a:r>
            </a:p>
          </p:txBody>
        </p:sp>
        <p:sp>
          <p:nvSpPr>
            <p:cNvPr id="18" name="Tekstfelt 17">
              <a:extLst>
                <a:ext uri="{FF2B5EF4-FFF2-40B4-BE49-F238E27FC236}">
                  <a16:creationId xmlns:a16="http://schemas.microsoft.com/office/drawing/2014/main" id="{9FD42303-4FEC-1EF5-3B47-3DC3277700C8}"/>
                </a:ext>
              </a:extLst>
            </p:cNvPr>
            <p:cNvSpPr txBox="1"/>
            <p:nvPr/>
          </p:nvSpPr>
          <p:spPr>
            <a:xfrm>
              <a:off x="8886825" y="2566402"/>
              <a:ext cx="2140339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2000" dirty="0"/>
                <a:t>190-200 kg</a:t>
              </a:r>
            </a:p>
            <a:p>
              <a:r>
                <a:rPr lang="da-DK" sz="2000" dirty="0"/>
                <a:t>12 mm</a:t>
              </a:r>
            </a:p>
          </p:txBody>
        </p:sp>
        <p:sp>
          <p:nvSpPr>
            <p:cNvPr id="19" name="Tekstfelt 18">
              <a:extLst>
                <a:ext uri="{FF2B5EF4-FFF2-40B4-BE49-F238E27FC236}">
                  <a16:creationId xmlns:a16="http://schemas.microsoft.com/office/drawing/2014/main" id="{1BFE0F09-107A-5CF0-5062-91CECC6A1AB2}"/>
                </a:ext>
              </a:extLst>
            </p:cNvPr>
            <p:cNvSpPr txBox="1"/>
            <p:nvPr/>
          </p:nvSpPr>
          <p:spPr>
            <a:xfrm>
              <a:off x="1547407" y="3068071"/>
              <a:ext cx="2140339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2000" b="1" dirty="0"/>
                <a:t>30 kg</a:t>
              </a:r>
            </a:p>
          </p:txBody>
        </p:sp>
      </p:grpSp>
      <p:grpSp>
        <p:nvGrpSpPr>
          <p:cNvPr id="25" name="Gruppe 24">
            <a:extLst>
              <a:ext uri="{FF2B5EF4-FFF2-40B4-BE49-F238E27FC236}">
                <a16:creationId xmlns:a16="http://schemas.microsoft.com/office/drawing/2014/main" id="{9D5BC75E-EDA8-A88F-CE22-7008EC94D3B1}"/>
              </a:ext>
            </a:extLst>
          </p:cNvPr>
          <p:cNvGrpSpPr/>
          <p:nvPr/>
        </p:nvGrpSpPr>
        <p:grpSpPr>
          <a:xfrm>
            <a:off x="2146779" y="4036065"/>
            <a:ext cx="4557422" cy="2308942"/>
            <a:chOff x="1148947" y="3809534"/>
            <a:chExt cx="4557422" cy="2308942"/>
          </a:xfrm>
        </p:grpSpPr>
        <p:pic>
          <p:nvPicPr>
            <p:cNvPr id="20" name="Billede 19" descr="Et billede, der indeholder tekst&#10;&#10;Automatisk genereret beskrivelse">
              <a:extLst>
                <a:ext uri="{FF2B5EF4-FFF2-40B4-BE49-F238E27FC236}">
                  <a16:creationId xmlns:a16="http://schemas.microsoft.com/office/drawing/2014/main" id="{08E8634B-F7A4-8FB1-FD8B-A7D0F7C39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164" y="4719359"/>
              <a:ext cx="3186531" cy="1399117"/>
            </a:xfrm>
            <a:prstGeom prst="rect">
              <a:avLst/>
            </a:prstGeom>
          </p:spPr>
        </p:pic>
        <p:sp>
          <p:nvSpPr>
            <p:cNvPr id="21" name="Tekstfelt 20">
              <a:extLst>
                <a:ext uri="{FF2B5EF4-FFF2-40B4-BE49-F238E27FC236}">
                  <a16:creationId xmlns:a16="http://schemas.microsoft.com/office/drawing/2014/main" id="{C151AA8F-359B-40D2-926B-E21605FC55FB}"/>
                </a:ext>
              </a:extLst>
            </p:cNvPr>
            <p:cNvSpPr txBox="1"/>
            <p:nvPr/>
          </p:nvSpPr>
          <p:spPr>
            <a:xfrm>
              <a:off x="3644304" y="4913057"/>
              <a:ext cx="2062065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dirty="0"/>
                <a:t>150-165 kg</a:t>
              </a:r>
            </a:p>
            <a:p>
              <a:r>
                <a:rPr lang="da-DK" dirty="0"/>
                <a:t>8-11 mm</a:t>
              </a:r>
            </a:p>
          </p:txBody>
        </p:sp>
        <p:cxnSp>
          <p:nvCxnSpPr>
            <p:cNvPr id="22" name="Lige pilforbindelse 21">
              <a:extLst>
                <a:ext uri="{FF2B5EF4-FFF2-40B4-BE49-F238E27FC236}">
                  <a16:creationId xmlns:a16="http://schemas.microsoft.com/office/drawing/2014/main" id="{252F207E-4FC7-3F19-4C82-01735143B749}"/>
                </a:ext>
              </a:extLst>
            </p:cNvPr>
            <p:cNvCxnSpPr>
              <a:cxnSpLocks/>
            </p:cNvCxnSpPr>
            <p:nvPr/>
          </p:nvCxnSpPr>
          <p:spPr>
            <a:xfrm>
              <a:off x="2659224" y="3809534"/>
              <a:ext cx="898189" cy="835933"/>
            </a:xfrm>
            <a:prstGeom prst="straightConnector1">
              <a:avLst/>
            </a:prstGeom>
            <a:ln w="63500">
              <a:solidFill>
                <a:srgbClr val="ED7A06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kstfelt 22">
              <a:extLst>
                <a:ext uri="{FF2B5EF4-FFF2-40B4-BE49-F238E27FC236}">
                  <a16:creationId xmlns:a16="http://schemas.microsoft.com/office/drawing/2014/main" id="{5A32B462-6143-E280-FE9E-3151453506F3}"/>
                </a:ext>
              </a:extLst>
            </p:cNvPr>
            <p:cNvSpPr txBox="1"/>
            <p:nvPr/>
          </p:nvSpPr>
          <p:spPr>
            <a:xfrm>
              <a:off x="1148947" y="4086580"/>
              <a:ext cx="1948127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2000" dirty="0">
                  <a:solidFill>
                    <a:srgbClr val="ED7A06"/>
                  </a:solidFill>
                </a:rPr>
                <a:t>Restriktiv fodring</a:t>
              </a:r>
            </a:p>
            <a:p>
              <a:r>
                <a:rPr lang="da-DK" sz="2000" dirty="0">
                  <a:solidFill>
                    <a:srgbClr val="ED7A06"/>
                  </a:solidFill>
                </a:rPr>
                <a:t>med rigeligt lysin</a:t>
              </a:r>
            </a:p>
          </p:txBody>
        </p:sp>
        <p:sp>
          <p:nvSpPr>
            <p:cNvPr id="24" name="Rektangel 23">
              <a:extLst>
                <a:ext uri="{FF2B5EF4-FFF2-40B4-BE49-F238E27FC236}">
                  <a16:creationId xmlns:a16="http://schemas.microsoft.com/office/drawing/2014/main" id="{CF17D9F8-C170-C753-D181-CC8BF17F56D9}"/>
                </a:ext>
              </a:extLst>
            </p:cNvPr>
            <p:cNvSpPr/>
            <p:nvPr/>
          </p:nvSpPr>
          <p:spPr>
            <a:xfrm>
              <a:off x="2515138" y="4965391"/>
              <a:ext cx="1285903" cy="4188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000" b="1" dirty="0">
                  <a:solidFill>
                    <a:schemeClr val="tx1"/>
                  </a:solidFill>
                </a:rPr>
                <a:t>31 uger</a:t>
              </a:r>
            </a:p>
          </p:txBody>
        </p:sp>
      </p:grpSp>
      <p:grpSp>
        <p:nvGrpSpPr>
          <p:cNvPr id="27" name="Gruppe 26">
            <a:extLst>
              <a:ext uri="{FF2B5EF4-FFF2-40B4-BE49-F238E27FC236}">
                <a16:creationId xmlns:a16="http://schemas.microsoft.com/office/drawing/2014/main" id="{0186D840-980A-D904-76F3-407005286E87}"/>
              </a:ext>
            </a:extLst>
          </p:cNvPr>
          <p:cNvGrpSpPr/>
          <p:nvPr/>
        </p:nvGrpSpPr>
        <p:grpSpPr>
          <a:xfrm>
            <a:off x="3657056" y="3699863"/>
            <a:ext cx="6919197" cy="3166501"/>
            <a:chOff x="3657056" y="3699863"/>
            <a:chExt cx="6919197" cy="3166501"/>
          </a:xfrm>
        </p:grpSpPr>
        <p:grpSp>
          <p:nvGrpSpPr>
            <p:cNvPr id="10" name="Gruppe 9">
              <a:extLst>
                <a:ext uri="{FF2B5EF4-FFF2-40B4-BE49-F238E27FC236}">
                  <a16:creationId xmlns:a16="http://schemas.microsoft.com/office/drawing/2014/main" id="{3E0DBB15-384D-9B1B-388D-D18A399BE05F}"/>
                </a:ext>
              </a:extLst>
            </p:cNvPr>
            <p:cNvGrpSpPr/>
            <p:nvPr/>
          </p:nvGrpSpPr>
          <p:grpSpPr>
            <a:xfrm>
              <a:off x="3657056" y="3699863"/>
              <a:ext cx="6919197" cy="3166501"/>
              <a:chOff x="2746797" y="3625915"/>
              <a:chExt cx="6919197" cy="3166501"/>
            </a:xfrm>
          </p:grpSpPr>
          <p:cxnSp>
            <p:nvCxnSpPr>
              <p:cNvPr id="4" name="Lige pilforbindelse 3">
                <a:extLst>
                  <a:ext uri="{FF2B5EF4-FFF2-40B4-BE49-F238E27FC236}">
                    <a16:creationId xmlns:a16="http://schemas.microsoft.com/office/drawing/2014/main" id="{86816708-F93A-272C-6221-378748E72A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6797" y="3625915"/>
                <a:ext cx="3525027" cy="1810688"/>
              </a:xfrm>
              <a:prstGeom prst="straightConnector1">
                <a:avLst/>
              </a:prstGeom>
              <a:ln w="63500">
                <a:solidFill>
                  <a:schemeClr val="accent4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Tekstfelt 4">
                <a:extLst>
                  <a:ext uri="{FF2B5EF4-FFF2-40B4-BE49-F238E27FC236}">
                    <a16:creationId xmlns:a16="http://schemas.microsoft.com/office/drawing/2014/main" id="{06536691-32B3-C69E-3814-8FE8E1E7A4B2}"/>
                  </a:ext>
                </a:extLst>
              </p:cNvPr>
              <p:cNvSpPr txBox="1"/>
              <p:nvPr/>
            </p:nvSpPr>
            <p:spPr>
              <a:xfrm rot="1614496">
                <a:off x="4935523" y="4492898"/>
                <a:ext cx="1664645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a-DK" sz="2000" dirty="0">
                    <a:solidFill>
                      <a:schemeClr val="accent4"/>
                    </a:solidFill>
                  </a:rPr>
                  <a:t>Ad </a:t>
                </a:r>
                <a:r>
                  <a:rPr lang="da-DK" sz="2000" dirty="0" err="1">
                    <a:solidFill>
                      <a:schemeClr val="accent4"/>
                    </a:solidFill>
                  </a:rPr>
                  <a:t>lib</a:t>
                </a:r>
                <a:r>
                  <a:rPr lang="da-DK" sz="2000" dirty="0">
                    <a:solidFill>
                      <a:schemeClr val="accent4"/>
                    </a:solidFill>
                  </a:rPr>
                  <a:t> fodring</a:t>
                </a:r>
              </a:p>
              <a:p>
                <a:r>
                  <a:rPr lang="da-DK" sz="2000" dirty="0">
                    <a:solidFill>
                      <a:schemeClr val="accent4"/>
                    </a:solidFill>
                  </a:rPr>
                  <a:t>med lavt lysin</a:t>
                </a:r>
              </a:p>
            </p:txBody>
          </p:sp>
          <p:pic>
            <p:nvPicPr>
              <p:cNvPr id="6" name="Billede 5" descr="Et billede, der indeholder tekst&#10;&#10;Automatisk genereret beskrivelse">
                <a:extLst>
                  <a:ext uri="{FF2B5EF4-FFF2-40B4-BE49-F238E27FC236}">
                    <a16:creationId xmlns:a16="http://schemas.microsoft.com/office/drawing/2014/main" id="{DFADE8AD-FB74-E972-FF61-18D419B9EF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01669" y="5357829"/>
                <a:ext cx="3267315" cy="1434587"/>
              </a:xfrm>
              <a:prstGeom prst="rect">
                <a:avLst/>
              </a:prstGeom>
            </p:spPr>
          </p:pic>
          <p:sp>
            <p:nvSpPr>
              <p:cNvPr id="7" name="Tekstfelt 6">
                <a:extLst>
                  <a:ext uri="{FF2B5EF4-FFF2-40B4-BE49-F238E27FC236}">
                    <a16:creationId xmlns:a16="http://schemas.microsoft.com/office/drawing/2014/main" id="{9D48A557-6546-86CC-2355-16945D3FF2B6}"/>
                  </a:ext>
                </a:extLst>
              </p:cNvPr>
              <p:cNvSpPr txBox="1"/>
              <p:nvPr/>
            </p:nvSpPr>
            <p:spPr>
              <a:xfrm>
                <a:off x="7457831" y="5597435"/>
                <a:ext cx="2208163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a-DK" sz="2000" dirty="0"/>
                  <a:t>150-165 kg</a:t>
                </a:r>
              </a:p>
              <a:p>
                <a:r>
                  <a:rPr lang="da-DK" sz="2000" dirty="0"/>
                  <a:t>15-20 mm</a:t>
                </a:r>
              </a:p>
            </p:txBody>
          </p:sp>
          <p:sp>
            <p:nvSpPr>
              <p:cNvPr id="9" name="Rektangel 8">
                <a:extLst>
                  <a:ext uri="{FF2B5EF4-FFF2-40B4-BE49-F238E27FC236}">
                    <a16:creationId xmlns:a16="http://schemas.microsoft.com/office/drawing/2014/main" id="{546EF00E-368C-FCC5-1F82-778278247874}"/>
                  </a:ext>
                </a:extLst>
              </p:cNvPr>
              <p:cNvSpPr/>
              <p:nvPr/>
            </p:nvSpPr>
            <p:spPr>
              <a:xfrm>
                <a:off x="6318267" y="5632141"/>
                <a:ext cx="1285903" cy="4188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2000" b="1" dirty="0">
                    <a:solidFill>
                      <a:schemeClr val="tx1"/>
                    </a:solidFill>
                  </a:rPr>
                  <a:t>31 uger</a:t>
                </a:r>
              </a:p>
            </p:txBody>
          </p:sp>
        </p:grpSp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C0CA8657-11A7-8C65-BB12-7C4903AF01AD}"/>
                </a:ext>
              </a:extLst>
            </p:cNvPr>
            <p:cNvSpPr/>
            <p:nvPr/>
          </p:nvSpPr>
          <p:spPr>
            <a:xfrm rot="17360010">
              <a:off x="6567308" y="5790229"/>
              <a:ext cx="493255" cy="2629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400" dirty="0" err="1"/>
            </a:p>
          </p:txBody>
        </p:sp>
        <p:sp>
          <p:nvSpPr>
            <p:cNvPr id="26" name="Rektangel 25">
              <a:extLst>
                <a:ext uri="{FF2B5EF4-FFF2-40B4-BE49-F238E27FC236}">
                  <a16:creationId xmlns:a16="http://schemas.microsoft.com/office/drawing/2014/main" id="{2EB78749-CFE5-EBCF-64ED-DBC032F3A3E7}"/>
                </a:ext>
              </a:extLst>
            </p:cNvPr>
            <p:cNvSpPr/>
            <p:nvPr/>
          </p:nvSpPr>
          <p:spPr>
            <a:xfrm rot="14987611">
              <a:off x="9542236" y="5479339"/>
              <a:ext cx="493255" cy="2629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400" dirty="0" err="1"/>
            </a:p>
          </p:txBody>
        </p:sp>
      </p:grp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FAF322B5-919B-6D93-DE87-1A5572F14908}"/>
              </a:ext>
            </a:extLst>
          </p:cNvPr>
          <p:cNvGrpSpPr/>
          <p:nvPr/>
        </p:nvGrpSpPr>
        <p:grpSpPr>
          <a:xfrm>
            <a:off x="3823604" y="3644770"/>
            <a:ext cx="8700275" cy="2079028"/>
            <a:chOff x="2893641" y="3385548"/>
            <a:chExt cx="8700275" cy="2079028"/>
          </a:xfrm>
        </p:grpSpPr>
        <p:cxnSp>
          <p:nvCxnSpPr>
            <p:cNvPr id="28" name="Lige pilforbindelse 27">
              <a:extLst>
                <a:ext uri="{FF2B5EF4-FFF2-40B4-BE49-F238E27FC236}">
                  <a16:creationId xmlns:a16="http://schemas.microsoft.com/office/drawing/2014/main" id="{70590FC9-EE7F-7026-DB95-460B3806679F}"/>
                </a:ext>
              </a:extLst>
            </p:cNvPr>
            <p:cNvCxnSpPr>
              <a:cxnSpLocks/>
            </p:cNvCxnSpPr>
            <p:nvPr/>
          </p:nvCxnSpPr>
          <p:spPr>
            <a:xfrm>
              <a:off x="2893641" y="3385548"/>
              <a:ext cx="5050209" cy="1284227"/>
            </a:xfrm>
            <a:prstGeom prst="straightConnector1">
              <a:avLst/>
            </a:prstGeom>
            <a:ln w="63500">
              <a:solidFill>
                <a:srgbClr val="007D5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Billede 28" descr="Et billede, der indeholder tekst&#10;&#10;Automatisk genereret beskrivelse">
              <a:extLst>
                <a:ext uri="{FF2B5EF4-FFF2-40B4-BE49-F238E27FC236}">
                  <a16:creationId xmlns:a16="http://schemas.microsoft.com/office/drawing/2014/main" id="{0F7ECEDB-A3E2-DB1E-3E34-C8F3BC915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7280" y="4027661"/>
              <a:ext cx="3272619" cy="1436915"/>
            </a:xfrm>
            <a:prstGeom prst="rect">
              <a:avLst/>
            </a:prstGeom>
          </p:spPr>
        </p:pic>
        <p:sp>
          <p:nvSpPr>
            <p:cNvPr id="30" name="Tekstfelt 29">
              <a:extLst>
                <a:ext uri="{FF2B5EF4-FFF2-40B4-BE49-F238E27FC236}">
                  <a16:creationId xmlns:a16="http://schemas.microsoft.com/office/drawing/2014/main" id="{AA7E3666-5509-1377-B373-273E40B16EA5}"/>
                </a:ext>
              </a:extLst>
            </p:cNvPr>
            <p:cNvSpPr txBox="1"/>
            <p:nvPr/>
          </p:nvSpPr>
          <p:spPr>
            <a:xfrm rot="847853">
              <a:off x="4558943" y="3742043"/>
              <a:ext cx="2558369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2000" dirty="0">
                  <a:ln>
                    <a:solidFill>
                      <a:srgbClr val="007D57"/>
                    </a:solidFill>
                  </a:ln>
                  <a:solidFill>
                    <a:schemeClr val="tx2"/>
                  </a:solidFill>
                </a:rPr>
                <a:t>Anbefalet kompromis</a:t>
              </a:r>
            </a:p>
          </p:txBody>
        </p:sp>
        <p:sp>
          <p:nvSpPr>
            <p:cNvPr id="31" name="Tekstfelt 30">
              <a:extLst>
                <a:ext uri="{FF2B5EF4-FFF2-40B4-BE49-F238E27FC236}">
                  <a16:creationId xmlns:a16="http://schemas.microsoft.com/office/drawing/2014/main" id="{CB495443-D3F8-3A7F-4294-B9F7453B4F24}"/>
                </a:ext>
              </a:extLst>
            </p:cNvPr>
            <p:cNvSpPr txBox="1"/>
            <p:nvPr/>
          </p:nvSpPr>
          <p:spPr>
            <a:xfrm>
              <a:off x="9345238" y="4280653"/>
              <a:ext cx="2248678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2000" dirty="0">
                  <a:ln>
                    <a:solidFill>
                      <a:srgbClr val="007D57"/>
                    </a:solidFill>
                  </a:ln>
                  <a:solidFill>
                    <a:schemeClr val="tx2"/>
                  </a:solidFill>
                </a:rPr>
                <a:t>150-165 kg</a:t>
              </a:r>
            </a:p>
            <a:p>
              <a:r>
                <a:rPr lang="da-DK" sz="2000" dirty="0">
                  <a:ln>
                    <a:solidFill>
                      <a:srgbClr val="007D57"/>
                    </a:solidFill>
                  </a:ln>
                  <a:solidFill>
                    <a:schemeClr val="tx2"/>
                  </a:solidFill>
                </a:rPr>
                <a:t>13-15 mm</a:t>
              </a:r>
            </a:p>
          </p:txBody>
        </p:sp>
      </p:grpSp>
      <p:sp>
        <p:nvSpPr>
          <p:cNvPr id="33" name="Titel 3">
            <a:extLst>
              <a:ext uri="{FF2B5EF4-FFF2-40B4-BE49-F238E27FC236}">
                <a16:creationId xmlns:a16="http://schemas.microsoft.com/office/drawing/2014/main" id="{E9CA44CC-E278-3A97-F978-B9CB3D743CE4}"/>
              </a:ext>
            </a:extLst>
          </p:cNvPr>
          <p:cNvSpPr txBox="1">
            <a:spLocks/>
          </p:cNvSpPr>
          <p:nvPr/>
        </p:nvSpPr>
        <p:spPr>
          <a:xfrm>
            <a:off x="838200" y="213169"/>
            <a:ext cx="11216640" cy="132077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80002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da-DK" dirty="0"/>
              <a:t>Nye </a:t>
            </a:r>
            <a:r>
              <a:rPr lang="da-DK" dirty="0" err="1"/>
              <a:t>poltenormer</a:t>
            </a:r>
            <a:r>
              <a:rPr lang="da-DK" dirty="0"/>
              <a:t> i 2024 og farvel til enhedsblanding</a:t>
            </a:r>
          </a:p>
          <a:p>
            <a:r>
              <a:rPr lang="da-DK" dirty="0"/>
              <a:t>- Adfærd og genetik sætter standarden     </a:t>
            </a:r>
            <a:endParaRPr lang="LID4096" dirty="0"/>
          </a:p>
        </p:txBody>
      </p:sp>
      <p:sp>
        <p:nvSpPr>
          <p:cNvPr id="34" name="Tekstfelt 33">
            <a:extLst>
              <a:ext uri="{FF2B5EF4-FFF2-40B4-BE49-F238E27FC236}">
                <a16:creationId xmlns:a16="http://schemas.microsoft.com/office/drawing/2014/main" id="{21A3F442-41EC-3001-433F-2F734871F42A}"/>
              </a:ext>
            </a:extLst>
          </p:cNvPr>
          <p:cNvSpPr txBox="1"/>
          <p:nvPr/>
        </p:nvSpPr>
        <p:spPr>
          <a:xfrm>
            <a:off x="10061207" y="6174167"/>
            <a:ext cx="3428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/>
              <a:t>Grafik kilde: SEGES Innovation </a:t>
            </a:r>
            <a:endParaRPr lang="LID4096" sz="1200" dirty="0"/>
          </a:p>
        </p:txBody>
      </p:sp>
    </p:spTree>
    <p:extLst>
      <p:ext uri="{BB962C8B-B14F-4D97-AF65-F5344CB8AC3E}">
        <p14:creationId xmlns:p14="http://schemas.microsoft.com/office/powerpoint/2010/main" val="12608682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718193E8-FF5F-23F0-2021-07D6973BF2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6560" y="6483886"/>
            <a:ext cx="2743200" cy="36512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FC55A76-CF08-478C-AF8C-D89AC7A92E1A}" type="datetime1">
              <a:rPr lang="en-GB" smtClean="0"/>
              <a:pPr>
                <a:spcAft>
                  <a:spcPts val="600"/>
                </a:spcAft>
              </a:pPr>
              <a:t>31/07/2025</a:t>
            </a:fld>
            <a:endParaRPr lang="en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CADF3FA-C940-A1C1-4DBC-8C5233815C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32238" y="6483885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Your business. Our DNA.</a:t>
            </a:r>
            <a:endParaRPr lang="en-DK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5F1D5A0-94C7-0D59-BE5F-98D1E60D4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7715"/>
            <a:ext cx="10515600" cy="729103"/>
          </a:xfrm>
        </p:spPr>
        <p:txBody>
          <a:bodyPr>
            <a:normAutofit fontScale="90000"/>
          </a:bodyPr>
          <a:lstStyle/>
          <a:p>
            <a:r>
              <a:rPr lang="da-DK" dirty="0"/>
              <a:t>Fasefodring af DanBred polte</a:t>
            </a:r>
            <a:br>
              <a:rPr lang="da-DK" dirty="0"/>
            </a:br>
            <a:r>
              <a:rPr lang="da-DK" dirty="0"/>
              <a:t>- Eneste farbare løsning  </a:t>
            </a:r>
            <a:endParaRPr lang="LID4096" dirty="0"/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1DEAD115-B154-56A8-93B9-16FA6406D3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6668" b="14935"/>
          <a:stretch/>
        </p:blipFill>
        <p:spPr>
          <a:xfrm>
            <a:off x="1181100" y="2009887"/>
            <a:ext cx="10070306" cy="4167076"/>
          </a:xfrm>
          <a:noFill/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45A8852E-0FDB-F443-4039-D8A7D3458CB2}"/>
              </a:ext>
            </a:extLst>
          </p:cNvPr>
          <p:cNvGrpSpPr/>
          <p:nvPr/>
        </p:nvGrpSpPr>
        <p:grpSpPr>
          <a:xfrm>
            <a:off x="2383912" y="5121732"/>
            <a:ext cx="1669699" cy="733118"/>
            <a:chOff x="1103487" y="1581901"/>
            <a:chExt cx="1669699" cy="733118"/>
          </a:xfrm>
        </p:grpSpPr>
        <p:pic>
          <p:nvPicPr>
            <p:cNvPr id="5" name="Billede 4" descr="Et billede, der indeholder tekst&#10;&#10;Automatisk genereret beskrivelse">
              <a:extLst>
                <a:ext uri="{FF2B5EF4-FFF2-40B4-BE49-F238E27FC236}">
                  <a16:creationId xmlns:a16="http://schemas.microsoft.com/office/drawing/2014/main" id="{A20FA174-B639-F0F5-CB00-F2C0FC78E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3487" y="1581901"/>
              <a:ext cx="1669699" cy="733118"/>
            </a:xfrm>
            <a:prstGeom prst="rect">
              <a:avLst/>
            </a:prstGeom>
          </p:spPr>
        </p:pic>
        <p:sp>
          <p:nvSpPr>
            <p:cNvPr id="8" name="Tekstfelt 7">
              <a:extLst>
                <a:ext uri="{FF2B5EF4-FFF2-40B4-BE49-F238E27FC236}">
                  <a16:creationId xmlns:a16="http://schemas.microsoft.com/office/drawing/2014/main" id="{1D75FA7F-C619-3EE9-FBCE-BBBB2339E48F}"/>
                </a:ext>
              </a:extLst>
            </p:cNvPr>
            <p:cNvSpPr txBox="1"/>
            <p:nvPr/>
          </p:nvSpPr>
          <p:spPr>
            <a:xfrm>
              <a:off x="1549063" y="1658299"/>
              <a:ext cx="1076325" cy="3231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2100" b="1" dirty="0"/>
                <a:t>30-60 kg</a:t>
              </a:r>
            </a:p>
          </p:txBody>
        </p:sp>
      </p:grpSp>
      <p:grpSp>
        <p:nvGrpSpPr>
          <p:cNvPr id="15" name="Gruppe 14">
            <a:extLst>
              <a:ext uri="{FF2B5EF4-FFF2-40B4-BE49-F238E27FC236}">
                <a16:creationId xmlns:a16="http://schemas.microsoft.com/office/drawing/2014/main" id="{D5480890-25BB-04E7-52D5-67A4CAC3FD27}"/>
              </a:ext>
            </a:extLst>
          </p:cNvPr>
          <p:cNvGrpSpPr/>
          <p:nvPr/>
        </p:nvGrpSpPr>
        <p:grpSpPr>
          <a:xfrm>
            <a:off x="4887427" y="4093425"/>
            <a:ext cx="2417145" cy="1061301"/>
            <a:chOff x="3289938" y="2221687"/>
            <a:chExt cx="2417145" cy="1061301"/>
          </a:xfrm>
        </p:grpSpPr>
        <p:pic>
          <p:nvPicPr>
            <p:cNvPr id="12" name="Billede 11" descr="Et billede, der indeholder tekst&#10;&#10;Automatisk genereret beskrivelse">
              <a:extLst>
                <a:ext uri="{FF2B5EF4-FFF2-40B4-BE49-F238E27FC236}">
                  <a16:creationId xmlns:a16="http://schemas.microsoft.com/office/drawing/2014/main" id="{92BF71F1-0D74-96DF-7BA0-C404FAD98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89938" y="2221687"/>
              <a:ext cx="2417145" cy="1061301"/>
            </a:xfrm>
            <a:prstGeom prst="rect">
              <a:avLst/>
            </a:prstGeom>
          </p:spPr>
        </p:pic>
        <p:sp>
          <p:nvSpPr>
            <p:cNvPr id="14" name="Tekstfelt 13">
              <a:extLst>
                <a:ext uri="{FF2B5EF4-FFF2-40B4-BE49-F238E27FC236}">
                  <a16:creationId xmlns:a16="http://schemas.microsoft.com/office/drawing/2014/main" id="{0D68EC86-CDD0-50F9-EB3F-698596011CE5}"/>
                </a:ext>
              </a:extLst>
            </p:cNvPr>
            <p:cNvSpPr txBox="1"/>
            <p:nvPr/>
          </p:nvSpPr>
          <p:spPr>
            <a:xfrm>
              <a:off x="3929970" y="2363206"/>
              <a:ext cx="1489288" cy="3539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2300" b="1" dirty="0"/>
                <a:t>60-110 kg</a:t>
              </a:r>
            </a:p>
          </p:txBody>
        </p:sp>
      </p:grp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21361CB2-29F1-09FE-D120-532C7862CD32}"/>
              </a:ext>
            </a:extLst>
          </p:cNvPr>
          <p:cNvGrpSpPr/>
          <p:nvPr/>
        </p:nvGrpSpPr>
        <p:grpSpPr>
          <a:xfrm>
            <a:off x="8024096" y="2991159"/>
            <a:ext cx="2853496" cy="1252890"/>
            <a:chOff x="5796168" y="2685284"/>
            <a:chExt cx="2853496" cy="1252890"/>
          </a:xfrm>
        </p:grpSpPr>
        <p:pic>
          <p:nvPicPr>
            <p:cNvPr id="16" name="Billede 15" descr="Et billede, der indeholder tekst&#10;&#10;Automatisk genereret beskrivelse">
              <a:extLst>
                <a:ext uri="{FF2B5EF4-FFF2-40B4-BE49-F238E27FC236}">
                  <a16:creationId xmlns:a16="http://schemas.microsoft.com/office/drawing/2014/main" id="{CD6F10C1-2C7A-079B-5EB4-FA75DFB59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6168" y="2685284"/>
              <a:ext cx="2853496" cy="1252890"/>
            </a:xfrm>
            <a:prstGeom prst="rect">
              <a:avLst/>
            </a:prstGeom>
          </p:spPr>
        </p:pic>
        <p:sp>
          <p:nvSpPr>
            <p:cNvPr id="17" name="Tekstfelt 16">
              <a:extLst>
                <a:ext uri="{FF2B5EF4-FFF2-40B4-BE49-F238E27FC236}">
                  <a16:creationId xmlns:a16="http://schemas.microsoft.com/office/drawing/2014/main" id="{94FA8020-8A26-70E6-4069-A45410BDA44B}"/>
                </a:ext>
              </a:extLst>
            </p:cNvPr>
            <p:cNvSpPr txBox="1"/>
            <p:nvPr/>
          </p:nvSpPr>
          <p:spPr>
            <a:xfrm>
              <a:off x="6618820" y="2905595"/>
              <a:ext cx="1842672" cy="4001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2600" b="1" dirty="0"/>
                <a:t>110-150  kg</a:t>
              </a:r>
            </a:p>
          </p:txBody>
        </p:sp>
      </p:grpSp>
      <p:cxnSp>
        <p:nvCxnSpPr>
          <p:cNvPr id="19" name="Lige pilforbindelse 18">
            <a:extLst>
              <a:ext uri="{FF2B5EF4-FFF2-40B4-BE49-F238E27FC236}">
                <a16:creationId xmlns:a16="http://schemas.microsoft.com/office/drawing/2014/main" id="{F9864787-E6EC-C671-CB26-38D0F302D099}"/>
              </a:ext>
            </a:extLst>
          </p:cNvPr>
          <p:cNvCxnSpPr>
            <a:cxnSpLocks/>
          </p:cNvCxnSpPr>
          <p:nvPr/>
        </p:nvCxnSpPr>
        <p:spPr>
          <a:xfrm>
            <a:off x="5563888" y="2304004"/>
            <a:ext cx="1154130" cy="0"/>
          </a:xfrm>
          <a:prstGeom prst="straightConnector1">
            <a:avLst/>
          </a:prstGeom>
          <a:ln w="63500">
            <a:solidFill>
              <a:srgbClr val="80002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kstfelt 19">
            <a:extLst>
              <a:ext uri="{FF2B5EF4-FFF2-40B4-BE49-F238E27FC236}">
                <a16:creationId xmlns:a16="http://schemas.microsoft.com/office/drawing/2014/main" id="{040877A9-B77E-9B95-2EBD-0D9BD7737EDC}"/>
              </a:ext>
            </a:extLst>
          </p:cNvPr>
          <p:cNvSpPr txBox="1"/>
          <p:nvPr/>
        </p:nvSpPr>
        <p:spPr>
          <a:xfrm>
            <a:off x="4553395" y="2150115"/>
            <a:ext cx="194812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000" dirty="0">
                <a:solidFill>
                  <a:schemeClr val="accent1"/>
                </a:solidFill>
              </a:rPr>
              <a:t>Fedt hop </a:t>
            </a:r>
          </a:p>
        </p:txBody>
      </p:sp>
    </p:spTree>
    <p:extLst>
      <p:ext uri="{BB962C8B-B14F-4D97-AF65-F5344CB8AC3E}">
        <p14:creationId xmlns:p14="http://schemas.microsoft.com/office/powerpoint/2010/main" val="29895395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6A6C24-CD52-C6EA-57FC-BBE77CE000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Selektion af avlsdyr? </a:t>
            </a:r>
            <a:endParaRPr lang="LID4096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6B336203-B75F-7486-159F-A55E16A01E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Hvorfor selekterer vi? </a:t>
            </a:r>
            <a:endParaRPr lang="LID4096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0E9BAC0-E6FE-153A-FC83-B3C4DB16299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DC84C4F-DFA5-49C5-9BE2-BAFD657160B9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022DFD0-40C7-5D05-62B2-6C0A9E207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Your business. Our DNA.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250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DDE5581F-B091-1151-BB52-31FEF1C55E6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1643C1-8BFB-4891-9D70-F1251075D6A4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1985BDEF-B3D2-028A-1468-15C12BBE00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Your business. Our DNA.</a:t>
            </a:r>
            <a:endParaRPr lang="en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4B3AFEA-1EBC-972B-34DD-04859E787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Hvorfor selekterer vi vores avlsdyr? </a:t>
            </a:r>
            <a:endParaRPr lang="LID4096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9179D29F-294A-5C33-A507-6AF7D757A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sz="1800" dirty="0"/>
              <a:t>Holdbarhed i besætningen </a:t>
            </a:r>
          </a:p>
          <a:p>
            <a:endParaRPr lang="da-DK" sz="1800" dirty="0"/>
          </a:p>
          <a:p>
            <a:r>
              <a:rPr lang="da-DK" sz="1800" dirty="0"/>
              <a:t>Stabilt </a:t>
            </a:r>
            <a:r>
              <a:rPr lang="da-DK" sz="1800" dirty="0" err="1"/>
              <a:t>polteflow</a:t>
            </a:r>
            <a:r>
              <a:rPr lang="da-DK" sz="1800" dirty="0"/>
              <a:t> – kend jeres besætning og de behov/udsving, der måtte være </a:t>
            </a:r>
          </a:p>
          <a:p>
            <a:endParaRPr lang="da-DK" sz="1800" dirty="0"/>
          </a:p>
          <a:p>
            <a:r>
              <a:rPr lang="da-DK" sz="1800" dirty="0"/>
              <a:t>Udnyt potentialet – indeks bør være første kriterie </a:t>
            </a:r>
          </a:p>
          <a:p>
            <a:endParaRPr lang="da-DK" sz="1800" dirty="0"/>
          </a:p>
          <a:p>
            <a:r>
              <a:rPr lang="da-DK" sz="1800" dirty="0"/>
              <a:t>Dyrevelfærd </a:t>
            </a:r>
            <a:endParaRPr lang="LID4096" sz="1800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F51811EB-E95A-FCED-C77A-C34C66A93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2083" y="1518702"/>
            <a:ext cx="6083355" cy="405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7953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3467A51A-1568-4AB3-67F5-44368D364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6515" y="3761117"/>
            <a:ext cx="2887286" cy="2723009"/>
          </a:xfrm>
          <a:prstGeom prst="rect">
            <a:avLst/>
          </a:prstGeom>
        </p:spPr>
      </p:pic>
      <p:pic>
        <p:nvPicPr>
          <p:cNvPr id="7" name="Pladsholder til indhold 7">
            <a:extLst>
              <a:ext uri="{FF2B5EF4-FFF2-40B4-BE49-F238E27FC236}">
                <a16:creationId xmlns:a16="http://schemas.microsoft.com/office/drawing/2014/main" id="{BDA036B0-C82B-1069-6C04-2A4A63527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66" y="1802592"/>
            <a:ext cx="7094171" cy="3917049"/>
          </a:xfrm>
          <a:prstGeom prst="rect">
            <a:avLst/>
          </a:prstGeom>
        </p:spPr>
      </p:pic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E36C86D9-7EA5-E7C3-0679-3952523C452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1643C1-8BFB-4891-9D70-F1251075D6A4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D336303D-BE73-2763-DA70-D9C06BD79B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Your business. Our DNA.</a:t>
            </a:r>
            <a:endParaRPr lang="en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C142B77-CC70-B434-FF09-784CE77E7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Selektion – den perfekte polt? </a:t>
            </a:r>
            <a:endParaRPr lang="LID4096" dirty="0"/>
          </a:p>
        </p:txBody>
      </p:sp>
      <p:pic>
        <p:nvPicPr>
          <p:cNvPr id="6" name="Pladsholder til indhold 6">
            <a:extLst>
              <a:ext uri="{FF2B5EF4-FFF2-40B4-BE49-F238E27FC236}">
                <a16:creationId xmlns:a16="http://schemas.microsoft.com/office/drawing/2014/main" id="{0D8E0E7F-1ECB-1C74-A7AC-E9F91EB4D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8075" y="1732253"/>
            <a:ext cx="4733925" cy="2476500"/>
          </a:xfrm>
          <a:prstGeom prst="rect">
            <a:avLst/>
          </a:prstGeom>
        </p:spPr>
      </p:pic>
      <p:graphicFrame>
        <p:nvGraphicFramePr>
          <p:cNvPr id="5" name="Pladsholder til indhold 7">
            <a:extLst>
              <a:ext uri="{FF2B5EF4-FFF2-40B4-BE49-F238E27FC236}">
                <a16:creationId xmlns:a16="http://schemas.microsoft.com/office/drawing/2014/main" id="{68A4773C-494D-0E28-3655-E750B7F1C7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5282502"/>
              </p:ext>
            </p:extLst>
          </p:nvPr>
        </p:nvGraphicFramePr>
        <p:xfrm>
          <a:off x="777241" y="4655326"/>
          <a:ext cx="733044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4760">
                  <a:extLst>
                    <a:ext uri="{9D8B030D-6E8A-4147-A177-3AD203B41FA5}">
                      <a16:colId xmlns:a16="http://schemas.microsoft.com/office/drawing/2014/main" val="3863728321"/>
                    </a:ext>
                  </a:extLst>
                </a:gridCol>
                <a:gridCol w="3535680">
                  <a:extLst>
                    <a:ext uri="{9D8B030D-6E8A-4147-A177-3AD203B41FA5}">
                      <a16:colId xmlns:a16="http://schemas.microsoft.com/office/drawing/2014/main" val="3925064376"/>
                    </a:ext>
                  </a:extLst>
                </a:gridCol>
              </a:tblGrid>
              <a:tr h="245265"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Anbefalinger </a:t>
                      </a:r>
                      <a:endParaRPr lang="LID4096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5711373"/>
                  </a:ext>
                </a:extLst>
              </a:tr>
              <a:tr h="245265">
                <a:tc>
                  <a:txBody>
                    <a:bodyPr/>
                    <a:lstStyle/>
                    <a:p>
                      <a:r>
                        <a:rPr lang="da-DK" dirty="0"/>
                        <a:t>Alder, dage 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210 – 230 dage </a:t>
                      </a:r>
                      <a:endParaRPr lang="LID4096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7091638"/>
                  </a:ext>
                </a:extLst>
              </a:tr>
              <a:tr h="245265">
                <a:tc>
                  <a:txBody>
                    <a:bodyPr/>
                    <a:lstStyle/>
                    <a:p>
                      <a:r>
                        <a:rPr lang="da-DK" dirty="0"/>
                        <a:t>Vægt, kg 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150 – 165 kg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224882"/>
                  </a:ext>
                </a:extLst>
              </a:tr>
              <a:tr h="245265">
                <a:tc>
                  <a:txBody>
                    <a:bodyPr/>
                    <a:lstStyle/>
                    <a:p>
                      <a:r>
                        <a:rPr lang="da-DK" dirty="0"/>
                        <a:t>Gennemsnitlig daglig, 30 kg til løbning 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900 gram </a:t>
                      </a:r>
                      <a:endParaRPr lang="LID4096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6185833"/>
                  </a:ext>
                </a:extLst>
              </a:tr>
              <a:tr h="245265">
                <a:tc>
                  <a:txBody>
                    <a:bodyPr/>
                    <a:lstStyle/>
                    <a:p>
                      <a:r>
                        <a:rPr lang="da-DK" dirty="0"/>
                        <a:t>Rygspæktykkelse, mm 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13 – 15 mm </a:t>
                      </a:r>
                      <a:endParaRPr lang="LID4096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80882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57157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9DF31AC3-887A-2196-ACF2-A87459233F0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1643C1-8BFB-4891-9D70-F1251075D6A4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B06EDA78-E0CD-B831-E382-050E018DFB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Your business. Our DNA.</a:t>
            </a:r>
            <a:endParaRPr lang="en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049523B-4720-4C95-4A15-1EF6B9F3D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2DD63E1-6748-6B29-14FF-2DA4A474D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 dirty="0"/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C31D7AE1-E725-6CDD-5D86-E1E2EC756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5522"/>
            <a:ext cx="6096000" cy="4687330"/>
          </a:xfrm>
          <a:prstGeom prst="rect">
            <a:avLst/>
          </a:prstGeom>
        </p:spPr>
      </p:pic>
      <p:pic>
        <p:nvPicPr>
          <p:cNvPr id="7" name="Pladsholder til indhold 5">
            <a:extLst>
              <a:ext uri="{FF2B5EF4-FFF2-40B4-BE49-F238E27FC236}">
                <a16:creationId xmlns:a16="http://schemas.microsoft.com/office/drawing/2014/main" id="{0C0071FE-127E-B8CA-2A57-76A714365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049" y="1535522"/>
            <a:ext cx="6306951" cy="484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82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felt 5">
            <a:extLst>
              <a:ext uri="{FF2B5EF4-FFF2-40B4-BE49-F238E27FC236}">
                <a16:creationId xmlns:a16="http://schemas.microsoft.com/office/drawing/2014/main" id="{4AF345D8-F2AB-4E3C-B8E3-FA602A3D6BA5}"/>
              </a:ext>
            </a:extLst>
          </p:cNvPr>
          <p:cNvSpPr txBox="1"/>
          <p:nvPr/>
        </p:nvSpPr>
        <p:spPr>
          <a:xfrm>
            <a:off x="1563123" y="1148987"/>
            <a:ext cx="4732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222A6D6-FFBD-9890-3452-B2472F16D5A5}"/>
              </a:ext>
            </a:extLst>
          </p:cNvPr>
          <p:cNvGrpSpPr/>
          <p:nvPr/>
        </p:nvGrpSpPr>
        <p:grpSpPr>
          <a:xfrm>
            <a:off x="4564834" y="2470025"/>
            <a:ext cx="2662401" cy="2013619"/>
            <a:chOff x="4564834" y="2470025"/>
            <a:chExt cx="2662401" cy="2013619"/>
          </a:xfrm>
        </p:grpSpPr>
        <p:pic>
          <p:nvPicPr>
            <p:cNvPr id="40" name="Picture 2" descr="http://collaborator.danbred.com/wp-content/uploads/2018/06/Exposed-DanBred-Hybrid.jpg">
              <a:extLst>
                <a:ext uri="{FF2B5EF4-FFF2-40B4-BE49-F238E27FC236}">
                  <a16:creationId xmlns:a16="http://schemas.microsoft.com/office/drawing/2014/main" id="{FBEBDAB1-B2D6-44A7-899F-0E6EFBF454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5634" y="2755644"/>
              <a:ext cx="2591601" cy="172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 Box 12">
              <a:extLst>
                <a:ext uri="{FF2B5EF4-FFF2-40B4-BE49-F238E27FC236}">
                  <a16:creationId xmlns:a16="http://schemas.microsoft.com/office/drawing/2014/main" id="{39A99591-189B-4309-97D1-B1EF4F6C5B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39049" y="2607909"/>
              <a:ext cx="121347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B81D2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DanBred Hybrid </a:t>
              </a:r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7A6DB7F3-6599-4249-83E7-CFE0DEC60F82}"/>
                </a:ext>
              </a:extLst>
            </p:cNvPr>
            <p:cNvSpPr/>
            <p:nvPr/>
          </p:nvSpPr>
          <p:spPr>
            <a:xfrm>
              <a:off x="4564834" y="2470025"/>
              <a:ext cx="2564619" cy="1935943"/>
            </a:xfrm>
            <a:prstGeom prst="roundRect">
              <a:avLst>
                <a:gd name="adj" fmla="val 4214"/>
              </a:avLst>
            </a:prstGeom>
            <a:noFill/>
            <a:ln w="19050">
              <a:solidFill>
                <a:srgbClr val="A79C9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84FFF95A-494C-2F40-AAB2-233F131DE88C}"/>
              </a:ext>
            </a:extLst>
          </p:cNvPr>
          <p:cNvSpPr/>
          <p:nvPr/>
        </p:nvSpPr>
        <p:spPr>
          <a:xfrm>
            <a:off x="678893" y="1927894"/>
            <a:ext cx="2123483" cy="1238556"/>
          </a:xfrm>
          <a:prstGeom prst="roundRect">
            <a:avLst>
              <a:gd name="adj" fmla="val 4214"/>
            </a:avLst>
          </a:prstGeom>
          <a:noFill/>
          <a:ln w="19050">
            <a:solidFill>
              <a:srgbClr val="A79C9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A5B88BB9-4D7D-D74D-8993-E8BC944DF461}"/>
              </a:ext>
            </a:extLst>
          </p:cNvPr>
          <p:cNvSpPr/>
          <p:nvPr/>
        </p:nvSpPr>
        <p:spPr>
          <a:xfrm>
            <a:off x="678893" y="3983202"/>
            <a:ext cx="2123483" cy="1238556"/>
          </a:xfrm>
          <a:prstGeom prst="roundRect">
            <a:avLst>
              <a:gd name="adj" fmla="val 4214"/>
            </a:avLst>
          </a:prstGeom>
          <a:solidFill>
            <a:srgbClr val="FFFFFF">
              <a:alpha val="60000"/>
            </a:srgb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6A949CC-DBB1-BE64-FFFA-3F1D16F32065}"/>
              </a:ext>
            </a:extLst>
          </p:cNvPr>
          <p:cNvGrpSpPr/>
          <p:nvPr/>
        </p:nvGrpSpPr>
        <p:grpSpPr>
          <a:xfrm>
            <a:off x="678893" y="3983202"/>
            <a:ext cx="2210342" cy="1339413"/>
            <a:chOff x="678893" y="3983202"/>
            <a:chExt cx="2210342" cy="1339413"/>
          </a:xfrm>
        </p:grpSpPr>
        <p:sp>
          <p:nvSpPr>
            <p:cNvPr id="42" name="Text Box 12">
              <a:extLst>
                <a:ext uri="{FF2B5EF4-FFF2-40B4-BE49-F238E27FC236}">
                  <a16:creationId xmlns:a16="http://schemas.microsoft.com/office/drawing/2014/main" id="{72652E2A-0CF8-4FA4-A6D9-E0C5C30CCA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7830" y="4107592"/>
              <a:ext cx="136575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B81D2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DanBred Landrace</a:t>
              </a:r>
            </a:p>
          </p:txBody>
        </p:sp>
        <p:pic>
          <p:nvPicPr>
            <p:cNvPr id="59" name="Picture 37">
              <a:extLst>
                <a:ext uri="{FF2B5EF4-FFF2-40B4-BE49-F238E27FC236}">
                  <a16:creationId xmlns:a16="http://schemas.microsoft.com/office/drawing/2014/main" id="{82D5F950-A291-4F1D-8E9D-DE17BA204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853705" y="4228051"/>
              <a:ext cx="2035530" cy="1094564"/>
            </a:xfrm>
            <a:prstGeom prst="rect">
              <a:avLst/>
            </a:prstGeom>
          </p:spPr>
        </p:pic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ED61BD2B-B0D9-034E-A1B0-F909E3D11A2A}"/>
                </a:ext>
              </a:extLst>
            </p:cNvPr>
            <p:cNvSpPr/>
            <p:nvPr/>
          </p:nvSpPr>
          <p:spPr>
            <a:xfrm>
              <a:off x="678893" y="3983202"/>
              <a:ext cx="2123483" cy="1330516"/>
            </a:xfrm>
            <a:prstGeom prst="roundRect">
              <a:avLst>
                <a:gd name="adj" fmla="val 4214"/>
              </a:avLst>
            </a:prstGeom>
            <a:noFill/>
            <a:ln w="19050">
              <a:solidFill>
                <a:srgbClr val="A79C9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Right Arrow 6">
            <a:extLst>
              <a:ext uri="{FF2B5EF4-FFF2-40B4-BE49-F238E27FC236}">
                <a16:creationId xmlns:a16="http://schemas.microsoft.com/office/drawing/2014/main" id="{3BE849C3-DAF5-B446-BCF3-39F2F959E0A2}"/>
              </a:ext>
            </a:extLst>
          </p:cNvPr>
          <p:cNvSpPr/>
          <p:nvPr/>
        </p:nvSpPr>
        <p:spPr>
          <a:xfrm>
            <a:off x="1913167" y="3438783"/>
            <a:ext cx="2611838" cy="274272"/>
          </a:xfrm>
          <a:prstGeom prst="rightArrow">
            <a:avLst/>
          </a:prstGeom>
          <a:solidFill>
            <a:srgbClr val="D9D2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9A42A02-4D32-A550-7A0E-EAE851FE24BC}"/>
              </a:ext>
            </a:extLst>
          </p:cNvPr>
          <p:cNvGrpSpPr/>
          <p:nvPr/>
        </p:nvGrpSpPr>
        <p:grpSpPr>
          <a:xfrm>
            <a:off x="1409252" y="3335687"/>
            <a:ext cx="480464" cy="480464"/>
            <a:chOff x="1409252" y="3335687"/>
            <a:chExt cx="480464" cy="48046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C1CA5AD-B1F3-604F-9B19-C212BC62622E}"/>
                </a:ext>
              </a:extLst>
            </p:cNvPr>
            <p:cNvSpPr/>
            <p:nvPr/>
          </p:nvSpPr>
          <p:spPr>
            <a:xfrm>
              <a:off x="1409252" y="3335687"/>
              <a:ext cx="480464" cy="480464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D9D2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5" name="Group 11">
              <a:extLst>
                <a:ext uri="{FF2B5EF4-FFF2-40B4-BE49-F238E27FC236}">
                  <a16:creationId xmlns:a16="http://schemas.microsoft.com/office/drawing/2014/main" id="{08CE6BB6-1CE4-4DE3-81F7-6764284BC19D}"/>
                </a:ext>
              </a:extLst>
            </p:cNvPr>
            <p:cNvGrpSpPr/>
            <p:nvPr/>
          </p:nvGrpSpPr>
          <p:grpSpPr>
            <a:xfrm>
              <a:off x="1499245" y="3425679"/>
              <a:ext cx="300480" cy="300480"/>
              <a:chOff x="1592673" y="1774443"/>
              <a:chExt cx="853779" cy="853779"/>
            </a:xfrm>
            <a:solidFill>
              <a:srgbClr val="B81D2F"/>
            </a:solidFill>
          </p:grpSpPr>
          <p:sp>
            <p:nvSpPr>
              <p:cNvPr id="46" name="Plus 12">
                <a:extLst>
                  <a:ext uri="{FF2B5EF4-FFF2-40B4-BE49-F238E27FC236}">
                    <a16:creationId xmlns:a16="http://schemas.microsoft.com/office/drawing/2014/main" id="{288EB812-01E1-4072-9C4F-41BA943D3739}"/>
                  </a:ext>
                </a:extLst>
              </p:cNvPr>
              <p:cNvSpPr/>
              <p:nvPr/>
            </p:nvSpPr>
            <p:spPr>
              <a:xfrm>
                <a:off x="1592673" y="1774443"/>
                <a:ext cx="853779" cy="853779"/>
              </a:xfrm>
              <a:prstGeom prst="mathPlus">
                <a:avLst/>
              </a:prstGeom>
              <a:grpFill/>
              <a:ln>
                <a:solidFill>
                  <a:srgbClr val="B81D2F"/>
                </a:solidFill>
              </a:ln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GB"/>
              </a:p>
            </p:txBody>
          </p:sp>
          <p:sp>
            <p:nvSpPr>
              <p:cNvPr id="47" name="Plus 4">
                <a:extLst>
                  <a:ext uri="{FF2B5EF4-FFF2-40B4-BE49-F238E27FC236}">
                    <a16:creationId xmlns:a16="http://schemas.microsoft.com/office/drawing/2014/main" id="{FA7E69A9-DBE8-48ED-A059-585D58CC4006}"/>
                  </a:ext>
                </a:extLst>
              </p:cNvPr>
              <p:cNvSpPr/>
              <p:nvPr/>
            </p:nvSpPr>
            <p:spPr>
              <a:xfrm>
                <a:off x="1705841" y="2100928"/>
                <a:ext cx="627443" cy="200809"/>
              </a:xfrm>
              <a:prstGeom prst="rect">
                <a:avLst/>
              </a:prstGeom>
              <a:grpFill/>
              <a:ln>
                <a:solidFill>
                  <a:srgbClr val="B81D2F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marR="0" lvl="0" indent="0" algn="ctr" defTabSz="6223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5" name="AutoShape 4" descr="https://northeurope1-mediap.svc.ms/transform/thumbnail?provider=spo&amp;inputFormat=jpg&amp;cs=fFNQTw&amp;docid=https%3A%2F%2Fdanbred-my.sharepoint.com%3A443%2F_api%2Fv2.0%2Fdrives%2Fb!8v0rn8vPeUSqO7C-yyzGml_2JJJWYY9Iop84qUKQe529ptWfJUjdTbnlDGhvlnpw%2Fitems%2F01CAXMDDDIOT7SCDTMLBGJVOXAEQZPAAZ6%3Fversion%3DPublished&amp;encodeFailures=1&amp;ctag=%22c%3A%7B21FF7468-6C0E-4C58-9ABA-E02432F0033E%7D%2C2%22&amp;width=1269&amp;height=866&amp;srcWidth=4724&amp;srcHeight=3224">
            <a:extLst>
              <a:ext uri="{FF2B5EF4-FFF2-40B4-BE49-F238E27FC236}">
                <a16:creationId xmlns:a16="http://schemas.microsoft.com/office/drawing/2014/main" id="{CE3D58C9-DEC8-4F9C-82B5-B6FFC336DB8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04822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DBBCDB3-9D1A-3F39-310A-52EC35D336E8}"/>
              </a:ext>
            </a:extLst>
          </p:cNvPr>
          <p:cNvGrpSpPr/>
          <p:nvPr/>
        </p:nvGrpSpPr>
        <p:grpSpPr>
          <a:xfrm>
            <a:off x="678893" y="1927894"/>
            <a:ext cx="2123483" cy="1340659"/>
            <a:chOff x="678893" y="1927894"/>
            <a:chExt cx="2123483" cy="1340659"/>
          </a:xfrm>
        </p:grpSpPr>
        <p:sp>
          <p:nvSpPr>
            <p:cNvPr id="71" name="Rounded Rectangle 70">
              <a:extLst>
                <a:ext uri="{FF2B5EF4-FFF2-40B4-BE49-F238E27FC236}">
                  <a16:creationId xmlns:a16="http://schemas.microsoft.com/office/drawing/2014/main" id="{290FCB8D-27EC-F44A-9BAC-F83CAEBDB956}"/>
                </a:ext>
              </a:extLst>
            </p:cNvPr>
            <p:cNvSpPr/>
            <p:nvPr/>
          </p:nvSpPr>
          <p:spPr>
            <a:xfrm>
              <a:off x="678893" y="1927894"/>
              <a:ext cx="2123483" cy="1238556"/>
            </a:xfrm>
            <a:prstGeom prst="roundRect">
              <a:avLst>
                <a:gd name="adj" fmla="val 4214"/>
              </a:avLst>
            </a:prstGeom>
            <a:solidFill>
              <a:srgbClr val="FFFFFF">
                <a:alpha val="60000"/>
              </a:srgbClr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Text Box 12">
              <a:extLst>
                <a:ext uri="{FF2B5EF4-FFF2-40B4-BE49-F238E27FC236}">
                  <a16:creationId xmlns:a16="http://schemas.microsoft.com/office/drawing/2014/main" id="{CA1AD4C2-8FCC-485F-A5C7-FB6C508E2D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7830" y="2025692"/>
              <a:ext cx="137723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B81D2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DanBred Yorkshire</a:t>
              </a:r>
            </a:p>
          </p:txBody>
        </p:sp>
        <p:pic>
          <p:nvPicPr>
            <p:cNvPr id="19" name="Billede 18">
              <a:extLst>
                <a:ext uri="{FF2B5EF4-FFF2-40B4-BE49-F238E27FC236}">
                  <a16:creationId xmlns:a16="http://schemas.microsoft.com/office/drawing/2014/main" id="{3B509FFF-742D-4930-ACDF-EE90780AE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9268" y="2136946"/>
              <a:ext cx="1904365" cy="1131607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B76A76B-002A-F998-5BC1-5AE2AE972FC1}"/>
              </a:ext>
            </a:extLst>
          </p:cNvPr>
          <p:cNvGrpSpPr/>
          <p:nvPr/>
        </p:nvGrpSpPr>
        <p:grpSpPr>
          <a:xfrm>
            <a:off x="8111577" y="2470025"/>
            <a:ext cx="2746543" cy="1935943"/>
            <a:chOff x="8111577" y="2470025"/>
            <a:chExt cx="2746543" cy="1935943"/>
          </a:xfrm>
        </p:grpSpPr>
        <p:sp>
          <p:nvSpPr>
            <p:cNvPr id="64" name="Text Box 12">
              <a:extLst>
                <a:ext uri="{FF2B5EF4-FFF2-40B4-BE49-F238E27FC236}">
                  <a16:creationId xmlns:a16="http://schemas.microsoft.com/office/drawing/2014/main" id="{A0F72179-B33A-764B-841D-70A9F99734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22378" y="2607909"/>
              <a:ext cx="112691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81D2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DanBred</a:t>
              </a:r>
              <a:r>
                <a:rPr kumimoji="0" lang="da-DK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B81D2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 </a:t>
              </a:r>
              <a:r>
                <a:rPr kumimoji="0" lang="da-DK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81D2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Duroc</a:t>
              </a:r>
              <a:endParaRPr kumimoji="0" lang="da-DK" sz="1200" b="1" i="0" u="none" strike="noStrike" kern="1200" cap="none" spc="0" normalizeH="0" baseline="0" noProof="0" dirty="0">
                <a:ln>
                  <a:noFill/>
                </a:ln>
                <a:solidFill>
                  <a:srgbClr val="B81D2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A4FCDE52-CADC-D045-AA00-B7032D218609}"/>
                </a:ext>
              </a:extLst>
            </p:cNvPr>
            <p:cNvSpPr/>
            <p:nvPr/>
          </p:nvSpPr>
          <p:spPr>
            <a:xfrm>
              <a:off x="8111577" y="2470025"/>
              <a:ext cx="2564619" cy="1935943"/>
            </a:xfrm>
            <a:prstGeom prst="roundRect">
              <a:avLst>
                <a:gd name="adj" fmla="val 4214"/>
              </a:avLst>
            </a:prstGeom>
            <a:noFill/>
            <a:ln w="19050">
              <a:solidFill>
                <a:srgbClr val="A79C9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Billede 20">
              <a:extLst>
                <a:ext uri="{FF2B5EF4-FFF2-40B4-BE49-F238E27FC236}">
                  <a16:creationId xmlns:a16="http://schemas.microsoft.com/office/drawing/2014/main" id="{21B1ADEF-51B4-4F00-B31D-478095EC38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55177" y="2859346"/>
              <a:ext cx="2602943" cy="1541028"/>
            </a:xfrm>
            <a:prstGeom prst="rect">
              <a:avLst/>
            </a:prstGeom>
          </p:spPr>
        </p:pic>
      </p:grpSp>
      <p:sp>
        <p:nvSpPr>
          <p:cNvPr id="51" name="Rektangel 50">
            <a:extLst>
              <a:ext uri="{FF2B5EF4-FFF2-40B4-BE49-F238E27FC236}">
                <a16:creationId xmlns:a16="http://schemas.microsoft.com/office/drawing/2014/main" id="{3E89865F-FE00-F943-944D-B4713C7464F3}"/>
              </a:ext>
            </a:extLst>
          </p:cNvPr>
          <p:cNvSpPr/>
          <p:nvPr/>
        </p:nvSpPr>
        <p:spPr>
          <a:xfrm>
            <a:off x="147814" y="394390"/>
            <a:ext cx="2317807" cy="35688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DED55B5-E684-A829-98ED-FC06F87D5ED9}"/>
              </a:ext>
            </a:extLst>
          </p:cNvPr>
          <p:cNvGrpSpPr/>
          <p:nvPr/>
        </p:nvGrpSpPr>
        <p:grpSpPr>
          <a:xfrm>
            <a:off x="6248401" y="4607941"/>
            <a:ext cx="2837708" cy="1501417"/>
            <a:chOff x="6248401" y="4607941"/>
            <a:chExt cx="2837708" cy="1501417"/>
          </a:xfrm>
        </p:grpSpPr>
        <p:pic>
          <p:nvPicPr>
            <p:cNvPr id="17" name="Billede 16">
              <a:extLst>
                <a:ext uri="{FF2B5EF4-FFF2-40B4-BE49-F238E27FC236}">
                  <a16:creationId xmlns:a16="http://schemas.microsoft.com/office/drawing/2014/main" id="{5E516BC3-3D13-49B2-BCC6-89E444BFBE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83905" y="4607941"/>
              <a:ext cx="2702204" cy="1473659"/>
            </a:xfrm>
            <a:prstGeom prst="rect">
              <a:avLst/>
            </a:prstGeom>
          </p:spPr>
        </p:pic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0CB27203-C814-5540-B932-25A2FE08C257}"/>
                </a:ext>
              </a:extLst>
            </p:cNvPr>
            <p:cNvSpPr/>
            <p:nvPr/>
          </p:nvSpPr>
          <p:spPr>
            <a:xfrm>
              <a:off x="6248401" y="4730433"/>
              <a:ext cx="2768742" cy="1378925"/>
            </a:xfrm>
            <a:prstGeom prst="roundRect">
              <a:avLst>
                <a:gd name="adj" fmla="val 4214"/>
              </a:avLst>
            </a:prstGeom>
            <a:noFill/>
            <a:ln w="19050">
              <a:solidFill>
                <a:srgbClr val="A79C9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Text Box 12">
              <a:extLst>
                <a:ext uri="{FF2B5EF4-FFF2-40B4-BE49-F238E27FC236}">
                  <a16:creationId xmlns:a16="http://schemas.microsoft.com/office/drawing/2014/main" id="{5467F2DC-BACB-9C48-A4DB-64DC073688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26035" y="4838625"/>
              <a:ext cx="159819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B81D2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DanBred Slagtegrise  </a:t>
              </a:r>
            </a:p>
          </p:txBody>
        </p:sp>
      </p:grpSp>
      <p:sp>
        <p:nvSpPr>
          <p:cNvPr id="73" name="Right Arrow 72">
            <a:extLst>
              <a:ext uri="{FF2B5EF4-FFF2-40B4-BE49-F238E27FC236}">
                <a16:creationId xmlns:a16="http://schemas.microsoft.com/office/drawing/2014/main" id="{84BB5C2C-756F-7447-9F17-A3FCCBADDE11}"/>
              </a:ext>
            </a:extLst>
          </p:cNvPr>
          <p:cNvSpPr/>
          <p:nvPr/>
        </p:nvSpPr>
        <p:spPr>
          <a:xfrm rot="5400000">
            <a:off x="7147830" y="4027591"/>
            <a:ext cx="997870" cy="274272"/>
          </a:xfrm>
          <a:prstGeom prst="rightArrow">
            <a:avLst/>
          </a:prstGeom>
          <a:solidFill>
            <a:srgbClr val="D9D2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C787D50-B547-E36E-991F-6B96BE7E87E4}"/>
              </a:ext>
            </a:extLst>
          </p:cNvPr>
          <p:cNvGrpSpPr/>
          <p:nvPr/>
        </p:nvGrpSpPr>
        <p:grpSpPr>
          <a:xfrm>
            <a:off x="7407716" y="3335687"/>
            <a:ext cx="480464" cy="480464"/>
            <a:chOff x="7407716" y="3335687"/>
            <a:chExt cx="480464" cy="480464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B9FA3125-00BD-DA48-9D85-B5A5F117F062}"/>
                </a:ext>
              </a:extLst>
            </p:cNvPr>
            <p:cNvSpPr/>
            <p:nvPr/>
          </p:nvSpPr>
          <p:spPr>
            <a:xfrm>
              <a:off x="7407716" y="3335687"/>
              <a:ext cx="480464" cy="480464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D9D2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6" name="Group 11">
              <a:extLst>
                <a:ext uri="{FF2B5EF4-FFF2-40B4-BE49-F238E27FC236}">
                  <a16:creationId xmlns:a16="http://schemas.microsoft.com/office/drawing/2014/main" id="{3DA1367E-22CE-B243-9D2A-6D5B3391161C}"/>
                </a:ext>
              </a:extLst>
            </p:cNvPr>
            <p:cNvGrpSpPr/>
            <p:nvPr/>
          </p:nvGrpSpPr>
          <p:grpSpPr>
            <a:xfrm>
              <a:off x="7497709" y="3425679"/>
              <a:ext cx="300480" cy="300480"/>
              <a:chOff x="1592673" y="1774443"/>
              <a:chExt cx="853779" cy="853779"/>
            </a:xfrm>
            <a:solidFill>
              <a:srgbClr val="B81D2F"/>
            </a:solidFill>
          </p:grpSpPr>
          <p:sp>
            <p:nvSpPr>
              <p:cNvPr id="77" name="Plus 12">
                <a:extLst>
                  <a:ext uri="{FF2B5EF4-FFF2-40B4-BE49-F238E27FC236}">
                    <a16:creationId xmlns:a16="http://schemas.microsoft.com/office/drawing/2014/main" id="{14A4883D-4CAB-BB40-99C3-F66B53C42460}"/>
                  </a:ext>
                </a:extLst>
              </p:cNvPr>
              <p:cNvSpPr/>
              <p:nvPr/>
            </p:nvSpPr>
            <p:spPr>
              <a:xfrm>
                <a:off x="1592673" y="1774443"/>
                <a:ext cx="853779" cy="853779"/>
              </a:xfrm>
              <a:prstGeom prst="mathPlus">
                <a:avLst/>
              </a:prstGeom>
              <a:grpFill/>
              <a:ln>
                <a:solidFill>
                  <a:srgbClr val="B81D2F"/>
                </a:solidFill>
              </a:ln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GB"/>
              </a:p>
            </p:txBody>
          </p:sp>
          <p:sp>
            <p:nvSpPr>
              <p:cNvPr id="78" name="Plus 4">
                <a:extLst>
                  <a:ext uri="{FF2B5EF4-FFF2-40B4-BE49-F238E27FC236}">
                    <a16:creationId xmlns:a16="http://schemas.microsoft.com/office/drawing/2014/main" id="{A2E1EEF8-F019-5449-995C-6A00B9B74677}"/>
                  </a:ext>
                </a:extLst>
              </p:cNvPr>
              <p:cNvSpPr/>
              <p:nvPr/>
            </p:nvSpPr>
            <p:spPr>
              <a:xfrm>
                <a:off x="1705841" y="2100928"/>
                <a:ext cx="627443" cy="200809"/>
              </a:xfrm>
              <a:prstGeom prst="rect">
                <a:avLst/>
              </a:prstGeom>
              <a:grpFill/>
              <a:ln>
                <a:solidFill>
                  <a:srgbClr val="B81D2F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marR="0" lvl="0" indent="0" algn="ctr" defTabSz="6223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8" name="Titel 1">
            <a:extLst>
              <a:ext uri="{FF2B5EF4-FFF2-40B4-BE49-F238E27FC236}">
                <a16:creationId xmlns:a16="http://schemas.microsoft.com/office/drawing/2014/main" id="{C8F2FD52-C1DA-CBCF-EF53-9EB2F49D2389}"/>
              </a:ext>
            </a:extLst>
          </p:cNvPr>
          <p:cNvSpPr txBox="1">
            <a:spLocks/>
          </p:cNvSpPr>
          <p:nvPr/>
        </p:nvSpPr>
        <p:spPr>
          <a:xfrm>
            <a:off x="527523" y="534153"/>
            <a:ext cx="7954303" cy="14533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l"/>
            <a:r>
              <a:rPr lang="en-US" sz="3000" b="0" dirty="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Tre-race </a:t>
            </a:r>
            <a:r>
              <a:rPr lang="en-US" sz="3000" b="0" dirty="0" err="1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krydsningsprogram</a:t>
            </a:r>
            <a:r>
              <a:rPr lang="en-US" sz="3000" b="0" dirty="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6F65C4-40B9-7A1D-7132-DB464DDAA87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5A08548-690A-4155-9938-3A996E080F4C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C9252A-16E8-1924-99F7-FDFAD1013B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Your business. Our DNA.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26617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6083D-EB06-C953-ACD1-195F1364E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EB27FD-17D6-595B-0CBD-AC430D563A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Daglige rutiner i poltestalden? </a:t>
            </a:r>
            <a:endParaRPr lang="LID4096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89C3108F-2A44-9654-0C81-F084C86DFB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D9167F2-61E9-E375-85C8-33674909CA8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DC84C4F-DFA5-49C5-9BE2-BAFD657160B9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1FA3F2C-3096-AD86-5008-715D75605D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Your business. Our DNA.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244457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4C17F1C5-0ECF-27A4-CB4A-7431609659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FC55A76-CF08-478C-AF8C-D89AC7A92E1A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0AE8423C-B866-C92E-F2A4-B377B5BC16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Your business. Our DNA.</a:t>
            </a:r>
            <a:endParaRPr lang="en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340A6E5-4728-C17B-A825-DDDF982CF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Succes i opvæksten – sociale polte </a:t>
            </a:r>
            <a:endParaRPr lang="LID4096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17C60988-C83A-773F-0A32-EA55EBAE9D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da-DK" sz="1800" dirty="0"/>
          </a:p>
          <a:p>
            <a:pPr marL="457200" lvl="1" indent="0">
              <a:buNone/>
            </a:pPr>
            <a:endParaRPr lang="da-DK" sz="1800" dirty="0"/>
          </a:p>
          <a:p>
            <a:r>
              <a:rPr lang="da-DK" sz="1800" b="1" dirty="0"/>
              <a:t>Dagligt tilsyn – i stierne </a:t>
            </a:r>
          </a:p>
          <a:p>
            <a:pPr marL="0" indent="0">
              <a:buNone/>
            </a:pPr>
            <a:endParaRPr lang="da-DK" sz="1800" b="1" dirty="0"/>
          </a:p>
          <a:p>
            <a:r>
              <a:rPr lang="da-DK" sz="1800" b="1" dirty="0"/>
              <a:t>Socialisering? </a:t>
            </a:r>
          </a:p>
          <a:p>
            <a:pPr lvl="1"/>
            <a:r>
              <a:rPr lang="da-DK" sz="1800" dirty="0"/>
              <a:t>Sociale polte = gode avlsdyr, og gode søer </a:t>
            </a:r>
          </a:p>
          <a:p>
            <a:pPr lvl="1"/>
            <a:r>
              <a:rPr lang="da-DK" sz="1800" dirty="0"/>
              <a:t>Tommelfingerregler i stalden </a:t>
            </a:r>
          </a:p>
          <a:p>
            <a:pPr lvl="2"/>
            <a:r>
              <a:rPr lang="da-DK" sz="1800" dirty="0"/>
              <a:t>Rolig </a:t>
            </a:r>
          </a:p>
          <a:p>
            <a:pPr lvl="2"/>
            <a:r>
              <a:rPr lang="da-DK" sz="1800" dirty="0"/>
              <a:t>Sikkert </a:t>
            </a:r>
          </a:p>
          <a:p>
            <a:pPr lvl="2"/>
            <a:r>
              <a:rPr lang="da-DK" sz="1800" dirty="0"/>
              <a:t>Forudsigeligt  </a:t>
            </a:r>
            <a:endParaRPr lang="LID4096" sz="1800" dirty="0"/>
          </a:p>
        </p:txBody>
      </p:sp>
      <p:pic>
        <p:nvPicPr>
          <p:cNvPr id="6" name="Pladsholder til indhold 9">
            <a:extLst>
              <a:ext uri="{FF2B5EF4-FFF2-40B4-BE49-F238E27FC236}">
                <a16:creationId xmlns:a16="http://schemas.microsoft.com/office/drawing/2014/main" id="{07C940BB-1BC3-AEDA-D83E-9AB97A1F0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2154570"/>
            <a:ext cx="5181600" cy="343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08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3FDFD589-BCFC-C867-B04B-23CC6087BA8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FC55A76-CF08-478C-AF8C-D89AC7A92E1A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BE781822-7436-4E68-C617-4DDA761EA9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Your business. Our DNA.</a:t>
            </a:r>
            <a:endParaRPr lang="en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466291E-FD60-A53A-68F2-910ADFFBD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Daglige rutiner – reproduktion </a:t>
            </a:r>
            <a:endParaRPr lang="LID4096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422959C3-498D-08E0-4E38-CCB86C9B2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62006" cy="4557758"/>
          </a:xfrm>
        </p:spPr>
        <p:txBody>
          <a:bodyPr>
            <a:normAutofit fontScale="92500" lnSpcReduction="10000"/>
          </a:bodyPr>
          <a:lstStyle/>
          <a:p>
            <a:endParaRPr lang="da-DK" dirty="0"/>
          </a:p>
          <a:p>
            <a:r>
              <a:rPr lang="da-DK" b="1" dirty="0"/>
              <a:t>Den første brunst er nøglen til fremtidig produktivitet. </a:t>
            </a:r>
          </a:p>
          <a:p>
            <a:pPr lvl="1"/>
            <a:r>
              <a:rPr lang="da-DK" dirty="0"/>
              <a:t>Sigt efter ”den perfekte polt” </a:t>
            </a:r>
          </a:p>
          <a:p>
            <a:pPr lvl="1"/>
            <a:r>
              <a:rPr lang="da-DK" dirty="0"/>
              <a:t>Vægt, </a:t>
            </a:r>
            <a:r>
              <a:rPr lang="da-DK" dirty="0" err="1"/>
              <a:t>rygspæk</a:t>
            </a:r>
            <a:r>
              <a:rPr lang="da-DK" dirty="0"/>
              <a:t> og alder </a:t>
            </a:r>
          </a:p>
          <a:p>
            <a:pPr marL="457200" lvl="1" indent="0">
              <a:buNone/>
            </a:pPr>
            <a:endParaRPr lang="da-DK" dirty="0"/>
          </a:p>
          <a:p>
            <a:r>
              <a:rPr lang="da-DK" b="1" dirty="0"/>
              <a:t>Brunstkontrol m. </a:t>
            </a:r>
            <a:r>
              <a:rPr lang="da-DK" b="1" dirty="0" err="1"/>
              <a:t>lugteorne</a:t>
            </a:r>
            <a:r>
              <a:rPr lang="da-DK" b="1" dirty="0"/>
              <a:t> </a:t>
            </a:r>
          </a:p>
          <a:p>
            <a:pPr lvl="1"/>
            <a:r>
              <a:rPr lang="da-DK" dirty="0"/>
              <a:t>Brunstkontrol fra omkring uge 25</a:t>
            </a:r>
          </a:p>
          <a:p>
            <a:pPr lvl="1"/>
            <a:r>
              <a:rPr lang="da-DK" dirty="0"/>
              <a:t>Introducér </a:t>
            </a:r>
            <a:r>
              <a:rPr lang="da-DK" dirty="0" err="1"/>
              <a:t>lugteornen</a:t>
            </a:r>
            <a:r>
              <a:rPr lang="da-DK" dirty="0"/>
              <a:t> omkring 26 uger (må ikke være opstaldet i poltestalden)</a:t>
            </a:r>
          </a:p>
          <a:p>
            <a:pPr lvl="2"/>
            <a:r>
              <a:rPr lang="da-DK" dirty="0"/>
              <a:t>Synlighed og lugt er vigtig</a:t>
            </a:r>
          </a:p>
          <a:p>
            <a:pPr lvl="2"/>
            <a:r>
              <a:rPr lang="da-DK" dirty="0"/>
              <a:t>Aha effekt – overrask poltene </a:t>
            </a:r>
          </a:p>
          <a:p>
            <a:pPr marL="914400" lvl="2" indent="0">
              <a:buNone/>
            </a:pPr>
            <a:endParaRPr lang="da-DK" dirty="0"/>
          </a:p>
          <a:p>
            <a:pPr lvl="1"/>
            <a:r>
              <a:rPr lang="da-DK" dirty="0"/>
              <a:t>Brunstsynkronisering fra uge 28-30 (kun produktion) </a:t>
            </a:r>
          </a:p>
          <a:p>
            <a:pPr marL="914400" lvl="2" indent="0">
              <a:buNone/>
            </a:pPr>
            <a:endParaRPr lang="da-DK" b="1" dirty="0"/>
          </a:p>
          <a:p>
            <a:r>
              <a:rPr lang="da-DK" b="1" dirty="0"/>
              <a:t>Vær systematisk, det betaler sig</a:t>
            </a:r>
          </a:p>
          <a:p>
            <a:pPr lvl="1"/>
            <a:r>
              <a:rPr lang="da-DK" dirty="0"/>
              <a:t>3 farvesystem – én farve per uge </a:t>
            </a:r>
          </a:p>
          <a:p>
            <a:pPr lvl="1"/>
            <a:r>
              <a:rPr lang="da-DK" dirty="0"/>
              <a:t>Stitavler, én per sti/stald </a:t>
            </a:r>
          </a:p>
          <a:p>
            <a:pPr lvl="1"/>
            <a:endParaRPr lang="da-DK" b="1" dirty="0"/>
          </a:p>
          <a:p>
            <a:pPr lvl="1"/>
            <a:r>
              <a:rPr lang="da-DK" b="1" dirty="0"/>
              <a:t>Eksempel. </a:t>
            </a:r>
          </a:p>
          <a:p>
            <a:pPr lvl="2"/>
            <a:r>
              <a:rPr lang="da-DK" dirty="0"/>
              <a:t>Uge 1 – rød </a:t>
            </a:r>
          </a:p>
          <a:p>
            <a:pPr lvl="2"/>
            <a:r>
              <a:rPr lang="da-DK" dirty="0"/>
              <a:t>Uge 2 – blå </a:t>
            </a:r>
          </a:p>
          <a:p>
            <a:pPr lvl="2"/>
            <a:r>
              <a:rPr lang="da-DK" dirty="0"/>
              <a:t>Uge 3 – grøn </a:t>
            </a:r>
          </a:p>
          <a:p>
            <a:pPr lvl="1"/>
            <a:endParaRPr lang="da-DK" b="1" dirty="0"/>
          </a:p>
          <a:p>
            <a:pPr marL="914400" lvl="2" indent="0">
              <a:buNone/>
            </a:pPr>
            <a:endParaRPr lang="da-DK" dirty="0"/>
          </a:p>
          <a:p>
            <a:pPr marL="457200" lvl="1" indent="0">
              <a:buNone/>
            </a:pPr>
            <a:endParaRPr lang="da-DK" dirty="0"/>
          </a:p>
        </p:txBody>
      </p:sp>
      <p:pic>
        <p:nvPicPr>
          <p:cNvPr id="6" name="Pladsholder til indhold 8">
            <a:extLst>
              <a:ext uri="{FF2B5EF4-FFF2-40B4-BE49-F238E27FC236}">
                <a16:creationId xmlns:a16="http://schemas.microsoft.com/office/drawing/2014/main" id="{D0BD91F3-C5D8-FE65-FB1F-7BBC60492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32253"/>
            <a:ext cx="5400000" cy="3600000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6AB1894D-BA90-BF29-9D47-DF459165C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8551" y="4654830"/>
            <a:ext cx="7220958" cy="182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6111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Undertitel 3">
            <a:extLst>
              <a:ext uri="{FF2B5EF4-FFF2-40B4-BE49-F238E27FC236}">
                <a16:creationId xmlns:a16="http://schemas.microsoft.com/office/drawing/2014/main" id="{B2D43D56-E973-EB4B-1623-E838A86C97F2}"/>
              </a:ext>
            </a:extLst>
          </p:cNvPr>
          <p:cNvSpPr txBox="1">
            <a:spLocks/>
          </p:cNvSpPr>
          <p:nvPr/>
        </p:nvSpPr>
        <p:spPr>
          <a:xfrm>
            <a:off x="5484093" y="5335801"/>
            <a:ext cx="4124036" cy="1032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" sz="2000" dirty="0">
                <a:solidFill>
                  <a:srgbClr val="80002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Find alle webmanualerne på</a:t>
            </a:r>
          </a:p>
          <a:p>
            <a:pPr rtl="0"/>
            <a:r>
              <a:rPr lang="de" sz="2000" b="1" dirty="0">
                <a:solidFill>
                  <a:srgbClr val="800020"/>
                </a:solidFill>
                <a:latin typeface="DaxPro-Bold" panose="020B0804030101020102" pitchFamily="34" charset="0"/>
                <a:ea typeface="Lato" panose="020F0502020204030203" pitchFamily="34" charset="0"/>
                <a:cs typeface="Lato" panose="020F0502020204030203" pitchFamily="34" charset="0"/>
              </a:rPr>
              <a:t>danbred-manual.com</a:t>
            </a: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0F894123-2E00-7789-6D36-7576C97078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585"/>
          <a:stretch/>
        </p:blipFill>
        <p:spPr>
          <a:xfrm>
            <a:off x="8677185" y="4035546"/>
            <a:ext cx="3514815" cy="2822454"/>
          </a:xfrm>
          <a:prstGeom prst="rect">
            <a:avLst/>
          </a:prstGeom>
        </p:spPr>
      </p:pic>
      <p:sp>
        <p:nvSpPr>
          <p:cNvPr id="15" name="Titel 2">
            <a:extLst>
              <a:ext uri="{FF2B5EF4-FFF2-40B4-BE49-F238E27FC236}">
                <a16:creationId xmlns:a16="http://schemas.microsoft.com/office/drawing/2014/main" id="{A581A5A2-BEBE-8941-A298-99D4515240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69534"/>
            <a:ext cx="9144000" cy="1380737"/>
          </a:xfrm>
        </p:spPr>
        <p:txBody>
          <a:bodyPr>
            <a:normAutofit/>
          </a:bodyPr>
          <a:lstStyle/>
          <a:p>
            <a:r>
              <a:rPr lang="da-DK" sz="4400" b="1" dirty="0">
                <a:solidFill>
                  <a:srgbClr val="80002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So- &amp; </a:t>
            </a:r>
            <a:r>
              <a:rPr lang="da-DK" sz="4400" b="1" dirty="0" err="1">
                <a:solidFill>
                  <a:srgbClr val="80002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Poltemanualen</a:t>
            </a:r>
            <a:br>
              <a:rPr lang="da-DK" sz="4400" b="1" dirty="0">
                <a:solidFill>
                  <a:srgbClr val="80002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da-DK" sz="4400" b="1" dirty="0">
                <a:solidFill>
                  <a:srgbClr val="80002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Få succes med vores DNA</a:t>
            </a:r>
          </a:p>
        </p:txBody>
      </p:sp>
      <p:sp>
        <p:nvSpPr>
          <p:cNvPr id="16" name="Undertitel 3">
            <a:extLst>
              <a:ext uri="{FF2B5EF4-FFF2-40B4-BE49-F238E27FC236}">
                <a16:creationId xmlns:a16="http://schemas.microsoft.com/office/drawing/2014/main" id="{1F545D85-CCF0-07C2-40EF-0B3D19B1D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66103" y="2601119"/>
            <a:ext cx="5659794" cy="1655762"/>
          </a:xfrm>
        </p:spPr>
        <p:txBody>
          <a:bodyPr>
            <a:normAutofit/>
          </a:bodyPr>
          <a:lstStyle/>
          <a:p>
            <a:pPr rtl="0"/>
            <a:r>
              <a:rPr lang="de" dirty="0">
                <a:solidFill>
                  <a:srgbClr val="80002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So- &amp; Poltemanualen er en praktisk guide til, hvordan DanBred avlsdyr skal håndteres igennem de seks vigtige faser af deres liv.</a:t>
            </a:r>
          </a:p>
        </p:txBody>
      </p:sp>
      <p:pic>
        <p:nvPicPr>
          <p:cNvPr id="5" name="Picture 4" descr="A pig with a yellow tag&#10;&#10;Description automatically generated">
            <a:extLst>
              <a:ext uri="{FF2B5EF4-FFF2-40B4-BE49-F238E27FC236}">
                <a16:creationId xmlns:a16="http://schemas.microsoft.com/office/drawing/2014/main" id="{35F2614F-76EC-5148-ADB2-18C7A89944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" y="3115631"/>
            <a:ext cx="4008081" cy="354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60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1200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2731A266-95BC-BE40-659F-B7756A89FF0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1643C1-8BFB-4891-9D70-F1251075D6A4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819E16E8-3921-35F3-7D3D-467345956E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Your business. Our DNA.</a:t>
            </a:r>
            <a:endParaRPr lang="en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DA99DB2-9D79-B855-94FC-369481FBF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Rekrutteringsstrategi - krydsningsfrodighed </a:t>
            </a:r>
            <a:endParaRPr lang="LID4096" dirty="0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9002D7B8-711E-2EAB-CFF9-ED689E86D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66133"/>
            <a:ext cx="5391315" cy="491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boks 6">
            <a:extLst>
              <a:ext uri="{FF2B5EF4-FFF2-40B4-BE49-F238E27FC236}">
                <a16:creationId xmlns:a16="http://schemas.microsoft.com/office/drawing/2014/main" id="{B9E5028E-5926-73D5-187D-6DCB27CA4B73}"/>
              </a:ext>
            </a:extLst>
          </p:cNvPr>
          <p:cNvSpPr txBox="1"/>
          <p:nvPr/>
        </p:nvSpPr>
        <p:spPr>
          <a:xfrm>
            <a:off x="6854675" y="2293613"/>
            <a:ext cx="37838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Lav krydsningsfrodighed på høj arvelighed, f.eks. kødprocent.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Høj krydsningsfrodighed på lav arvelighed, f.eks. kuldstørrelse.   </a:t>
            </a:r>
          </a:p>
          <a:p>
            <a:endParaRPr lang="da-DK" dirty="0"/>
          </a:p>
          <a:p>
            <a:r>
              <a:rPr lang="da-DK" dirty="0"/>
              <a:t>En so med fuld krydsningsfrodighed: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Fravænner 15 % flere grise end en so uden krydsningsfrodighed.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De 10 % som følge af flere fostre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5 % som følge af flere kuld/år.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64150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1259C1F-7BAE-E0A1-6DE7-4B670662B81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2F3E3F2-F79B-49AC-975C-604D9C28CB6F}" type="datetime1">
              <a:rPr lang="en-GB" smtClean="0"/>
              <a:pPr>
                <a:spcAft>
                  <a:spcPts val="600"/>
                </a:spcAft>
              </a:pPr>
              <a:t>31/07/2025</a:t>
            </a:fld>
            <a:endParaRPr lang="en-DK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B885964-7E16-B9F9-6C87-8C04486128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Your business. Our DNA.</a:t>
            </a:r>
            <a:endParaRPr lang="en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DBF16E2-7FDB-DC84-291A-38FAE72D3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Valg af rekrutteringsstrategi? </a:t>
            </a:r>
            <a:endParaRPr lang="LID4096" dirty="0"/>
          </a:p>
        </p:txBody>
      </p:sp>
      <p:graphicFrame>
        <p:nvGraphicFramePr>
          <p:cNvPr id="12" name="Pladsholder til indhold 2">
            <a:extLst>
              <a:ext uri="{FF2B5EF4-FFF2-40B4-BE49-F238E27FC236}">
                <a16:creationId xmlns:a16="http://schemas.microsoft.com/office/drawing/2014/main" id="{1D0D3352-EA59-7BF4-B216-6AC6A4961C8C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795532119"/>
              </p:ext>
            </p:extLst>
          </p:nvPr>
        </p:nvGraphicFramePr>
        <p:xfrm>
          <a:off x="1117600" y="1825625"/>
          <a:ext cx="110744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33650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4971FA32-3BDB-F502-36F5-0AE3A73F3C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1643C1-8BFB-4891-9D70-F1251075D6A4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ED4A1808-EB9B-1544-6F84-4BA2A9235A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Your business. Our DNA.</a:t>
            </a:r>
            <a:endParaRPr lang="en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D7AE07C-5B32-C2B3-04BA-76518AD00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Rekrutteringsstategi</a:t>
            </a:r>
            <a:r>
              <a:rPr lang="da-DK" dirty="0"/>
              <a:t> – fordeling af søer </a:t>
            </a:r>
            <a:endParaRPr lang="LID4096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F9736C1-39D4-BC85-664C-4C9B9857B207}"/>
              </a:ext>
            </a:extLst>
          </p:cNvPr>
          <p:cNvGraphicFramePr/>
          <p:nvPr/>
        </p:nvGraphicFramePr>
        <p:xfrm>
          <a:off x="1788160" y="1461819"/>
          <a:ext cx="9264650" cy="5204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57436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D83F4F3D-1395-7F1E-CA26-2E7E00BB094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1643C1-8BFB-4891-9D70-F1251075D6A4}" type="datetime1">
              <a:rPr lang="en-GB" smtClean="0"/>
              <a:t>31/07/2025</a:t>
            </a:fld>
            <a:endParaRPr lang="en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D5757318-4955-A82F-AE0F-6F4304A4C9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Your business. Our DNA.</a:t>
            </a:r>
            <a:endParaRPr lang="en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50B6FA2-AD77-FFDB-9A53-1B7A91412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Indkøb af polte fra opformering</a:t>
            </a:r>
            <a:endParaRPr lang="LID4096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33810732-A596-E27C-2E1D-13149E419AF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1800" b="1" dirty="0"/>
              <a:t>Fordele </a:t>
            </a:r>
          </a:p>
          <a:p>
            <a:r>
              <a:rPr lang="da-DK" sz="1600" dirty="0"/>
              <a:t>Grundlag for dyr med højt indeks (genetisk potentiale) – tættere på avlsfremgangen </a:t>
            </a:r>
          </a:p>
          <a:p>
            <a:r>
              <a:rPr lang="da-DK" sz="1600" dirty="0"/>
              <a:t>Minimeret risiko i egen besætning – produktivitet, interesse og medarbejdere </a:t>
            </a:r>
          </a:p>
          <a:p>
            <a:r>
              <a:rPr lang="da-DK" sz="1600" dirty="0"/>
              <a:t>Fuld krydsningsfrodighed </a:t>
            </a:r>
          </a:p>
          <a:p>
            <a:r>
              <a:rPr lang="da-DK" sz="1600" dirty="0"/>
              <a:t>Ingen LY galtgrise </a:t>
            </a:r>
          </a:p>
          <a:p>
            <a:r>
              <a:rPr lang="da-DK" sz="1600" dirty="0"/>
              <a:t>Mindre arbejde </a:t>
            </a:r>
          </a:p>
          <a:p>
            <a:r>
              <a:rPr lang="da-DK" sz="1600" dirty="0"/>
              <a:t>Kræver mindre plads i stalden </a:t>
            </a:r>
          </a:p>
          <a:p>
            <a:r>
              <a:rPr lang="da-DK" sz="1600" dirty="0"/>
              <a:t>Kræver ikke interesse for avl </a:t>
            </a:r>
          </a:p>
          <a:p>
            <a:endParaRPr lang="LID4096" dirty="0"/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EDFFF820-235C-5C6F-5FFC-AAD2421215C3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1800" b="1" dirty="0"/>
              <a:t>Ulemper </a:t>
            </a:r>
          </a:p>
          <a:p>
            <a:r>
              <a:rPr lang="da-DK" dirty="0"/>
              <a:t>Stor forskel mellem opformeringsbesætninger </a:t>
            </a:r>
          </a:p>
          <a:p>
            <a:pPr lvl="1"/>
            <a:r>
              <a:rPr lang="da-DK" dirty="0"/>
              <a:t>C. 20 indekspoint mellem top og bund </a:t>
            </a:r>
          </a:p>
          <a:p>
            <a:r>
              <a:rPr lang="da-DK" dirty="0"/>
              <a:t>Risiko for nye sygdomme</a:t>
            </a:r>
          </a:p>
          <a:p>
            <a:r>
              <a:rPr lang="da-DK" dirty="0"/>
              <a:t>Behov for karantænestald</a:t>
            </a:r>
          </a:p>
          <a:p>
            <a:r>
              <a:rPr lang="da-DK" dirty="0"/>
              <a:t>Afhængig af ekstern leverandør  </a:t>
            </a:r>
          </a:p>
          <a:p>
            <a:r>
              <a:rPr lang="da-DK" dirty="0"/>
              <a:t>Tilpasning til besætning </a:t>
            </a:r>
          </a:p>
          <a:p>
            <a:r>
              <a:rPr lang="da-DK" dirty="0"/>
              <a:t>Pris?  </a:t>
            </a:r>
          </a:p>
          <a:p>
            <a:endParaRPr lang="LID4096" dirty="0"/>
          </a:p>
        </p:txBody>
      </p:sp>
      <p:pic>
        <p:nvPicPr>
          <p:cNvPr id="9" name="Billede 8" descr="Et billede, der indeholder pattedyr, gris, snyde, Svinefamilien&#10;&#10;Indhold genereret af kunstig intelligens kan være forkert.">
            <a:extLst>
              <a:ext uri="{FF2B5EF4-FFF2-40B4-BE49-F238E27FC236}">
                <a16:creationId xmlns:a16="http://schemas.microsoft.com/office/drawing/2014/main" id="{8682C1C4-3368-8730-97BB-0F30C368C93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440" y="3707955"/>
            <a:ext cx="5623560" cy="283558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59F91F2-7F98-61CB-B7EB-49DD01E82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16926" y="3766663"/>
            <a:ext cx="3558147" cy="195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675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4039F52E-9F4D-32FD-171F-A1D948BB3F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6560" y="6483886"/>
            <a:ext cx="2743200" cy="36512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71643C1-8BFB-4891-9D70-F1251075D6A4}" type="datetime1">
              <a:rPr lang="en-GB" smtClean="0"/>
              <a:pPr>
                <a:spcAft>
                  <a:spcPts val="600"/>
                </a:spcAft>
              </a:pPr>
              <a:t>31/07/2025</a:t>
            </a:fld>
            <a:endParaRPr lang="en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06ED1C08-0524-5518-77B0-7F1F086337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32238" y="6483885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Your business. Our DNA.</a:t>
            </a:r>
            <a:endParaRPr lang="en-DK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687F082-005A-A5CE-7DB4-EF5608E46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8598"/>
            <a:ext cx="10515600" cy="729103"/>
          </a:xfrm>
        </p:spPr>
        <p:txBody>
          <a:bodyPr>
            <a:normAutofit fontScale="90000"/>
          </a:bodyPr>
          <a:lstStyle/>
          <a:p>
            <a:r>
              <a:rPr lang="da-DK" dirty="0"/>
              <a:t>Hjemmeavl (GenePro) </a:t>
            </a:r>
            <a:br>
              <a:rPr lang="da-DK" dirty="0"/>
            </a:br>
            <a:r>
              <a:rPr lang="da-DK" dirty="0"/>
              <a:t>– </a:t>
            </a:r>
            <a:r>
              <a:rPr lang="da-DK" dirty="0" err="1"/>
              <a:t>renracet</a:t>
            </a:r>
            <a:r>
              <a:rPr lang="da-DK" dirty="0"/>
              <a:t> kerne med indkøbte polte  </a:t>
            </a:r>
            <a:endParaRPr lang="LID4096" dirty="0"/>
          </a:p>
        </p:txBody>
      </p:sp>
      <p:graphicFrame>
        <p:nvGraphicFramePr>
          <p:cNvPr id="17" name="Tabel 16">
            <a:extLst>
              <a:ext uri="{FF2B5EF4-FFF2-40B4-BE49-F238E27FC236}">
                <a16:creationId xmlns:a16="http://schemas.microsoft.com/office/drawing/2014/main" id="{17273C5D-DB02-35E1-426F-6B93A2C916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75495"/>
              </p:ext>
            </p:extLst>
          </p:nvPr>
        </p:nvGraphicFramePr>
        <p:xfrm>
          <a:off x="6358421" y="4639532"/>
          <a:ext cx="5418666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92983073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1122591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Indkøb kerne </a:t>
                      </a:r>
                      <a:endParaRPr lang="LID4096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6882154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da-DK" dirty="0"/>
                        <a:t>Sammensætning </a:t>
                      </a:r>
                      <a:endParaRPr lang="LID4096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8-10 % Renracede, Y x L </a:t>
                      </a:r>
                      <a:endParaRPr lang="LID4096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830733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90-92 % Krydsninger D x YL </a:t>
                      </a:r>
                      <a:endParaRPr lang="LID4096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0258990"/>
                  </a:ext>
                </a:extLst>
              </a:tr>
            </a:tbl>
          </a:graphicData>
        </a:graphic>
      </p:graphicFrame>
      <p:pic>
        <p:nvPicPr>
          <p:cNvPr id="24" name="Pladsholder til indhold 15" descr="Et billede, der indeholder Grafik, design&#10;&#10;Indhold genereret af kunstig intelligens kan være forkert.">
            <a:extLst>
              <a:ext uri="{FF2B5EF4-FFF2-40B4-BE49-F238E27FC236}">
                <a16:creationId xmlns:a16="http://schemas.microsoft.com/office/drawing/2014/main" id="{F46783E6-A2DE-79DA-C2DC-E15DD90AA98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172" y="2035341"/>
            <a:ext cx="3275666" cy="2402155"/>
          </a:xfrm>
          <a:prstGeom prst="rect">
            <a:avLst/>
          </a:prstGeom>
        </p:spPr>
      </p:pic>
      <p:sp>
        <p:nvSpPr>
          <p:cNvPr id="29" name="Pladsholder til indhold 28">
            <a:extLst>
              <a:ext uri="{FF2B5EF4-FFF2-40B4-BE49-F238E27FC236}">
                <a16:creationId xmlns:a16="http://schemas.microsoft.com/office/drawing/2014/main" id="{C2458BC3-DA8F-29A2-2A1F-2AD89D86C4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35919"/>
            <a:ext cx="5418666" cy="4733545"/>
          </a:xfrm>
        </p:spPr>
        <p:txBody>
          <a:bodyPr/>
          <a:lstStyle/>
          <a:p>
            <a:pPr marL="0" indent="0">
              <a:buNone/>
            </a:pPr>
            <a:endParaRPr lang="da-DK" sz="1600" b="1" dirty="0"/>
          </a:p>
          <a:p>
            <a:pPr marL="0" indent="0">
              <a:buNone/>
            </a:pPr>
            <a:endParaRPr lang="da-DK" sz="1600" b="1" dirty="0"/>
          </a:p>
          <a:p>
            <a:pPr marL="0" indent="0">
              <a:buNone/>
            </a:pPr>
            <a:r>
              <a:rPr lang="da-DK" sz="1600" b="1" dirty="0"/>
              <a:t>Fordele </a:t>
            </a:r>
          </a:p>
          <a:p>
            <a:r>
              <a:rPr lang="da-DK" sz="1400" dirty="0"/>
              <a:t>Nem styring af avlsløbninger</a:t>
            </a:r>
          </a:p>
          <a:p>
            <a:r>
              <a:rPr lang="da-DK" sz="1400" dirty="0"/>
              <a:t>Fuld krydsningsfrodighed på 92-93 % af besætningen </a:t>
            </a:r>
          </a:p>
          <a:p>
            <a:r>
              <a:rPr lang="da-DK" sz="1400" dirty="0"/>
              <a:t>Tæt på </a:t>
            </a:r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sz="1600" b="1" dirty="0"/>
              <a:t>Ulemper </a:t>
            </a:r>
          </a:p>
          <a:p>
            <a:r>
              <a:rPr lang="da-DK" sz="1400" dirty="0"/>
              <a:t>Åben besætning – risiko for smitte </a:t>
            </a:r>
          </a:p>
          <a:p>
            <a:r>
              <a:rPr lang="da-DK" sz="1400" dirty="0"/>
              <a:t>Restprodukt i form af YL galtgrise </a:t>
            </a:r>
          </a:p>
          <a:p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37879345"/>
      </p:ext>
    </p:extLst>
  </p:cSld>
  <p:clrMapOvr>
    <a:masterClrMapping/>
  </p:clrMapOvr>
</p:sld>
</file>

<file path=ppt/theme/theme1.xml><?xml version="1.0" encoding="utf-8"?>
<a:theme xmlns:a="http://schemas.openxmlformats.org/drawingml/2006/main" name="4_DanBred Theme">
  <a:themeElements>
    <a:clrScheme name="DanBred 2">
      <a:dk1>
        <a:srgbClr val="000000"/>
      </a:dk1>
      <a:lt1>
        <a:srgbClr val="FFFFFF"/>
      </a:lt1>
      <a:dk2>
        <a:srgbClr val="706359"/>
      </a:dk2>
      <a:lt2>
        <a:srgbClr val="FFFFFF"/>
      </a:lt2>
      <a:accent1>
        <a:srgbClr val="800020"/>
      </a:accent1>
      <a:accent2>
        <a:srgbClr val="B81D2F"/>
      </a:accent2>
      <a:accent3>
        <a:srgbClr val="655B50"/>
      </a:accent3>
      <a:accent4>
        <a:srgbClr val="A79C93"/>
      </a:accent4>
      <a:accent5>
        <a:srgbClr val="D9D2CB"/>
      </a:accent5>
      <a:accent6>
        <a:srgbClr val="F3F2EF"/>
      </a:accent6>
      <a:hlink>
        <a:srgbClr val="165788"/>
      </a:hlink>
      <a:folHlink>
        <a:srgbClr val="165788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nBred_blank-presentation-template_2024" id="{D94E3290-9AEC-4913-9E6F-D017A8FBE89B}" vid="{56CC63C5-07E7-4DA2-9D73-3ABD8E53303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CCA9997E8F53147803F58CEF0EB5501" ma:contentTypeVersion="21" ma:contentTypeDescription="Opret et nyt dokument." ma:contentTypeScope="" ma:versionID="3e28655c7b9d817821af7e7d9b43016b">
  <xsd:schema xmlns:xsd="http://www.w3.org/2001/XMLSchema" xmlns:xs="http://www.w3.org/2001/XMLSchema" xmlns:p="http://schemas.microsoft.com/office/2006/metadata/properties" xmlns:ns2="ed9717d4-5d17-477b-b3b7-c2663c600416" xmlns:ns3="8e00cfa2-9de7-4e05-9395-d9eb5fb81821" targetNamespace="http://schemas.microsoft.com/office/2006/metadata/properties" ma:root="true" ma:fieldsID="7a7dbc09fd5e9662f5a699d597b550ab" ns2:_="" ns3:_="">
    <xsd:import namespace="ed9717d4-5d17-477b-b3b7-c2663c600416"/>
    <xsd:import namespace="8e00cfa2-9de7-4e05-9395-d9eb5fb818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9717d4-5d17-477b-b3b7-c2663c6004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Billedmærker" ma:readOnly="false" ma:fieldId="{5cf76f15-5ced-4ddc-b409-7134ff3c332f}" ma:taxonomyMulti="true" ma:sspId="59ba6323-382e-447a-8d07-d172c0a4d0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00cfa2-9de7-4e05-9395-d9eb5fb8182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499f391-8082-4b91-b1b3-12a06a21f1f3}" ma:internalName="TaxCatchAll" ma:showField="CatchAllData" ma:web="8e00cfa2-9de7-4e05-9395-d9eb5fb8182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e00cfa2-9de7-4e05-9395-d9eb5fb81821">
      <UserInfo>
        <DisplayName>Hubertus Heitmann</DisplayName>
        <AccountId>255</AccountId>
        <AccountType/>
      </UserInfo>
    </SharedWithUsers>
    <lcf76f155ced4ddcb4097134ff3c332f xmlns="ed9717d4-5d17-477b-b3b7-c2663c600416">
      <Terms xmlns="http://schemas.microsoft.com/office/infopath/2007/PartnerControls"/>
    </lcf76f155ced4ddcb4097134ff3c332f>
    <TaxCatchAll xmlns="8e00cfa2-9de7-4e05-9395-d9eb5fb81821" xsi:nil="true"/>
  </documentManagement>
</p:properties>
</file>

<file path=customXml/itemProps1.xml><?xml version="1.0" encoding="utf-8"?>
<ds:datastoreItem xmlns:ds="http://schemas.openxmlformats.org/officeDocument/2006/customXml" ds:itemID="{BF8BEC6F-E4C4-4848-84CC-7E9AB4FB840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0E2E87B-9870-43BC-9FFB-67193A3E16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d9717d4-5d17-477b-b3b7-c2663c600416"/>
    <ds:schemaRef ds:uri="8e00cfa2-9de7-4e05-9395-d9eb5fb8182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3FBF57D-C733-40C7-A170-5D2E99610C08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dcmitype/"/>
    <ds:schemaRef ds:uri="http://purl.org/dc/elements/1.1/"/>
    <ds:schemaRef ds:uri="af1872c3-ce7b-4655-baeb-40400ea7a874"/>
    <ds:schemaRef ds:uri="http://schemas.microsoft.com/office/infopath/2007/PartnerControls"/>
    <ds:schemaRef ds:uri="http://schemas.openxmlformats.org/package/2006/metadata/core-properties"/>
    <ds:schemaRef ds:uri="9b42dd11-4129-42cb-b508-4cb4bcffb519"/>
    <ds:schemaRef ds:uri="bdaf3da7-0b89-43ed-9381-2a76b819d89d"/>
    <ds:schemaRef ds:uri="8e00cfa2-9de7-4e05-9395-d9eb5fb81821"/>
    <ds:schemaRef ds:uri="ed9717d4-5d17-477b-b3b7-c2663c60041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DanBred_blank-presentation-template_2024</Template>
  <TotalTime>0</TotalTime>
  <Words>2489</Words>
  <Application>Microsoft Office PowerPoint</Application>
  <PresentationFormat>Widescreen</PresentationFormat>
  <Paragraphs>542</Paragraphs>
  <Slides>44</Slides>
  <Notes>12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44</vt:i4>
      </vt:variant>
    </vt:vector>
  </HeadingPairs>
  <TitlesOfParts>
    <vt:vector size="50" baseType="lpstr">
      <vt:lpstr>Arial</vt:lpstr>
      <vt:lpstr>Calibri</vt:lpstr>
      <vt:lpstr>DaxPro-Bold</vt:lpstr>
      <vt:lpstr>Lato</vt:lpstr>
      <vt:lpstr>Times New Roman</vt:lpstr>
      <vt:lpstr>4_DanBred Theme</vt:lpstr>
      <vt:lpstr>PowerPoint-præsentation</vt:lpstr>
      <vt:lpstr>1</vt:lpstr>
      <vt:lpstr>PowerPoint-præsentation</vt:lpstr>
      <vt:lpstr>PowerPoint-præsentation</vt:lpstr>
      <vt:lpstr>Rekrutteringsstrategi - krydsningsfrodighed </vt:lpstr>
      <vt:lpstr>Valg af rekrutteringsstrategi? </vt:lpstr>
      <vt:lpstr>Rekrutteringsstategi – fordeling af søer </vt:lpstr>
      <vt:lpstr>Indkøb af polte fra opformering</vt:lpstr>
      <vt:lpstr>Hjemmeavl (GenePro)  – renracet kerne med indkøbte polte  </vt:lpstr>
      <vt:lpstr>Hjemmeavl (GenePro)  – renracet kerne med eget tillæg  </vt:lpstr>
      <vt:lpstr>Hjemmeavl (GenePro) – ZigZag  </vt:lpstr>
      <vt:lpstr>Krydsningsfrodighed ved ZigZag  </vt:lpstr>
      <vt:lpstr>Hvilket dyr vil du vælge til avl? </vt:lpstr>
      <vt:lpstr>Lassoavl? </vt:lpstr>
      <vt:lpstr>2</vt:lpstr>
      <vt:lpstr>Hvordan styrer vi så i den rigtige retning?   DanBred Kernestyring ®</vt:lpstr>
      <vt:lpstr>DanBred Kernestyring ® </vt:lpstr>
      <vt:lpstr>Kernestyring – løbeplaner </vt:lpstr>
      <vt:lpstr>Kernestyring – dashboards </vt:lpstr>
      <vt:lpstr>Kernestyring – dashboards </vt:lpstr>
      <vt:lpstr>Kernestyring – dashboards </vt:lpstr>
      <vt:lpstr>3</vt:lpstr>
      <vt:lpstr>Management og genetik skal gå hånd i hånd - den perfekte polt? </vt:lpstr>
      <vt:lpstr>Hvad er de vigtigste ting, vi kigger på ved produktion af polte? </vt:lpstr>
      <vt:lpstr>Polte skal ikke behandles som slagtegrise</vt:lpstr>
      <vt:lpstr>I farestalden – ID og kvalitetssikring   </vt:lpstr>
      <vt:lpstr>Succesfuld fravænning af avlskuld   </vt:lpstr>
      <vt:lpstr>Vækstperioden – stiindretning og opstaldning  </vt:lpstr>
      <vt:lpstr>Opvækstperioden – tilvækst og sundhed </vt:lpstr>
      <vt:lpstr>Fodring af polte</vt:lpstr>
      <vt:lpstr>Fodring af polten - nye poltenormer i 2024 og farvel til enhedsblanding    </vt:lpstr>
      <vt:lpstr>PowerPoint-præsentation</vt:lpstr>
      <vt:lpstr>PowerPoint-præsentation</vt:lpstr>
      <vt:lpstr>PowerPoint-præsentation</vt:lpstr>
      <vt:lpstr>Fasefodring af DanBred polte - Eneste farbare løsning  </vt:lpstr>
      <vt:lpstr>Selektion af avlsdyr? </vt:lpstr>
      <vt:lpstr>Hvorfor selekterer vi vores avlsdyr? </vt:lpstr>
      <vt:lpstr>Selektion – den perfekte polt? </vt:lpstr>
      <vt:lpstr>PowerPoint-præsentation</vt:lpstr>
      <vt:lpstr>Daglige rutiner i poltestalden? </vt:lpstr>
      <vt:lpstr>Succes i opvæksten – sociale polte </vt:lpstr>
      <vt:lpstr>Daglige rutiner – reproduktion </vt:lpstr>
      <vt:lpstr>So- &amp; Poltemanualen Få succes med vores DNA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Sigrid Beth Rasmussen</dc:creator>
  <cp:lastModifiedBy>Max Jørgensen</cp:lastModifiedBy>
  <cp:revision>7</cp:revision>
  <cp:lastPrinted>2020-05-25T07:44:49Z</cp:lastPrinted>
  <dcterms:created xsi:type="dcterms:W3CDTF">2025-03-04T12:37:02Z</dcterms:created>
  <dcterms:modified xsi:type="dcterms:W3CDTF">2025-07-31T10:24:27Z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0x010100ACCA9997E8F53147803F58CEF0EB5501</vt:lpwstr>
  </property>
  <property fmtid="{D5CDD505-2E9C-101B-9397-08002B2CF9AE}" pid="3" name="Order">
    <vt:lpwstr>240300.000000000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