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 id="2147483779" r:id="rId2"/>
    <p:sldMasterId id="2147483778" r:id="rId3"/>
    <p:sldMasterId id="2147483777" r:id="rId4"/>
  </p:sldMasterIdLst>
  <p:notesMasterIdLst>
    <p:notesMasterId r:id="rId15"/>
  </p:notesMasterIdLst>
  <p:handoutMasterIdLst>
    <p:handoutMasterId r:id="rId16"/>
  </p:handoutMasterIdLst>
  <p:sldIdLst>
    <p:sldId id="281" r:id="rId5"/>
    <p:sldId id="289" r:id="rId6"/>
    <p:sldId id="285" r:id="rId7"/>
    <p:sldId id="290" r:id="rId8"/>
    <p:sldId id="291" r:id="rId9"/>
    <p:sldId id="280" r:id="rId10"/>
    <p:sldId id="287" r:id="rId11"/>
    <p:sldId id="288" r:id="rId12"/>
    <p:sldId id="286" r:id="rId13"/>
    <p:sldId id="265" r:id="rId14"/>
  </p:sldIdLst>
  <p:sldSz cx="12190413" cy="6858000"/>
  <p:notesSz cx="9926638" cy="67976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orient="horz" pos="2954" userDrawn="1">
          <p15:clr>
            <a:srgbClr val="A4A3A4"/>
          </p15:clr>
        </p15:guide>
        <p15:guide id="3" orient="horz" pos="3996">
          <p15:clr>
            <a:srgbClr val="A4A3A4"/>
          </p15:clr>
        </p15:guide>
        <p15:guide id="4" orient="horz" pos="845" userDrawn="1">
          <p15:clr>
            <a:srgbClr val="A4A3A4"/>
          </p15:clr>
        </p15:guide>
        <p15:guide id="5" orient="horz" pos="3589">
          <p15:clr>
            <a:srgbClr val="A4A3A4"/>
          </p15:clr>
        </p15:guide>
        <p15:guide id="6" pos="4973" userDrawn="1">
          <p15:clr>
            <a:srgbClr val="A4A3A4"/>
          </p15:clr>
        </p15:guide>
        <p15:guide id="7" pos="347" userDrawn="1">
          <p15:clr>
            <a:srgbClr val="A4A3A4"/>
          </p15:clr>
        </p15:guide>
        <p15:guide id="8" pos="755" userDrawn="1">
          <p15:clr>
            <a:srgbClr val="A4A3A4"/>
          </p15:clr>
        </p15:guide>
        <p15:guide id="9" pos="1526" userDrawn="1">
          <p15:clr>
            <a:srgbClr val="A4A3A4"/>
          </p15:clr>
        </p15:guide>
        <p15:guide id="10" pos="2615" userDrawn="1">
          <p15:clr>
            <a:srgbClr val="A4A3A4"/>
          </p15:clr>
        </p15:guide>
        <p15:guide id="11" pos="2706" userDrawn="1">
          <p15:clr>
            <a:srgbClr val="A4A3A4"/>
          </p15:clr>
        </p15:guide>
        <p15:guide id="12" pos="3798">
          <p15:clr>
            <a:srgbClr val="A4A3A4"/>
          </p15:clr>
        </p15:guide>
        <p15:guide id="13" pos="3885" userDrawn="1">
          <p15:clr>
            <a:srgbClr val="A4A3A4"/>
          </p15:clr>
        </p15:guide>
        <p15:guide id="14" pos="5058">
          <p15:clr>
            <a:srgbClr val="A4A3A4"/>
          </p15:clr>
        </p15:guide>
        <p15:guide id="15" pos="6176" userDrawn="1">
          <p15:clr>
            <a:srgbClr val="A4A3A4"/>
          </p15:clr>
        </p15:guide>
        <p15:guide id="16" pos="6266" userDrawn="1">
          <p15:clr>
            <a:srgbClr val="A4A3A4"/>
          </p15:clr>
        </p15:guide>
        <p15:guide id="17" pos="7309" userDrawn="1">
          <p15:clr>
            <a:srgbClr val="A4A3A4"/>
          </p15:clr>
        </p15:guide>
        <p15:guide id="18" pos="7"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A23"/>
    <a:srgbClr val="FFFFFF"/>
    <a:srgbClr val="000000"/>
    <a:srgbClr val="75B058"/>
    <a:srgbClr val="CCECFF"/>
    <a:srgbClr val="A35B1B"/>
    <a:srgbClr val="076471"/>
    <a:srgbClr val="4B3E31"/>
    <a:srgbClr val="00435E"/>
    <a:srgbClr val="FFC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595" autoAdjust="0"/>
  </p:normalViewPr>
  <p:slideViewPr>
    <p:cSldViewPr snapToGrid="0" snapToObjects="1" showGuides="1">
      <p:cViewPr varScale="1">
        <p:scale>
          <a:sx n="114" d="100"/>
          <a:sy n="114" d="100"/>
        </p:scale>
        <p:origin x="270" y="108"/>
      </p:cViewPr>
      <p:guideLst>
        <p:guide orient="horz" pos="459"/>
        <p:guide orient="horz" pos="2954"/>
        <p:guide orient="horz" pos="3996"/>
        <p:guide orient="horz" pos="845"/>
        <p:guide orient="horz" pos="3589"/>
        <p:guide pos="4973"/>
        <p:guide pos="347"/>
        <p:guide pos="755"/>
        <p:guide pos="1526"/>
        <p:guide pos="2615"/>
        <p:guide pos="2706"/>
        <p:guide pos="3798"/>
        <p:guide pos="3885"/>
        <p:guide pos="5058"/>
        <p:guide pos="6176"/>
        <p:guide pos="6266"/>
        <p:guide pos="7309"/>
        <p:guide pos="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1608" y="11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1D0A636B-339A-4D26-BD9F-0743507A8BA5}" type="datetimeFigureOut">
              <a:rPr lang="en-GB" smtClean="0"/>
              <a:t>18/12/2023</a:t>
            </a:fld>
            <a:endParaRPr lang="en-GB"/>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6C909004-5A13-4E89-9C6B-5A51303EFF0C}" type="datetimeFigureOut">
              <a:rPr lang="en-GB" smtClean="0"/>
              <a:t>18/12/2023</a:t>
            </a:fld>
            <a:endParaRPr lang="en-GB"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837761"/>
            <a:ext cx="9385731" cy="711638"/>
          </a:xfrm>
        </p:spPr>
        <p:txBody>
          <a:bodyPr/>
          <a:lstStyle>
            <a:lvl1pPr>
              <a:defRPr sz="3600"/>
            </a:lvl1pPr>
          </a:lstStyle>
          <a:p>
            <a:r>
              <a:rPr lang="da-DK" noProof="0" dirty="0"/>
              <a:t>Overskrift i op til 2 linjer</a:t>
            </a:r>
          </a:p>
        </p:txBody>
      </p:sp>
      <p:sp>
        <p:nvSpPr>
          <p:cNvPr id="4" name="Date Placeholder 3"/>
          <p:cNvSpPr>
            <a:spLocks noGrp="1"/>
          </p:cNvSpPr>
          <p:nvPr>
            <p:ph type="dt" sz="half" idx="19"/>
          </p:nvPr>
        </p:nvSpPr>
        <p:spPr/>
        <p:txBody>
          <a:bodyPr/>
          <a:lstStyle/>
          <a:p>
            <a:fld id="{2FCB70D9-D3BD-4BA1-837D-EBB6BD84FDF0}" type="datetime1">
              <a:rPr lang="da-DK" smtClean="0"/>
              <a:t>18-12-2023</a:t>
            </a:fld>
            <a:endParaRPr lang="da-DK" dirty="0"/>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994275"/>
            <a:ext cx="11104642" cy="4148139"/>
          </a:xfrm>
        </p:spPr>
        <p:txBody>
          <a:bodyPr/>
          <a:lstStyle>
            <a:lvl1pPr>
              <a:spcAft>
                <a:spcPts val="600"/>
              </a:spcAft>
              <a:defRPr sz="24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 name="Billede 2">
            <a:extLst>
              <a:ext uri="{FF2B5EF4-FFF2-40B4-BE49-F238E27FC236}">
                <a16:creationId xmlns:a16="http://schemas.microsoft.com/office/drawing/2014/main" id="{11DD5F7F-EE6E-89C8-FD6D-7AB354E87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71891" y="-81112"/>
            <a:ext cx="118523" cy="7060622"/>
          </a:xfrm>
          <a:prstGeom prst="rect">
            <a:avLst/>
          </a:prstGeom>
        </p:spPr>
      </p:pic>
    </p:spTree>
    <p:extLst>
      <p:ext uri="{BB962C8B-B14F-4D97-AF65-F5344CB8AC3E}">
        <p14:creationId xmlns:p14="http://schemas.microsoft.com/office/powerpoint/2010/main" val="2862806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F9A53-1DBA-4137-3B8F-D2F0F35D42C0}"/>
              </a:ext>
            </a:extLst>
          </p:cNvPr>
          <p:cNvSpPr>
            <a:spLocks noGrp="1"/>
          </p:cNvSpPr>
          <p:nvPr>
            <p:ph type="title"/>
          </p:nvPr>
        </p:nvSpPr>
        <p:spPr/>
        <p:txBody>
          <a:bodyPr/>
          <a:lstStyle/>
          <a:p>
            <a:r>
              <a:rPr lang="da-DK" dirty="0"/>
              <a:t>Klik for at redigere titeltypografien i masteren</a:t>
            </a:r>
            <a:endParaRPr lang="en-DK" dirty="0"/>
          </a:p>
        </p:txBody>
      </p:sp>
      <p:sp>
        <p:nvSpPr>
          <p:cNvPr id="3" name="Pladsholder til indhold 2">
            <a:extLst>
              <a:ext uri="{FF2B5EF4-FFF2-40B4-BE49-F238E27FC236}">
                <a16:creationId xmlns:a16="http://schemas.microsoft.com/office/drawing/2014/main" id="{43EFB34D-958D-2F58-896F-9886E97754B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dato 3">
            <a:extLst>
              <a:ext uri="{FF2B5EF4-FFF2-40B4-BE49-F238E27FC236}">
                <a16:creationId xmlns:a16="http://schemas.microsoft.com/office/drawing/2014/main" id="{6FA82145-82FB-533E-F86A-10D6F840D3D2}"/>
              </a:ext>
            </a:extLst>
          </p:cNvPr>
          <p:cNvSpPr>
            <a:spLocks noGrp="1"/>
          </p:cNvSpPr>
          <p:nvPr>
            <p:ph type="dt" sz="half" idx="10"/>
          </p:nvPr>
        </p:nvSpPr>
        <p:spPr/>
        <p:txBody>
          <a:bodyPr/>
          <a:lstStyle/>
          <a:p>
            <a:fld id="{1BC568B9-F7CB-4522-94EB-9C7EE3430009}" type="datetimeFigureOut">
              <a:rPr lang="en-DK" smtClean="0"/>
              <a:t>12/18/2023</a:t>
            </a:fld>
            <a:endParaRPr lang="en-DK"/>
          </a:p>
        </p:txBody>
      </p:sp>
      <p:sp>
        <p:nvSpPr>
          <p:cNvPr id="5" name="Pladsholder til sidefod 4">
            <a:extLst>
              <a:ext uri="{FF2B5EF4-FFF2-40B4-BE49-F238E27FC236}">
                <a16:creationId xmlns:a16="http://schemas.microsoft.com/office/drawing/2014/main" id="{D85BF3A0-2E3F-8FB0-90B8-9A0660D9F1F7}"/>
              </a:ext>
            </a:extLst>
          </p:cNvPr>
          <p:cNvSpPr>
            <a:spLocks noGrp="1"/>
          </p:cNvSpPr>
          <p:nvPr>
            <p:ph type="ftr" sz="quarter" idx="11"/>
          </p:nvPr>
        </p:nvSpPr>
        <p:spPr/>
        <p:txBody>
          <a:bodyPr/>
          <a:lstStyle/>
          <a:p>
            <a:endParaRPr lang="en-DK" dirty="0"/>
          </a:p>
        </p:txBody>
      </p:sp>
      <p:sp>
        <p:nvSpPr>
          <p:cNvPr id="6" name="Pladsholder til slidenummer 5">
            <a:extLst>
              <a:ext uri="{FF2B5EF4-FFF2-40B4-BE49-F238E27FC236}">
                <a16:creationId xmlns:a16="http://schemas.microsoft.com/office/drawing/2014/main" id="{BD44CB58-1CA1-1FD3-028A-B0DE22742439}"/>
              </a:ext>
            </a:extLst>
          </p:cNvPr>
          <p:cNvSpPr>
            <a:spLocks noGrp="1"/>
          </p:cNvSpPr>
          <p:nvPr>
            <p:ph type="sldNum" sz="quarter" idx="12"/>
          </p:nvPr>
        </p:nvSpPr>
        <p:spPr/>
        <p:txBody>
          <a:bodyPr/>
          <a:lstStyle/>
          <a:p>
            <a:fld id="{34F219C9-FE06-4FFD-9911-A4ED8601C3B3}" type="slidenum">
              <a:rPr lang="en-DK" smtClean="0"/>
              <a:t>‹nr.›</a:t>
            </a:fld>
            <a:endParaRPr lang="en-DK"/>
          </a:p>
        </p:txBody>
      </p:sp>
    </p:spTree>
    <p:extLst>
      <p:ext uri="{BB962C8B-B14F-4D97-AF65-F5344CB8AC3E}">
        <p14:creationId xmlns:p14="http://schemas.microsoft.com/office/powerpoint/2010/main" val="343348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F9A53-1DBA-4137-3B8F-D2F0F35D42C0}"/>
              </a:ext>
            </a:extLst>
          </p:cNvPr>
          <p:cNvSpPr>
            <a:spLocks noGrp="1"/>
          </p:cNvSpPr>
          <p:nvPr>
            <p:ph type="title"/>
          </p:nvPr>
        </p:nvSpPr>
        <p:spPr/>
        <p:txBody>
          <a:bodyPr/>
          <a:lstStyle/>
          <a:p>
            <a:r>
              <a:rPr lang="da-DK" dirty="0"/>
              <a:t>Klik for at redigere titeltypografien i masteren</a:t>
            </a:r>
            <a:endParaRPr lang="en-DK" dirty="0"/>
          </a:p>
        </p:txBody>
      </p:sp>
      <p:sp>
        <p:nvSpPr>
          <p:cNvPr id="3" name="Pladsholder til indhold 2">
            <a:extLst>
              <a:ext uri="{FF2B5EF4-FFF2-40B4-BE49-F238E27FC236}">
                <a16:creationId xmlns:a16="http://schemas.microsoft.com/office/drawing/2014/main" id="{43EFB34D-958D-2F58-896F-9886E97754B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dato 3">
            <a:extLst>
              <a:ext uri="{FF2B5EF4-FFF2-40B4-BE49-F238E27FC236}">
                <a16:creationId xmlns:a16="http://schemas.microsoft.com/office/drawing/2014/main" id="{6FA82145-82FB-533E-F86A-10D6F840D3D2}"/>
              </a:ext>
            </a:extLst>
          </p:cNvPr>
          <p:cNvSpPr>
            <a:spLocks noGrp="1"/>
          </p:cNvSpPr>
          <p:nvPr>
            <p:ph type="dt" sz="half" idx="10"/>
          </p:nvPr>
        </p:nvSpPr>
        <p:spPr/>
        <p:txBody>
          <a:bodyPr/>
          <a:lstStyle/>
          <a:p>
            <a:fld id="{1BC568B9-F7CB-4522-94EB-9C7EE3430009}" type="datetimeFigureOut">
              <a:rPr lang="en-DK" smtClean="0"/>
              <a:t>12/18/2023</a:t>
            </a:fld>
            <a:endParaRPr lang="en-DK"/>
          </a:p>
        </p:txBody>
      </p:sp>
      <p:sp>
        <p:nvSpPr>
          <p:cNvPr id="5" name="Pladsholder til sidefod 4">
            <a:extLst>
              <a:ext uri="{FF2B5EF4-FFF2-40B4-BE49-F238E27FC236}">
                <a16:creationId xmlns:a16="http://schemas.microsoft.com/office/drawing/2014/main" id="{D85BF3A0-2E3F-8FB0-90B8-9A0660D9F1F7}"/>
              </a:ext>
            </a:extLst>
          </p:cNvPr>
          <p:cNvSpPr>
            <a:spLocks noGrp="1"/>
          </p:cNvSpPr>
          <p:nvPr>
            <p:ph type="ftr" sz="quarter" idx="11"/>
          </p:nvPr>
        </p:nvSpPr>
        <p:spPr/>
        <p:txBody>
          <a:bodyPr/>
          <a:lstStyle/>
          <a:p>
            <a:endParaRPr lang="en-DK" dirty="0"/>
          </a:p>
        </p:txBody>
      </p:sp>
      <p:sp>
        <p:nvSpPr>
          <p:cNvPr id="6" name="Pladsholder til slidenummer 5">
            <a:extLst>
              <a:ext uri="{FF2B5EF4-FFF2-40B4-BE49-F238E27FC236}">
                <a16:creationId xmlns:a16="http://schemas.microsoft.com/office/drawing/2014/main" id="{BD44CB58-1CA1-1FD3-028A-B0DE22742439}"/>
              </a:ext>
            </a:extLst>
          </p:cNvPr>
          <p:cNvSpPr>
            <a:spLocks noGrp="1"/>
          </p:cNvSpPr>
          <p:nvPr>
            <p:ph type="sldNum" sz="quarter" idx="12"/>
          </p:nvPr>
        </p:nvSpPr>
        <p:spPr/>
        <p:txBody>
          <a:bodyPr/>
          <a:lstStyle/>
          <a:p>
            <a:fld id="{34F219C9-FE06-4FFD-9911-A4ED8601C3B3}" type="slidenum">
              <a:rPr lang="en-DK" smtClean="0"/>
              <a:t>‹nr.›</a:t>
            </a:fld>
            <a:endParaRPr lang="en-DK"/>
          </a:p>
        </p:txBody>
      </p:sp>
    </p:spTree>
    <p:extLst>
      <p:ext uri="{BB962C8B-B14F-4D97-AF65-F5344CB8AC3E}">
        <p14:creationId xmlns:p14="http://schemas.microsoft.com/office/powerpoint/2010/main" val="20007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heme" Target="../theme/them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4.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914523"/>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2071037"/>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2DF656D7-7D58-4B5D-A86F-04246F8E2F68}" type="datetime1">
              <a:rPr lang="da-DK" smtClean="0"/>
              <a:t>18-12-2023</a:t>
            </a:fld>
            <a:endParaRPr lang="da-DK" dirty="0"/>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5" name="Grafik 4">
            <a:extLst>
              <a:ext uri="{FF2B5EF4-FFF2-40B4-BE49-F238E27FC236}">
                <a16:creationId xmlns:a16="http://schemas.microsoft.com/office/drawing/2014/main" id="{62190AFB-98AA-A364-E9F2-12BA75F4F5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0760" y="6439275"/>
            <a:ext cx="1376951" cy="241397"/>
          </a:xfrm>
          <a:prstGeom prst="rect">
            <a:avLst/>
          </a:prstGeom>
        </p:spPr>
      </p:pic>
      <p:pic>
        <p:nvPicPr>
          <p:cNvPr id="7" name="Grafik 6">
            <a:extLst>
              <a:ext uri="{FF2B5EF4-FFF2-40B4-BE49-F238E27FC236}">
                <a16:creationId xmlns:a16="http://schemas.microsoft.com/office/drawing/2014/main" id="{ECC9B760-1461-C425-68BE-70A69FE5F8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60880" y="6362701"/>
            <a:ext cx="834680" cy="349663"/>
          </a:xfrm>
          <a:prstGeom prst="rect">
            <a:avLst/>
          </a:prstGeom>
        </p:spPr>
      </p:pic>
      <p:pic>
        <p:nvPicPr>
          <p:cNvPr id="8" name="Billede 7">
            <a:extLst>
              <a:ext uri="{FF2B5EF4-FFF2-40B4-BE49-F238E27FC236}">
                <a16:creationId xmlns:a16="http://schemas.microsoft.com/office/drawing/2014/main" id="{BDB39E26-EE39-7CF7-1324-7B2F6FE86D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071891" y="-81112"/>
            <a:ext cx="118523" cy="7060622"/>
          </a:xfrm>
          <a:prstGeom prst="rect">
            <a:avLst/>
          </a:prstGeom>
        </p:spPr>
      </p:pic>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54" r:id="rId1"/>
    <p:sldLayoutId id="2147483776" r:id="rId2"/>
  </p:sldLayoutIdLst>
  <p:hf sldNum="0" hdr="0" ftr="0" dt="0"/>
  <p:txStyles>
    <p:titleStyle>
      <a:lvl1pPr algn="l" defTabSz="914400" rtl="0" eaLnBrk="1" latinLnBrk="0" hangingPunct="1">
        <a:lnSpc>
          <a:spcPct val="90000"/>
        </a:lnSpc>
        <a:spcBef>
          <a:spcPct val="0"/>
        </a:spcBef>
        <a:buNone/>
        <a:defRPr sz="36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BB06447-8A57-71C9-3C2C-6AA89795E67D}"/>
              </a:ext>
            </a:extLst>
          </p:cNvPr>
          <p:cNvSpPr/>
          <p:nvPr userDrawn="1"/>
        </p:nvSpPr>
        <p:spPr>
          <a:xfrm>
            <a:off x="3" y="0"/>
            <a:ext cx="12062646" cy="6857107"/>
          </a:xfrm>
          <a:prstGeom prst="rect">
            <a:avLst/>
          </a:prstGeom>
          <a:gradFill flip="none" rotWithShape="1">
            <a:gsLst>
              <a:gs pos="0">
                <a:srgbClr val="D5911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7000"/>
              </a:lnSpc>
              <a:spcAft>
                <a:spcPts val="800"/>
              </a:spcAft>
              <a:buNone/>
            </a:pPr>
            <a:endParaRPr lang="da-DK" sz="2000" i="1" dirty="0">
              <a:solidFill>
                <a:schemeClr val="tx1"/>
              </a:solidFill>
              <a:effectLst/>
              <a:latin typeface="+mj-lt"/>
              <a:ea typeface="Calibri" panose="020F0502020204030204" pitchFamily="34" charset="0"/>
              <a:cs typeface="Times New Roman" panose="02020603050405020304" pitchFamily="18" charset="0"/>
            </a:endParaRPr>
          </a:p>
        </p:txBody>
      </p:sp>
      <p:sp>
        <p:nvSpPr>
          <p:cNvPr id="2" name="Title Placeholder 1"/>
          <p:cNvSpPr>
            <a:spLocks noGrp="1"/>
          </p:cNvSpPr>
          <p:nvPr>
            <p:ph type="title"/>
          </p:nvPr>
        </p:nvSpPr>
        <p:spPr>
          <a:xfrm>
            <a:off x="529792" y="914523"/>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2071037"/>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2DF656D7-7D58-4B5D-A86F-04246F8E2F68}" type="datetime1">
              <a:rPr lang="da-DK" smtClean="0"/>
              <a:t>18-12-2023</a:t>
            </a:fld>
            <a:endParaRPr lang="da-DK" dirty="0"/>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5" name="Grafik 4">
            <a:extLst>
              <a:ext uri="{FF2B5EF4-FFF2-40B4-BE49-F238E27FC236}">
                <a16:creationId xmlns:a16="http://schemas.microsoft.com/office/drawing/2014/main" id="{62190AFB-98AA-A364-E9F2-12BA75F4F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0760" y="6439275"/>
            <a:ext cx="1376951" cy="241397"/>
          </a:xfrm>
          <a:prstGeom prst="rect">
            <a:avLst/>
          </a:prstGeom>
        </p:spPr>
      </p:pic>
      <p:pic>
        <p:nvPicPr>
          <p:cNvPr id="7" name="Grafik 6">
            <a:extLst>
              <a:ext uri="{FF2B5EF4-FFF2-40B4-BE49-F238E27FC236}">
                <a16:creationId xmlns:a16="http://schemas.microsoft.com/office/drawing/2014/main" id="{ECC9B760-1461-C425-68BE-70A69FE5F8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0880" y="6362701"/>
            <a:ext cx="834680" cy="349663"/>
          </a:xfrm>
          <a:prstGeom prst="rect">
            <a:avLst/>
          </a:prstGeom>
        </p:spPr>
      </p:pic>
      <p:pic>
        <p:nvPicPr>
          <p:cNvPr id="8" name="Billede 7">
            <a:extLst>
              <a:ext uri="{FF2B5EF4-FFF2-40B4-BE49-F238E27FC236}">
                <a16:creationId xmlns:a16="http://schemas.microsoft.com/office/drawing/2014/main" id="{BDB39E26-EE39-7CF7-1324-7B2F6FE86D3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071891" y="-81112"/>
            <a:ext cx="118523" cy="7060622"/>
          </a:xfrm>
          <a:prstGeom prst="rect">
            <a:avLst/>
          </a:prstGeom>
        </p:spPr>
      </p:pic>
    </p:spTree>
    <p:extLst>
      <p:ext uri="{BB962C8B-B14F-4D97-AF65-F5344CB8AC3E}">
        <p14:creationId xmlns:p14="http://schemas.microsoft.com/office/powerpoint/2010/main" val="3282756214"/>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36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A5F7B3F-8B7A-F9BF-A00E-82696C21F876}"/>
              </a:ext>
            </a:extLst>
          </p:cNvPr>
          <p:cNvSpPr/>
          <p:nvPr userDrawn="1"/>
        </p:nvSpPr>
        <p:spPr>
          <a:xfrm>
            <a:off x="2" y="893"/>
            <a:ext cx="12190413" cy="6857107"/>
          </a:xfrm>
          <a:prstGeom prst="rect">
            <a:avLst/>
          </a:prstGeom>
          <a:gradFill>
            <a:gsLst>
              <a:gs pos="0">
                <a:schemeClr val="accent3">
                  <a:lumMod val="60000"/>
                  <a:lumOff val="40000"/>
                </a:schemeClr>
              </a:gs>
              <a:gs pos="100000">
                <a:schemeClr val="bg1"/>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algn="l" rtl="0" eaLnBrk="1" fontAlgn="t" latinLnBrk="0" hangingPunct="1">
              <a:spcBef>
                <a:spcPts val="0"/>
              </a:spcBef>
              <a:spcAft>
                <a:spcPts val="0"/>
              </a:spcAft>
            </a:pPr>
            <a:endParaRPr lang="da-DK" sz="1800" b="0" i="0" u="none" strike="noStrike" dirty="0">
              <a:effectLst/>
              <a:latin typeface="Arial" panose="020B0604020202020204" pitchFamily="34" charset="0"/>
            </a:endParaRPr>
          </a:p>
        </p:txBody>
      </p:sp>
      <p:sp>
        <p:nvSpPr>
          <p:cNvPr id="2" name="Title Placeholder 1"/>
          <p:cNvSpPr>
            <a:spLocks noGrp="1"/>
          </p:cNvSpPr>
          <p:nvPr>
            <p:ph type="title"/>
          </p:nvPr>
        </p:nvSpPr>
        <p:spPr>
          <a:xfrm>
            <a:off x="529792" y="914523"/>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2071037"/>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2DF656D7-7D58-4B5D-A86F-04246F8E2F68}" type="datetime1">
              <a:rPr lang="da-DK" smtClean="0"/>
              <a:t>18-12-2023</a:t>
            </a:fld>
            <a:endParaRPr lang="da-DK" dirty="0"/>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5" name="Grafik 4">
            <a:extLst>
              <a:ext uri="{FF2B5EF4-FFF2-40B4-BE49-F238E27FC236}">
                <a16:creationId xmlns:a16="http://schemas.microsoft.com/office/drawing/2014/main" id="{62190AFB-98AA-A364-E9F2-12BA75F4F5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0760" y="6439275"/>
            <a:ext cx="1376951" cy="241397"/>
          </a:xfrm>
          <a:prstGeom prst="rect">
            <a:avLst/>
          </a:prstGeom>
        </p:spPr>
      </p:pic>
      <p:pic>
        <p:nvPicPr>
          <p:cNvPr id="7" name="Grafik 6">
            <a:extLst>
              <a:ext uri="{FF2B5EF4-FFF2-40B4-BE49-F238E27FC236}">
                <a16:creationId xmlns:a16="http://schemas.microsoft.com/office/drawing/2014/main" id="{ECC9B760-1461-C425-68BE-70A69FE5F80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860880" y="6362701"/>
            <a:ext cx="834680" cy="349663"/>
          </a:xfrm>
          <a:prstGeom prst="rect">
            <a:avLst/>
          </a:prstGeom>
        </p:spPr>
      </p:pic>
      <p:pic>
        <p:nvPicPr>
          <p:cNvPr id="8" name="Billede 7">
            <a:extLst>
              <a:ext uri="{FF2B5EF4-FFF2-40B4-BE49-F238E27FC236}">
                <a16:creationId xmlns:a16="http://schemas.microsoft.com/office/drawing/2014/main" id="{BDB39E26-EE39-7CF7-1324-7B2F6FE86D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071891" y="-81112"/>
            <a:ext cx="118523" cy="7060622"/>
          </a:xfrm>
          <a:prstGeom prst="rect">
            <a:avLst/>
          </a:prstGeom>
        </p:spPr>
      </p:pic>
    </p:spTree>
    <p:extLst>
      <p:ext uri="{BB962C8B-B14F-4D97-AF65-F5344CB8AC3E}">
        <p14:creationId xmlns:p14="http://schemas.microsoft.com/office/powerpoint/2010/main" val="966173818"/>
      </p:ext>
    </p:extLst>
  </p:cSld>
  <p:clrMap bg1="lt1" tx1="dk1" bg2="lt2" tx2="dk2" accent1="accent1" accent2="accent2" accent3="accent3" accent4="accent4" accent5="accent5" accent6="accent6" hlink="hlink" folHlink="folHlink"/>
  <p:sldLayoutIdLst>
    <p:sldLayoutId id="2147483780" r:id="rId1"/>
  </p:sldLayoutIdLst>
  <p:hf sldNum="0" hdr="0" ftr="0" dt="0"/>
  <p:txStyles>
    <p:titleStyle>
      <a:lvl1pPr algn="l" defTabSz="914400" rtl="0" eaLnBrk="1" latinLnBrk="0" hangingPunct="1">
        <a:lnSpc>
          <a:spcPct val="90000"/>
        </a:lnSpc>
        <a:spcBef>
          <a:spcPct val="0"/>
        </a:spcBef>
        <a:buNone/>
        <a:defRPr sz="36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23DBBC2-6C9E-0046-F5F2-0FB6EB6A26D7}"/>
              </a:ext>
            </a:extLst>
          </p:cNvPr>
          <p:cNvSpPr/>
          <p:nvPr userDrawn="1"/>
        </p:nvSpPr>
        <p:spPr>
          <a:xfrm>
            <a:off x="1" y="7657"/>
            <a:ext cx="12212354" cy="6857107"/>
          </a:xfrm>
          <a:prstGeom prst="rect">
            <a:avLst/>
          </a:prstGeom>
          <a:gradFill flip="none" rotWithShape="1">
            <a:gsLst>
              <a:gs pos="0">
                <a:srgbClr val="75B058"/>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2" name="Title Placeholder 1"/>
          <p:cNvSpPr>
            <a:spLocks noGrp="1"/>
          </p:cNvSpPr>
          <p:nvPr>
            <p:ph type="title"/>
          </p:nvPr>
        </p:nvSpPr>
        <p:spPr>
          <a:xfrm>
            <a:off x="529792" y="914523"/>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2071037"/>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2DF656D7-7D58-4B5D-A86F-04246F8E2F68}" type="datetime1">
              <a:rPr lang="da-DK" smtClean="0"/>
              <a:t>18-12-2023</a:t>
            </a:fld>
            <a:endParaRPr lang="da-DK" dirty="0"/>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5" name="Grafik 4">
            <a:extLst>
              <a:ext uri="{FF2B5EF4-FFF2-40B4-BE49-F238E27FC236}">
                <a16:creationId xmlns:a16="http://schemas.microsoft.com/office/drawing/2014/main" id="{62190AFB-98AA-A364-E9F2-12BA75F4F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0760" y="6439275"/>
            <a:ext cx="1376951" cy="241397"/>
          </a:xfrm>
          <a:prstGeom prst="rect">
            <a:avLst/>
          </a:prstGeom>
        </p:spPr>
      </p:pic>
      <p:pic>
        <p:nvPicPr>
          <p:cNvPr id="7" name="Grafik 6">
            <a:extLst>
              <a:ext uri="{FF2B5EF4-FFF2-40B4-BE49-F238E27FC236}">
                <a16:creationId xmlns:a16="http://schemas.microsoft.com/office/drawing/2014/main" id="{ECC9B760-1461-C425-68BE-70A69FE5F8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0880" y="6362701"/>
            <a:ext cx="834680" cy="349663"/>
          </a:xfrm>
          <a:prstGeom prst="rect">
            <a:avLst/>
          </a:prstGeom>
        </p:spPr>
      </p:pic>
      <p:pic>
        <p:nvPicPr>
          <p:cNvPr id="8" name="Billede 7">
            <a:extLst>
              <a:ext uri="{FF2B5EF4-FFF2-40B4-BE49-F238E27FC236}">
                <a16:creationId xmlns:a16="http://schemas.microsoft.com/office/drawing/2014/main" id="{BDB39E26-EE39-7CF7-1324-7B2F6FE86D3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071891" y="-81112"/>
            <a:ext cx="118523" cy="7060622"/>
          </a:xfrm>
          <a:prstGeom prst="rect">
            <a:avLst/>
          </a:prstGeom>
        </p:spPr>
      </p:pic>
    </p:spTree>
    <p:extLst>
      <p:ext uri="{BB962C8B-B14F-4D97-AF65-F5344CB8AC3E}">
        <p14:creationId xmlns:p14="http://schemas.microsoft.com/office/powerpoint/2010/main" val="1543383296"/>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36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mailto:forlag@seges.dk" TargetMode="External"/><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nivet.au.dk/danmarks-kvaegforskningscenter/besoeg-o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andbrugsinfo.dk/public/3/3/d/kvag_foder_fodring_metan_nogle_klimaneutral_malkeproduktion" TargetMode="External"/><Relationship Id="rId2" Type="http://schemas.openxmlformats.org/officeDocument/2006/relationships/hyperlink" Target="https://www.dmi.dk/klima/temaforside-klimaet-frem-til-i-dag/temperaturen-i-danmark" TargetMode="External"/><Relationship Id="rId1" Type="http://schemas.openxmlformats.org/officeDocument/2006/relationships/slideLayout" Target="../slideLayouts/slideLayout2.xml"/><Relationship Id="rId6" Type="http://schemas.openxmlformats.org/officeDocument/2006/relationships/hyperlink" Target="https://www.landbrugsinfo.dk/public/3/8/4/kvag_mindsk_klimaaftryk_fra_koer_kvagstald_gylletank" TargetMode="External"/><Relationship Id="rId5" Type="http://schemas.openxmlformats.org/officeDocument/2006/relationships/hyperlink" Target="https://www.youtube.com/watch?v=UyPW9vaG34o" TargetMode="External"/><Relationship Id="rId4" Type="http://schemas.openxmlformats.org/officeDocument/2006/relationships/hyperlink" Target="https://www.seges.tv/video/65695806/derfor-er-metan-det-sorte-fa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eges.tv/video/88987950/torben-hansen-prover-bovaer" TargetMode="External"/><Relationship Id="rId7" Type="http://schemas.openxmlformats.org/officeDocument/2006/relationships/hyperlink" Target="https://www.landbrugsinfo.dk/-/media/landbrugsinfo/public/7/e/1/seges_innovation_rapport_klimavirkemidler_sep_2023.pdf" TargetMode="External"/><Relationship Id="rId2" Type="http://schemas.openxmlformats.org/officeDocument/2006/relationships/hyperlink" Target="https://www.seges.tv/video/83701017/metanhuset-i-foulum" TargetMode="External"/><Relationship Id="rId1" Type="http://schemas.openxmlformats.org/officeDocument/2006/relationships/slideLayout" Target="../slideLayouts/slideLayout2.xml"/><Relationship Id="rId6" Type="http://schemas.openxmlformats.org/officeDocument/2006/relationships/hyperlink" Target="https://www.landbrugsinfo.dk/-/media/landbrugsinfo/public/4/9/9/esg_virkemiddelkatalog_kvagstalden.pdf" TargetMode="External"/><Relationship Id="rId5" Type="http://schemas.openxmlformats.org/officeDocument/2006/relationships/hyperlink" Target="https://silo.seges.dk/media/a5qcnerq/virkemidler_mark_kvaeg_gris.pdf" TargetMode="External"/><Relationship Id="rId4" Type="http://schemas.openxmlformats.org/officeDocument/2006/relationships/hyperlink" Target="https://www.seges.tv/video/90335224/klima-ko-i-stalden-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eges.tv/video/90334712/klima-ko-i-foderet-1" TargetMode="External"/><Relationship Id="rId2" Type="http://schemas.openxmlformats.org/officeDocument/2006/relationships/hyperlink" Target="https://www.landbrugsinfo.dk/public/b/0/3/foder_fodring_bovaer_virker_men_er_dyrt" TargetMode="External"/><Relationship Id="rId1" Type="http://schemas.openxmlformats.org/officeDocument/2006/relationships/slideLayout" Target="../slideLayouts/slideLayout2.xml"/><Relationship Id="rId6" Type="http://schemas.openxmlformats.org/officeDocument/2006/relationships/hyperlink" Target="https://www.seges.tv/video/71682238/sadan-arbejder-du-med-klima-i-dms" TargetMode="External"/><Relationship Id="rId5" Type="http://schemas.openxmlformats.org/officeDocument/2006/relationships/hyperlink" Target="https://www.seges.tv/video/71852028/maelk-med-lavere-klima-aftryk-ved" TargetMode="External"/><Relationship Id="rId4" Type="http://schemas.openxmlformats.org/officeDocument/2006/relationships/hyperlink" Target="https://www.landbrugsinfo.dk/public/3/8/4/kvag_mindsk_klimaaftryk_fra_koer_kvagstald_gylleta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E0D61-6666-AA7D-C42D-1355DFACE97A}"/>
              </a:ext>
            </a:extLst>
          </p:cNvPr>
          <p:cNvSpPr>
            <a:spLocks noGrp="1"/>
          </p:cNvSpPr>
          <p:nvPr>
            <p:ph type="title"/>
          </p:nvPr>
        </p:nvSpPr>
        <p:spPr/>
        <p:txBody>
          <a:bodyPr/>
          <a:lstStyle/>
          <a:p>
            <a:r>
              <a:rPr lang="da-DK" dirty="0"/>
              <a:t>Lærervejledning </a:t>
            </a:r>
            <a:br>
              <a:rPr lang="da-DK" dirty="0"/>
            </a:br>
            <a:r>
              <a:rPr lang="da-DK" dirty="0">
                <a:solidFill>
                  <a:schemeClr val="tx1"/>
                </a:solidFill>
              </a:rPr>
              <a:t>Digitalt undervisningsforløb </a:t>
            </a:r>
            <a:br>
              <a:rPr lang="da-DK" dirty="0">
                <a:solidFill>
                  <a:schemeClr val="tx1"/>
                </a:solidFill>
              </a:rPr>
            </a:br>
            <a:r>
              <a:rPr lang="da-DK" dirty="0">
                <a:solidFill>
                  <a:schemeClr val="tx1"/>
                </a:solidFill>
              </a:rPr>
              <a:t>Køer og Metan</a:t>
            </a:r>
          </a:p>
        </p:txBody>
      </p:sp>
      <p:pic>
        <p:nvPicPr>
          <p:cNvPr id="10" name="Pladsholder til indhold 9">
            <a:extLst>
              <a:ext uri="{FF2B5EF4-FFF2-40B4-BE49-F238E27FC236}">
                <a16:creationId xmlns:a16="http://schemas.microsoft.com/office/drawing/2014/main" id="{A3C1FCF9-022C-CA51-A4F3-A584C1907D85}"/>
              </a:ext>
            </a:extLst>
          </p:cNvPr>
          <p:cNvPicPr>
            <a:picLocks noGrp="1" noChangeAspect="1"/>
          </p:cNvPicPr>
          <p:nvPr>
            <p:ph idx="1"/>
          </p:nvPr>
        </p:nvPicPr>
        <p:blipFill>
          <a:blip r:embed="rId2"/>
          <a:stretch>
            <a:fillRect/>
          </a:stretch>
        </p:blipFill>
        <p:spPr>
          <a:xfrm>
            <a:off x="8261606" y="1707829"/>
            <a:ext cx="2210884" cy="3092684"/>
          </a:xfrm>
          <a:prstGeom prst="rect">
            <a:avLst/>
          </a:prstGeom>
        </p:spPr>
      </p:pic>
      <p:sp>
        <p:nvSpPr>
          <p:cNvPr id="14" name="Tekstfelt 13">
            <a:extLst>
              <a:ext uri="{FF2B5EF4-FFF2-40B4-BE49-F238E27FC236}">
                <a16:creationId xmlns:a16="http://schemas.microsoft.com/office/drawing/2014/main" id="{B9972EA4-1DE9-E4B5-12CF-C9D6CFCDF82A}"/>
              </a:ext>
            </a:extLst>
          </p:cNvPr>
          <p:cNvSpPr txBox="1"/>
          <p:nvPr/>
        </p:nvSpPr>
        <p:spPr>
          <a:xfrm>
            <a:off x="8261606" y="4800513"/>
            <a:ext cx="2476302" cy="1333378"/>
          </a:xfrm>
          <a:prstGeom prst="rect">
            <a:avLst/>
          </a:prstGeom>
          <a:noFill/>
        </p:spPr>
        <p:txBody>
          <a:bodyPr wrap="square">
            <a:spAutoFit/>
          </a:bodyPr>
          <a:lstStyle/>
          <a:p>
            <a:pPr>
              <a:lnSpc>
                <a:spcPts val="1400"/>
              </a:lnSpc>
            </a:pPr>
            <a:r>
              <a:rPr lang="da-DK" sz="1000" b="1" dirty="0">
                <a:effectLst/>
                <a:latin typeface="Arial" panose="020B0604020202020204" pitchFamily="34" charset="0"/>
                <a:ea typeface="Times New Roman" panose="02020603050405020304" pitchFamily="18" charset="0"/>
                <a:cs typeface="Times New Roman" panose="02020603050405020304" pitchFamily="18" charset="0"/>
              </a:rPr>
              <a:t>Lærebogen Bæredygtig Landbrugsproduktion</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Det digitale forløb om Køer og metan tager udgangspunkt i:</a:t>
            </a:r>
          </a:p>
          <a:p>
            <a:pPr>
              <a:lnSpc>
                <a:spcPts val="1400"/>
              </a:lnSpc>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Kapitel 6. Landbruget og klimaet</a:t>
            </a:r>
          </a:p>
          <a:p>
            <a:pPr>
              <a:lnSpc>
                <a:spcPts val="1400"/>
              </a:lnSpc>
            </a:pPr>
            <a:r>
              <a:rPr lang="da-DK" sz="1000" dirty="0">
                <a:latin typeface="Arial" panose="020B0604020202020204" pitchFamily="34" charset="0"/>
                <a:ea typeface="Times New Roman" panose="02020603050405020304" pitchFamily="18" charset="0"/>
                <a:cs typeface="Times New Roman" panose="02020603050405020304" pitchFamily="18" charset="0"/>
              </a:rPr>
              <a:t>s</a:t>
            </a:r>
            <a:r>
              <a:rPr lang="da-DK" sz="1000" dirty="0">
                <a:effectLst/>
                <a:latin typeface="Arial" panose="020B0604020202020204" pitchFamily="34" charset="0"/>
                <a:ea typeface="Times New Roman" panose="02020603050405020304" pitchFamily="18" charset="0"/>
                <a:cs typeface="Times New Roman" panose="02020603050405020304" pitchFamily="18" charset="0"/>
              </a:rPr>
              <a:t>ide 80: Klimaoptimeret fodring</a:t>
            </a:r>
            <a:endParaRPr lang="da-DK" sz="1000" dirty="0">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side 82: Fødevarernes aftryk på klimaet.</a:t>
            </a:r>
          </a:p>
        </p:txBody>
      </p:sp>
      <p:sp>
        <p:nvSpPr>
          <p:cNvPr id="15" name="Tekstfelt 14">
            <a:extLst>
              <a:ext uri="{FF2B5EF4-FFF2-40B4-BE49-F238E27FC236}">
                <a16:creationId xmlns:a16="http://schemas.microsoft.com/office/drawing/2014/main" id="{343EF620-C1A6-5333-2825-E8C827B302BB}"/>
              </a:ext>
            </a:extLst>
          </p:cNvPr>
          <p:cNvSpPr txBox="1"/>
          <p:nvPr/>
        </p:nvSpPr>
        <p:spPr>
          <a:xfrm>
            <a:off x="629174" y="2583809"/>
            <a:ext cx="7239699" cy="3052118"/>
          </a:xfrm>
          <a:prstGeom prst="rect">
            <a:avLst/>
          </a:prstGeom>
          <a:noFill/>
        </p:spPr>
        <p:txBody>
          <a:bodyPr wrap="square" lIns="0" tIns="0" rIns="0" bIns="0" rtlCol="0">
            <a:spAutoFit/>
          </a:bodyPr>
          <a:lstStyle/>
          <a:p>
            <a:pPr>
              <a:lnSpc>
                <a:spcPts val="1400"/>
              </a:lnSpc>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Projektets formål er at styrke undervisningen og øge elevernes læring og trivsel i faget Bæredygtighed. </a:t>
            </a:r>
          </a:p>
          <a:p>
            <a:pPr>
              <a:lnSpc>
                <a:spcPts val="1400"/>
              </a:lnSpc>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ts val="1400"/>
              </a:lnSpc>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Digitale læringsmaterialer kan aktivere flere læringsstile end den fysiske lærebog ”Bæredygtighed i landbruget”, der findes til faget. Lærebogen er med til at afgrænse faget og den grundviden, som eleverne forventes at opnå i løbet af hovedforløb 1 og 2. </a:t>
            </a:r>
          </a:p>
          <a:p>
            <a:pPr>
              <a:lnSpc>
                <a:spcPts val="1400"/>
              </a:lnSpc>
            </a:pPr>
            <a:endParaRPr lang="da-DK" sz="1400" dirty="0">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Materialets målgruppe: </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2. hovedforløb. Det afhænger af den enkelte skoles LUP, da der også vil være film og spørgsmål, som eleverne kan arbejde med 1. hovedforløb. </a:t>
            </a:r>
          </a:p>
          <a:p>
            <a:pPr>
              <a:lnSpc>
                <a:spcPts val="1400"/>
              </a:lnSpc>
            </a:pPr>
            <a:endParaRPr lang="da-DK" sz="1400" dirty="0">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Der er masser af muligheder for differentieret undervisning i dette forløb, da eleverne kan tage hver PP og køre det igennem i eget tempo. </a:t>
            </a:r>
            <a:r>
              <a:rPr lang="da-DK" sz="1400" dirty="0">
                <a:latin typeface="Arial" panose="020B0604020202020204" pitchFamily="34" charset="0"/>
                <a:ea typeface="Times New Roman" panose="02020603050405020304" pitchFamily="18" charset="0"/>
                <a:cs typeface="Times New Roman" panose="02020603050405020304" pitchFamily="18" charset="0"/>
              </a:rPr>
              <a:t>De hurtige elever, når måske alle links, men det er ikke nødvendigt for at gennemføre forløbet. Det vigtigste er, at du vurderer, hvilke PP du vil køre på klassen og hvilke eleverne selv skal arbejde med.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pPr>
            <a:endParaRPr lang="da-DK" sz="1400" dirty="0">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pP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503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2C079EFD-DB17-7125-8B1E-704FA7702B79}"/>
              </a:ext>
            </a:extLst>
          </p:cNvPr>
          <p:cNvSpPr/>
          <p:nvPr/>
        </p:nvSpPr>
        <p:spPr>
          <a:xfrm>
            <a:off x="2" y="893"/>
            <a:ext cx="12190413" cy="6857107"/>
          </a:xfrm>
          <a:prstGeom prst="rect">
            <a:avLst/>
          </a:prstGeom>
          <a:gradFill>
            <a:gsLst>
              <a:gs pos="0">
                <a:schemeClr val="accent3">
                  <a:lumMod val="60000"/>
                  <a:lumOff val="40000"/>
                </a:schemeClr>
              </a:gs>
              <a:gs pos="100000">
                <a:schemeClr val="bg1"/>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algn="l" rtl="0" eaLnBrk="1" fontAlgn="t" latinLnBrk="0" hangingPunct="1">
              <a:spcBef>
                <a:spcPts val="0"/>
              </a:spcBef>
              <a:spcAft>
                <a:spcPts val="0"/>
              </a:spcAft>
            </a:pPr>
            <a:endParaRPr lang="da-DK" sz="1800" b="0" i="0" u="none" strike="noStrike" dirty="0">
              <a:effectLst/>
              <a:latin typeface="Arial" panose="020B0604020202020204" pitchFamily="34" charset="0"/>
            </a:endParaRPr>
          </a:p>
        </p:txBody>
      </p:sp>
      <p:pic>
        <p:nvPicPr>
          <p:cNvPr id="9" name="Billede 8">
            <a:extLst>
              <a:ext uri="{FF2B5EF4-FFF2-40B4-BE49-F238E27FC236}">
                <a16:creationId xmlns:a16="http://schemas.microsoft.com/office/drawing/2014/main" id="{41540E67-583E-898F-926F-C29F316F6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9737" y="-88322"/>
            <a:ext cx="118523" cy="7060622"/>
          </a:xfrm>
          <a:prstGeom prst="rect">
            <a:avLst/>
          </a:prstGeom>
        </p:spPr>
      </p:pic>
      <p:pic>
        <p:nvPicPr>
          <p:cNvPr id="10" name="Grafik 9">
            <a:extLst>
              <a:ext uri="{FF2B5EF4-FFF2-40B4-BE49-F238E27FC236}">
                <a16:creationId xmlns:a16="http://schemas.microsoft.com/office/drawing/2014/main" id="{9C0DFD39-9D57-12D0-4D9D-634403EAEC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760" y="6439275"/>
            <a:ext cx="1376951" cy="241397"/>
          </a:xfrm>
          <a:prstGeom prst="rect">
            <a:avLst/>
          </a:prstGeom>
        </p:spPr>
      </p:pic>
      <p:pic>
        <p:nvPicPr>
          <p:cNvPr id="11" name="Grafik 10">
            <a:extLst>
              <a:ext uri="{FF2B5EF4-FFF2-40B4-BE49-F238E27FC236}">
                <a16:creationId xmlns:a16="http://schemas.microsoft.com/office/drawing/2014/main" id="{417B10D1-4EB4-5CB5-A836-AA2738673E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0880" y="6362701"/>
            <a:ext cx="834680" cy="349663"/>
          </a:xfrm>
          <a:prstGeom prst="rect">
            <a:avLst/>
          </a:prstGeom>
        </p:spPr>
      </p:pic>
      <p:pic>
        <p:nvPicPr>
          <p:cNvPr id="2" name="Billede 1" descr="Et billede, der indeholder tekst, roulette, projektil&#10;&#10;Automatisk genereret beskrivelse">
            <a:extLst>
              <a:ext uri="{FF2B5EF4-FFF2-40B4-BE49-F238E27FC236}">
                <a16:creationId xmlns:a16="http://schemas.microsoft.com/office/drawing/2014/main" id="{7E32117C-17B8-FA5D-E061-D78294016A83}"/>
              </a:ext>
            </a:extLst>
          </p:cNvPr>
          <p:cNvPicPr>
            <a:picLocks noChangeAspect="1"/>
          </p:cNvPicPr>
          <p:nvPr/>
        </p:nvPicPr>
        <p:blipFill>
          <a:blip r:embed="rId7" cstate="print">
            <a:alphaModFix amt="20000"/>
            <a:extLst>
              <a:ext uri="{28A0092B-C50C-407E-A947-70E740481C1C}">
                <a14:useLocalDpi xmlns:a14="http://schemas.microsoft.com/office/drawing/2010/main" val="0"/>
              </a:ext>
            </a:extLst>
          </a:blip>
          <a:stretch>
            <a:fillRect/>
          </a:stretch>
        </p:blipFill>
        <p:spPr>
          <a:xfrm rot="13410035">
            <a:off x="3289870" y="637572"/>
            <a:ext cx="5582856" cy="5582856"/>
          </a:xfrm>
          <a:prstGeom prst="rect">
            <a:avLst/>
          </a:prstGeom>
        </p:spPr>
      </p:pic>
      <p:sp>
        <p:nvSpPr>
          <p:cNvPr id="3" name="Tekstfelt 2">
            <a:extLst>
              <a:ext uri="{FF2B5EF4-FFF2-40B4-BE49-F238E27FC236}">
                <a16:creationId xmlns:a16="http://schemas.microsoft.com/office/drawing/2014/main" id="{BA285177-DDE9-B3B6-1E01-68E082CDC2AD}"/>
              </a:ext>
            </a:extLst>
          </p:cNvPr>
          <p:cNvSpPr txBox="1"/>
          <p:nvPr/>
        </p:nvSpPr>
        <p:spPr>
          <a:xfrm>
            <a:off x="3073473" y="2456279"/>
            <a:ext cx="6043465" cy="1631216"/>
          </a:xfrm>
          <a:prstGeom prst="rect">
            <a:avLst/>
          </a:prstGeom>
          <a:noFill/>
        </p:spPr>
        <p:txBody>
          <a:bodyPr wrap="square" rtlCol="0">
            <a:spAutoFit/>
          </a:bodyPr>
          <a:lstStyle/>
          <a:p>
            <a:pPr algn="ctr">
              <a:spcAft>
                <a:spcPts val="600"/>
              </a:spcAft>
            </a:pPr>
            <a:r>
              <a:rPr lang="da-DK" sz="1000" dirty="0">
                <a:latin typeface="Arial Narrow" panose="020B0606020202030204" pitchFamily="34" charset="0"/>
              </a:rPr>
              <a:t>Forfatter: Kristoffer Risgaard Eriksen og Lene Overgaard Bruun</a:t>
            </a:r>
          </a:p>
          <a:p>
            <a:pPr algn="ctr">
              <a:spcAft>
                <a:spcPts val="600"/>
              </a:spcAft>
            </a:pPr>
            <a:r>
              <a:rPr lang="da-DK" sz="1000" dirty="0">
                <a:latin typeface="Arial Narrow" panose="020B0606020202030204" pitchFamily="34" charset="0"/>
              </a:rPr>
              <a:t>Grafiker: Lene Kruse Kessler</a:t>
            </a:r>
          </a:p>
          <a:p>
            <a:pPr marL="446088" indent="-446088" algn="ctr">
              <a:spcAft>
                <a:spcPts val="600"/>
              </a:spcAft>
            </a:pPr>
            <a:r>
              <a:rPr lang="da-DK" sz="1000" dirty="0">
                <a:latin typeface="Arial Narrow" panose="020B0606020202030204" pitchFamily="34" charset="0"/>
              </a:rPr>
              <a:t>Udgiver:  SEGES Forlag© 2023, tlf.:+45 8740 5501</a:t>
            </a:r>
          </a:p>
          <a:p>
            <a:pPr marL="446088" indent="-446088" algn="ctr">
              <a:spcAft>
                <a:spcPts val="600"/>
              </a:spcAft>
            </a:pPr>
            <a:r>
              <a:rPr lang="da-DK" sz="1000" dirty="0">
                <a:latin typeface="Arial Narrow" panose="020B0606020202030204" pitchFamily="34" charset="0"/>
              </a:rPr>
              <a:t>mail: </a:t>
            </a:r>
            <a:r>
              <a:rPr lang="da-DK" sz="1000" dirty="0">
                <a:latin typeface="Arial Narrow" panose="020B0606020202030204" pitchFamily="34" charset="0"/>
                <a:hlinkClick r:id="rId8"/>
              </a:rPr>
              <a:t>forlag@seges.dk</a:t>
            </a:r>
            <a:r>
              <a:rPr lang="da-DK" sz="1000" dirty="0">
                <a:latin typeface="Arial Narrow" panose="020B0606020202030204" pitchFamily="34" charset="0"/>
              </a:rPr>
              <a:t> , </a:t>
            </a:r>
            <a:r>
              <a:rPr lang="da-DK" sz="1000" dirty="0" err="1">
                <a:latin typeface="Arial Narrow" panose="020B0606020202030204" pitchFamily="34" charset="0"/>
              </a:rPr>
              <a:t>web:seges.dk</a:t>
            </a:r>
            <a:r>
              <a:rPr lang="da-DK" sz="1000" dirty="0">
                <a:latin typeface="Arial Narrow" panose="020B0606020202030204" pitchFamily="34" charset="0"/>
              </a:rPr>
              <a:t>/forlag</a:t>
            </a:r>
          </a:p>
          <a:p>
            <a:pPr algn="ctr">
              <a:spcAft>
                <a:spcPts val="600"/>
              </a:spcAft>
            </a:pPr>
            <a:endParaRPr lang="da-DK" sz="1000" dirty="0">
              <a:latin typeface="Arial Narrow" panose="020B0606020202030204" pitchFamily="34" charset="0"/>
            </a:endParaRPr>
          </a:p>
          <a:p>
            <a:pPr algn="ctr">
              <a:spcAft>
                <a:spcPts val="600"/>
              </a:spcAft>
            </a:pPr>
            <a:r>
              <a:rPr lang="da-DK" sz="1000" dirty="0">
                <a:latin typeface="Arial Narrow" panose="020B0606020202030204" pitchFamily="34" charset="0"/>
              </a:rPr>
              <a:t>Udarbejdet med støtte fra:</a:t>
            </a:r>
          </a:p>
          <a:p>
            <a:pPr algn="ctr">
              <a:spcAft>
                <a:spcPts val="600"/>
              </a:spcAft>
            </a:pPr>
            <a:r>
              <a:rPr lang="da-DK" sz="1000" dirty="0">
                <a:latin typeface="Arial Narrow" panose="020B0606020202030204" pitchFamily="34" charset="0"/>
              </a:rPr>
              <a:t>Børne- og undervisningsministeriet – styrelsen for undervisning og kvalitet</a:t>
            </a:r>
          </a:p>
        </p:txBody>
      </p:sp>
    </p:spTree>
    <p:extLst>
      <p:ext uri="{BB962C8B-B14F-4D97-AF65-F5344CB8AC3E}">
        <p14:creationId xmlns:p14="http://schemas.microsoft.com/office/powerpoint/2010/main" val="18177380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8F1F2-63D6-C332-1C70-EFF851925F02}"/>
              </a:ext>
            </a:extLst>
          </p:cNvPr>
          <p:cNvSpPr>
            <a:spLocks noGrp="1"/>
          </p:cNvSpPr>
          <p:nvPr>
            <p:ph type="title"/>
          </p:nvPr>
        </p:nvSpPr>
        <p:spPr/>
        <p:txBody>
          <a:bodyPr/>
          <a:lstStyle/>
          <a:p>
            <a:r>
              <a:rPr lang="da-DK" dirty="0"/>
              <a:t>Et overblik over forløbet</a:t>
            </a:r>
          </a:p>
        </p:txBody>
      </p:sp>
      <p:pic>
        <p:nvPicPr>
          <p:cNvPr id="4" name="Pladsholder til indhold 3">
            <a:extLst>
              <a:ext uri="{FF2B5EF4-FFF2-40B4-BE49-F238E27FC236}">
                <a16:creationId xmlns:a16="http://schemas.microsoft.com/office/drawing/2014/main" id="{D482A5A6-7330-502A-D158-EFC1AB610CF9}"/>
              </a:ext>
            </a:extLst>
          </p:cNvPr>
          <p:cNvPicPr>
            <a:picLocks noGrp="1" noChangeAspect="1"/>
          </p:cNvPicPr>
          <p:nvPr>
            <p:ph idx="1"/>
          </p:nvPr>
        </p:nvPicPr>
        <p:blipFill>
          <a:blip r:embed="rId2"/>
          <a:stretch>
            <a:fillRect/>
          </a:stretch>
        </p:blipFill>
        <p:spPr>
          <a:xfrm>
            <a:off x="6795436" y="375507"/>
            <a:ext cx="4543021" cy="2557721"/>
          </a:xfrm>
          <a:prstGeom prst="rect">
            <a:avLst/>
          </a:prstGeom>
        </p:spPr>
      </p:pic>
      <p:sp>
        <p:nvSpPr>
          <p:cNvPr id="5" name="Tekstfelt 4">
            <a:extLst>
              <a:ext uri="{FF2B5EF4-FFF2-40B4-BE49-F238E27FC236}">
                <a16:creationId xmlns:a16="http://schemas.microsoft.com/office/drawing/2014/main" id="{660BD87D-6FB4-DB2F-D9D2-0F05779477BD}"/>
              </a:ext>
            </a:extLst>
          </p:cNvPr>
          <p:cNvSpPr txBox="1"/>
          <p:nvPr/>
        </p:nvSpPr>
        <p:spPr>
          <a:xfrm>
            <a:off x="406335" y="3139611"/>
            <a:ext cx="10385256" cy="3016210"/>
          </a:xfrm>
          <a:prstGeom prst="rect">
            <a:avLst/>
          </a:prstGeom>
          <a:noFill/>
        </p:spPr>
        <p:txBody>
          <a:bodyPr wrap="square" lIns="0" tIns="0" rIns="0" bIns="0" rtlCol="0">
            <a:spAutoFit/>
          </a:bodyPr>
          <a:lstStyle/>
          <a:p>
            <a:r>
              <a:rPr lang="da-DK" sz="1400" dirty="0"/>
              <a:t>På næste slide får du et overblik over hele forløbet om Køer og metan. Hvert trin i forløbet er markeret med et nummer, da der er indbygget en vis progression i forløbet, som bygger op til at eleverne skal arbejde med en klimavenlig foderplan i DMS.</a:t>
            </a:r>
          </a:p>
          <a:p>
            <a:endParaRPr lang="da-DK" sz="1400" dirty="0"/>
          </a:p>
          <a:p>
            <a:pPr marL="342900" indent="-342900">
              <a:buAutoNum type="arabicParenR"/>
            </a:pPr>
            <a:r>
              <a:rPr lang="da-DK" sz="1400" dirty="0"/>
              <a:t>Køer, metan og Verdensmål er en introduktion der kobler emnet til FN’s Verdensmål </a:t>
            </a:r>
          </a:p>
          <a:p>
            <a:pPr marL="342900" indent="-342900">
              <a:buAutoNum type="arabicParenR"/>
            </a:pPr>
            <a:r>
              <a:rPr lang="da-DK" sz="1400" dirty="0"/>
              <a:t>Et stort og grundlæggende afsnit, med masser af viden om drivhusgasser og særlig fokus på koens udledning af metan</a:t>
            </a:r>
          </a:p>
          <a:p>
            <a:pPr marL="342900" indent="-342900">
              <a:buAutoNum type="arabicParenR"/>
            </a:pPr>
            <a:r>
              <a:rPr lang="da-DK" sz="1400" dirty="0"/>
              <a:t>Forskning og forsøg giver viden om hvilke virkemidler, der afprøves lige nu ift. køer og metan</a:t>
            </a:r>
          </a:p>
          <a:p>
            <a:pPr marL="342900" indent="-342900">
              <a:buAutoNum type="arabicParenR"/>
            </a:pPr>
            <a:r>
              <a:rPr lang="da-DK" sz="1400" dirty="0"/>
              <a:t>Eleverne bliver præsenteret for forskellige teknologier og opfordres til selv at søge efter viden </a:t>
            </a:r>
          </a:p>
          <a:p>
            <a:pPr marL="342900" indent="-342900">
              <a:buAutoNum type="arabicParenR"/>
            </a:pPr>
            <a:r>
              <a:rPr lang="da-DK" sz="1400" dirty="0"/>
              <a:t>Film om aktuelle fodermidler, der kan minimere udledning af metan</a:t>
            </a:r>
          </a:p>
          <a:p>
            <a:pPr marL="342900" indent="-342900">
              <a:buAutoNum type="arabicParenR"/>
            </a:pPr>
            <a:r>
              <a:rPr lang="da-DK" sz="1400" dirty="0"/>
              <a:t>Podcast om køer og metan, som kan motivere eleverne til den kommende opgave om foderplanens klimaaftryk</a:t>
            </a:r>
          </a:p>
          <a:p>
            <a:pPr marL="342900" indent="-342900">
              <a:buAutoNum type="arabicParenR"/>
            </a:pPr>
            <a:r>
              <a:rPr lang="da-DK" sz="1400" dirty="0"/>
              <a:t>Formidlingsopgave, hvor eleverne skal designe en mælkekarton med budskaber om klima, køer og metan</a:t>
            </a:r>
          </a:p>
          <a:p>
            <a:pPr marL="342900" indent="-342900">
              <a:buAutoNum type="arabicParenR"/>
            </a:pPr>
            <a:r>
              <a:rPr lang="da-DK" sz="1400" dirty="0"/>
              <a:t>Den store opgave om foderplanens klimaaftryk, der er både skriftlig vejledning og videovejledning. </a:t>
            </a:r>
          </a:p>
          <a:p>
            <a:pPr marL="342900" indent="-342900">
              <a:buAutoNum type="arabicParenR"/>
            </a:pPr>
            <a:r>
              <a:rPr lang="da-DK" sz="1400" dirty="0"/>
              <a:t>Dilemma-kort – afslut forløbet med at dele eleverne op i grupper, lad dem drøfte dilemmaer og samle op i plenum.</a:t>
            </a:r>
          </a:p>
          <a:p>
            <a:pPr marL="342900" indent="-342900">
              <a:buAutoNum type="arabicParenR"/>
            </a:pPr>
            <a:r>
              <a:rPr lang="da-DK" sz="1400" dirty="0"/>
              <a:t>Quiz til elevens selvevaluering</a:t>
            </a:r>
          </a:p>
          <a:p>
            <a:endParaRPr lang="da-DK" sz="1400" dirty="0"/>
          </a:p>
        </p:txBody>
      </p:sp>
    </p:spTree>
    <p:extLst>
      <p:ext uri="{BB962C8B-B14F-4D97-AF65-F5344CB8AC3E}">
        <p14:creationId xmlns:p14="http://schemas.microsoft.com/office/powerpoint/2010/main" val="109815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E0D61-6666-AA7D-C42D-1355DFACE97A}"/>
              </a:ext>
            </a:extLst>
          </p:cNvPr>
          <p:cNvSpPr>
            <a:spLocks noGrp="1"/>
          </p:cNvSpPr>
          <p:nvPr>
            <p:ph type="title"/>
          </p:nvPr>
        </p:nvSpPr>
        <p:spPr/>
        <p:txBody>
          <a:bodyPr/>
          <a:lstStyle/>
          <a:p>
            <a:endParaRPr lang="da-DK"/>
          </a:p>
        </p:txBody>
      </p:sp>
      <p:pic>
        <p:nvPicPr>
          <p:cNvPr id="5" name="Pladsholder til indhold 4" descr="Et billede, der indeholder tekst, skærmbillede, Webside, Website&#10;&#10;Automatisk genereret beskrivelse">
            <a:extLst>
              <a:ext uri="{FF2B5EF4-FFF2-40B4-BE49-F238E27FC236}">
                <a16:creationId xmlns:a16="http://schemas.microsoft.com/office/drawing/2014/main" id="{8DF43BF1-997D-8A99-24E0-FE1259E413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0413" cy="6848695"/>
          </a:xfrm>
        </p:spPr>
      </p:pic>
    </p:spTree>
    <p:extLst>
      <p:ext uri="{BB962C8B-B14F-4D97-AF65-F5344CB8AC3E}">
        <p14:creationId xmlns:p14="http://schemas.microsoft.com/office/powerpoint/2010/main" val="372243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C825C-904D-BC05-51A7-E1561D0FFA3C}"/>
              </a:ext>
            </a:extLst>
          </p:cNvPr>
          <p:cNvSpPr>
            <a:spLocks noGrp="1"/>
          </p:cNvSpPr>
          <p:nvPr>
            <p:ph type="title"/>
          </p:nvPr>
        </p:nvSpPr>
        <p:spPr/>
        <p:txBody>
          <a:bodyPr/>
          <a:lstStyle/>
          <a:p>
            <a:r>
              <a:rPr lang="da-DK" dirty="0"/>
              <a:t>Forslag til ekskursion</a:t>
            </a:r>
          </a:p>
        </p:txBody>
      </p:sp>
      <p:pic>
        <p:nvPicPr>
          <p:cNvPr id="5" name="Pladsholder til indhold 4">
            <a:extLst>
              <a:ext uri="{FF2B5EF4-FFF2-40B4-BE49-F238E27FC236}">
                <a16:creationId xmlns:a16="http://schemas.microsoft.com/office/drawing/2014/main" id="{1F8FE208-7B81-396C-1391-55FA32D97DCC}"/>
              </a:ext>
            </a:extLst>
          </p:cNvPr>
          <p:cNvPicPr>
            <a:picLocks noGrp="1" noChangeAspect="1"/>
          </p:cNvPicPr>
          <p:nvPr>
            <p:ph idx="1"/>
          </p:nvPr>
        </p:nvPicPr>
        <p:blipFill>
          <a:blip r:embed="rId2"/>
          <a:stretch>
            <a:fillRect/>
          </a:stretch>
        </p:blipFill>
        <p:spPr>
          <a:xfrm>
            <a:off x="7256339" y="914523"/>
            <a:ext cx="3248025" cy="2771775"/>
          </a:xfrm>
        </p:spPr>
      </p:pic>
      <p:sp>
        <p:nvSpPr>
          <p:cNvPr id="6" name="Tekstfelt 5">
            <a:extLst>
              <a:ext uri="{FF2B5EF4-FFF2-40B4-BE49-F238E27FC236}">
                <a16:creationId xmlns:a16="http://schemas.microsoft.com/office/drawing/2014/main" id="{D335B084-4D82-7D78-D6C7-C5450792E353}"/>
              </a:ext>
            </a:extLst>
          </p:cNvPr>
          <p:cNvSpPr txBox="1"/>
          <p:nvPr/>
        </p:nvSpPr>
        <p:spPr>
          <a:xfrm>
            <a:off x="679508" y="2114026"/>
            <a:ext cx="6065241" cy="2369880"/>
          </a:xfrm>
          <a:prstGeom prst="rect">
            <a:avLst/>
          </a:prstGeom>
          <a:noFill/>
        </p:spPr>
        <p:txBody>
          <a:bodyPr wrap="square" lIns="0" tIns="0" rIns="0" bIns="0" rtlCol="0">
            <a:spAutoFit/>
          </a:bodyPr>
          <a:lstStyle/>
          <a:p>
            <a:r>
              <a:rPr lang="da-DK" sz="1400" dirty="0"/>
              <a:t>Hvis det er muligt, kan vi foreslå en ekskursion, når eleverne har været igennem de første 5 trin.</a:t>
            </a:r>
          </a:p>
          <a:p>
            <a:endParaRPr lang="da-DK" sz="1400" dirty="0"/>
          </a:p>
          <a:p>
            <a:r>
              <a:rPr lang="da-DK" sz="1400" dirty="0"/>
              <a:t>Hos Danmarks Kvægforskningscenter i Foulum tager de imod besøgende med særlig interesse for kvægbrug og forskning. Her kan eleverne få en faglig rundvisning og se både de </a:t>
            </a:r>
            <a:r>
              <a:rPr lang="da-DK" sz="1400" dirty="0" err="1"/>
              <a:t>vomfistulerede</a:t>
            </a:r>
            <a:r>
              <a:rPr lang="da-DK" sz="1400" dirty="0"/>
              <a:t> køer og </a:t>
            </a:r>
            <a:r>
              <a:rPr lang="da-DK" sz="1400" dirty="0" err="1"/>
              <a:t>metanhuse</a:t>
            </a:r>
            <a:r>
              <a:rPr lang="da-DK" sz="1400" dirty="0"/>
              <a:t>. </a:t>
            </a:r>
          </a:p>
          <a:p>
            <a:endParaRPr lang="da-DK" sz="1400" dirty="0"/>
          </a:p>
          <a:p>
            <a:endParaRPr lang="da-DK" sz="1400" dirty="0"/>
          </a:p>
          <a:p>
            <a:r>
              <a:rPr lang="da-DK" sz="1400" dirty="0"/>
              <a:t>Læs mere om mulighederne her: </a:t>
            </a:r>
          </a:p>
          <a:p>
            <a:r>
              <a:rPr lang="da-DK" sz="1400" dirty="0">
                <a:hlinkClick r:id="rId3"/>
              </a:rPr>
              <a:t>Besøg os (au.dk)</a:t>
            </a:r>
            <a:endParaRPr lang="da-DK" sz="1400" dirty="0"/>
          </a:p>
          <a:p>
            <a:endParaRPr lang="da-DK" sz="1400" dirty="0"/>
          </a:p>
        </p:txBody>
      </p:sp>
    </p:spTree>
    <p:extLst>
      <p:ext uri="{BB962C8B-B14F-4D97-AF65-F5344CB8AC3E}">
        <p14:creationId xmlns:p14="http://schemas.microsoft.com/office/powerpoint/2010/main" val="299171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414F2-3423-E9E9-D795-D6667D846B55}"/>
              </a:ext>
            </a:extLst>
          </p:cNvPr>
          <p:cNvSpPr>
            <a:spLocks noGrp="1"/>
          </p:cNvSpPr>
          <p:nvPr>
            <p:ph type="title"/>
          </p:nvPr>
        </p:nvSpPr>
        <p:spPr/>
        <p:txBody>
          <a:bodyPr/>
          <a:lstStyle/>
          <a:p>
            <a:r>
              <a:rPr lang="da-DK" dirty="0"/>
              <a:t>Tværfaglighed i forløbet</a:t>
            </a:r>
          </a:p>
        </p:txBody>
      </p:sp>
      <p:sp>
        <p:nvSpPr>
          <p:cNvPr id="3" name="Pladsholder til indhold 2">
            <a:extLst>
              <a:ext uri="{FF2B5EF4-FFF2-40B4-BE49-F238E27FC236}">
                <a16:creationId xmlns:a16="http://schemas.microsoft.com/office/drawing/2014/main" id="{143A4443-E6F6-7F06-B0E5-ED01842C7B7A}"/>
              </a:ext>
            </a:extLst>
          </p:cNvPr>
          <p:cNvSpPr>
            <a:spLocks noGrp="1"/>
          </p:cNvSpPr>
          <p:nvPr>
            <p:ph idx="1"/>
          </p:nvPr>
        </p:nvSpPr>
        <p:spPr/>
        <p:txBody>
          <a:bodyPr/>
          <a:lstStyle/>
          <a:p>
            <a:r>
              <a:rPr lang="da-DK" b="1" dirty="0"/>
              <a:t>Trin 2: </a:t>
            </a:r>
            <a:r>
              <a:rPr lang="da-DK" dirty="0"/>
              <a:t>Emnet om drivhusgasser fungerer fint med undervisning i Biologi – så inddrag gerne biologilæreren, hvis det er muligt. </a:t>
            </a:r>
          </a:p>
          <a:p>
            <a:r>
              <a:rPr lang="da-DK" b="1" dirty="0"/>
              <a:t>Trin 7: </a:t>
            </a:r>
            <a:r>
              <a:rPr lang="da-DK" dirty="0"/>
              <a:t>Formidlingsopgaven kan løses i samarbejde med læreren, der underviser i kommunikation.</a:t>
            </a:r>
          </a:p>
          <a:p>
            <a:r>
              <a:rPr lang="da-DK" b="1" dirty="0"/>
              <a:t>Trin 8: </a:t>
            </a:r>
            <a:r>
              <a:rPr lang="da-DK" dirty="0"/>
              <a:t>Opgaven med at beregne foderplanens klimaaftryk kan laves i samarbejde med en plantelærer, så kan eleverne efterfølgende udarbejde en dyrkningsvejledning.  </a:t>
            </a:r>
          </a:p>
        </p:txBody>
      </p:sp>
    </p:spTree>
    <p:extLst>
      <p:ext uri="{BB962C8B-B14F-4D97-AF65-F5344CB8AC3E}">
        <p14:creationId xmlns:p14="http://schemas.microsoft.com/office/powerpoint/2010/main" val="195574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E0D61-6666-AA7D-C42D-1355DFACE97A}"/>
              </a:ext>
            </a:extLst>
          </p:cNvPr>
          <p:cNvSpPr>
            <a:spLocks noGrp="1"/>
          </p:cNvSpPr>
          <p:nvPr>
            <p:ph type="title"/>
          </p:nvPr>
        </p:nvSpPr>
        <p:spPr/>
        <p:txBody>
          <a:bodyPr/>
          <a:lstStyle/>
          <a:p>
            <a:r>
              <a:rPr lang="da-DK" dirty="0"/>
              <a:t>LINK samling til Køer og Metan</a:t>
            </a:r>
          </a:p>
        </p:txBody>
      </p:sp>
      <p:sp>
        <p:nvSpPr>
          <p:cNvPr id="6" name="Pladsholder til indhold 5">
            <a:extLst>
              <a:ext uri="{FF2B5EF4-FFF2-40B4-BE49-F238E27FC236}">
                <a16:creationId xmlns:a16="http://schemas.microsoft.com/office/drawing/2014/main" id="{232A8AB3-57BB-3636-0AE4-82037B7E00A1}"/>
              </a:ext>
            </a:extLst>
          </p:cNvPr>
          <p:cNvSpPr>
            <a:spLocks noGrp="1"/>
          </p:cNvSpPr>
          <p:nvPr>
            <p:ph idx="1"/>
          </p:nvPr>
        </p:nvSpPr>
        <p:spPr>
          <a:xfrm>
            <a:off x="542925" y="1626161"/>
            <a:ext cx="11104642" cy="4593015"/>
          </a:xfrm>
        </p:spPr>
        <p:txBody>
          <a:bodyPr/>
          <a:lstStyle/>
          <a:p>
            <a:pPr marL="0" indent="0">
              <a:lnSpc>
                <a:spcPts val="1400"/>
              </a:lnSpc>
              <a:buNone/>
            </a:pP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Køer, metan og verdensmål:</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Temperaturen i Danmark (dmi.dk)</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DMI – Danmarks årsmiddeltemperatur</a:t>
            </a:r>
          </a:p>
          <a:p>
            <a:pPr marL="0" indent="0">
              <a:lnSpc>
                <a:spcPts val="1400"/>
              </a:lnSpc>
              <a:buNone/>
            </a:pP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Metan er nøglen til klimaneutral mælkeproduktion (landbrugsinfo.dk)</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Der skal ske en reduktion af metan, for at mælkens klimaaftryk kan reduceres</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Koens udledning af metan:</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Derfor er metan det sorte får - SEGES TV</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Film om koens udledning af metan</a:t>
            </a:r>
          </a:p>
          <a:p>
            <a:pPr marL="0" indent="0">
              <a:lnSpc>
                <a:spcPts val="1400"/>
              </a:lnSpc>
              <a:buNone/>
            </a:pP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en-US" sz="1100" dirty="0">
                <a:hlinkClick r:id="rId5"/>
              </a:rPr>
              <a:t>What is methane? And what part does livestock farming play? (youtube.com)</a:t>
            </a:r>
            <a:endParaRPr lang="da-DK" sz="140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Tegnefilm fra den hollandske rådgivningstjeneste vedr. metan</a:t>
            </a:r>
          </a:p>
          <a:p>
            <a:pPr marL="0" indent="0">
              <a:lnSpc>
                <a:spcPts val="1400"/>
              </a:lnSpc>
              <a:buNone/>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Sådan mindsker du klimaaftrykket fra køer, kvægstald og gylletank (landbrugsinfo.dk)</a:t>
            </a:r>
            <a:r>
              <a:rPr lang="da-DK"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pPr>
            <a:endParaRPr lang="da-DK" dirty="0"/>
          </a:p>
        </p:txBody>
      </p:sp>
    </p:spTree>
    <p:extLst>
      <p:ext uri="{BB962C8B-B14F-4D97-AF65-F5344CB8AC3E}">
        <p14:creationId xmlns:p14="http://schemas.microsoft.com/office/powerpoint/2010/main" val="170938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638BC-81A0-131F-1CF8-3CDC692566A4}"/>
              </a:ext>
            </a:extLst>
          </p:cNvPr>
          <p:cNvSpPr>
            <a:spLocks noGrp="1"/>
          </p:cNvSpPr>
          <p:nvPr>
            <p:ph type="title"/>
          </p:nvPr>
        </p:nvSpPr>
        <p:spPr/>
        <p:txBody>
          <a:bodyPr/>
          <a:lstStyle/>
          <a:p>
            <a:r>
              <a:rPr lang="da-DK" dirty="0"/>
              <a:t>LINK samling til Køer og Metan - fortsat</a:t>
            </a:r>
          </a:p>
        </p:txBody>
      </p:sp>
      <p:sp>
        <p:nvSpPr>
          <p:cNvPr id="3" name="Pladsholder til indhold 2">
            <a:extLst>
              <a:ext uri="{FF2B5EF4-FFF2-40B4-BE49-F238E27FC236}">
                <a16:creationId xmlns:a16="http://schemas.microsoft.com/office/drawing/2014/main" id="{CA7D73E5-8290-B1A0-1173-6A7095E26BE4}"/>
              </a:ext>
            </a:extLst>
          </p:cNvPr>
          <p:cNvSpPr>
            <a:spLocks noGrp="1"/>
          </p:cNvSpPr>
          <p:nvPr>
            <p:ph idx="1"/>
          </p:nvPr>
        </p:nvSpPr>
        <p:spPr>
          <a:xfrm>
            <a:off x="542925" y="1718699"/>
            <a:ext cx="11104642" cy="4539488"/>
          </a:xfrm>
        </p:spPr>
        <p:txBody>
          <a:bodyPr/>
          <a:lstStyle/>
          <a:p>
            <a:pPr marL="0" indent="0">
              <a:lnSpc>
                <a:spcPts val="1400"/>
              </a:lnSpc>
              <a:buNone/>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 </a:t>
            </a: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Forskning og forsøg:</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Metanhuset</a:t>
            </a: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 i Foulum  - SEGES TV</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Film fra </a:t>
            </a:r>
            <a:r>
              <a:rPr lang="da-DK" sz="1400" dirty="0" err="1">
                <a:effectLst/>
                <a:latin typeface="Arial" panose="020B0604020202020204" pitchFamily="34" charset="0"/>
                <a:ea typeface="Times New Roman" panose="02020603050405020304" pitchFamily="18" charset="0"/>
                <a:cs typeface="Times New Roman" panose="02020603050405020304" pitchFamily="18" charset="0"/>
              </a:rPr>
              <a:t>metanhuset</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i Foulum</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Torben Hansen prøver </a:t>
            </a:r>
            <a:r>
              <a:rPr lang="da-DK" sz="1400"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Bovaer</a:t>
            </a: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 - SEGES TV</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En afprøvning af foderadditivet </a:t>
            </a:r>
            <a:r>
              <a:rPr lang="da-DK" sz="1400" dirty="0" err="1">
                <a:effectLst/>
                <a:latin typeface="Arial" panose="020B0604020202020204" pitchFamily="34" charset="0"/>
                <a:ea typeface="Times New Roman" panose="02020603050405020304" pitchFamily="18" charset="0"/>
                <a:cs typeface="Times New Roman" panose="02020603050405020304" pitchFamily="18" charset="0"/>
              </a:rPr>
              <a:t>Bovaer</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i fem danske besætninger</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Klima &amp; Ko. – I stalden - SEGES TV</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Video - Hvordan kan løsninger inde i stalden bidrage til at reducere </a:t>
            </a:r>
            <a:r>
              <a:rPr lang="da-DK" sz="1400" dirty="0" err="1">
                <a:effectLst/>
                <a:latin typeface="Arial" panose="020B0604020202020204" pitchFamily="34" charset="0"/>
                <a:ea typeface="Times New Roman" panose="02020603050405020304" pitchFamily="18" charset="0"/>
                <a:cs typeface="Times New Roman" panose="02020603050405020304" pitchFamily="18" charset="0"/>
              </a:rPr>
              <a:t>metanudledningen</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Teknologier:</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Introduktion til virkemidler (seges.dk)</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a-DK" sz="1400" dirty="0" err="1">
                <a:effectLst/>
                <a:latin typeface="Arial" panose="020B0604020202020204" pitchFamily="34" charset="0"/>
                <a:ea typeface="Times New Roman" panose="02020603050405020304" pitchFamily="18" charset="0"/>
                <a:cs typeface="Times New Roman" panose="02020603050405020304" pitchFamily="18" charset="0"/>
              </a:rPr>
              <a:t>ESGreen</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Tool – oversigt over virkemidler</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esg_virkemiddelkatalog_kvagstalden.pdf (landbrugsinfo.dk)</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PowerPoint - VIRKEMIDLER til bæredygtig udvikling i kvægstalden</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7"/>
              </a:rPr>
              <a:t>Klimavirkemidler til dansk landbrug (landbrugsinfo.dk)</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Pdf – Klimavirkemiddelrapport, som identificerer de 29 mest effektive klimavirkemidler til landbruget</a:t>
            </a:r>
          </a:p>
          <a:p>
            <a:pPr marL="0" indent="0">
              <a:lnSpc>
                <a:spcPts val="1400"/>
              </a:lnSpc>
              <a:buNone/>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pPr>
            <a:endParaRPr lang="da-DK" dirty="0"/>
          </a:p>
        </p:txBody>
      </p:sp>
    </p:spTree>
    <p:extLst>
      <p:ext uri="{BB962C8B-B14F-4D97-AF65-F5344CB8AC3E}">
        <p14:creationId xmlns:p14="http://schemas.microsoft.com/office/powerpoint/2010/main" val="21550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638BC-81A0-131F-1CF8-3CDC692566A4}"/>
              </a:ext>
            </a:extLst>
          </p:cNvPr>
          <p:cNvSpPr>
            <a:spLocks noGrp="1"/>
          </p:cNvSpPr>
          <p:nvPr>
            <p:ph type="title"/>
          </p:nvPr>
        </p:nvSpPr>
        <p:spPr/>
        <p:txBody>
          <a:bodyPr/>
          <a:lstStyle/>
          <a:p>
            <a:r>
              <a:rPr lang="da-DK" dirty="0"/>
              <a:t>LINK samling til Køer og Metan - fortsat</a:t>
            </a:r>
          </a:p>
        </p:txBody>
      </p:sp>
      <p:sp>
        <p:nvSpPr>
          <p:cNvPr id="3" name="Pladsholder til indhold 2">
            <a:extLst>
              <a:ext uri="{FF2B5EF4-FFF2-40B4-BE49-F238E27FC236}">
                <a16:creationId xmlns:a16="http://schemas.microsoft.com/office/drawing/2014/main" id="{CA7D73E5-8290-B1A0-1173-6A7095E26BE4}"/>
              </a:ext>
            </a:extLst>
          </p:cNvPr>
          <p:cNvSpPr>
            <a:spLocks noGrp="1"/>
          </p:cNvSpPr>
          <p:nvPr>
            <p:ph idx="1"/>
          </p:nvPr>
        </p:nvSpPr>
        <p:spPr>
          <a:xfrm>
            <a:off x="542925" y="1718699"/>
            <a:ext cx="11104642" cy="4539488"/>
          </a:xfrm>
        </p:spPr>
        <p:txBody>
          <a:bodyPr/>
          <a:lstStyle/>
          <a:p>
            <a:pPr marL="0" indent="0">
              <a:lnSpc>
                <a:spcPts val="1400"/>
              </a:lnSpc>
              <a:buNone/>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Foder, der mindsker udledning af metan:</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Det </a:t>
            </a:r>
            <a:r>
              <a:rPr lang="da-DK" sz="1400"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metanreducerende</a:t>
            </a: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 stof </a:t>
            </a:r>
            <a:r>
              <a:rPr lang="da-DK" sz="1400"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Bovaer</a:t>
            </a: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 til køer virker i praksis – men er dyrt at bruge (landbrugsinfo.dk)</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afprøvning af foderadditivet </a:t>
            </a:r>
            <a:r>
              <a:rPr lang="da-DK" sz="1400" dirty="0" err="1">
                <a:effectLst/>
                <a:latin typeface="Arial" panose="020B0604020202020204" pitchFamily="34" charset="0"/>
                <a:ea typeface="Times New Roman" panose="02020603050405020304" pitchFamily="18" charset="0"/>
                <a:cs typeface="Times New Roman" panose="02020603050405020304" pitchFamily="18" charset="0"/>
              </a:rPr>
              <a:t>Bovaer</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i fem danske besætninger</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Klima &amp; Ko. – I foderet - SEGES TV</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Debat - Hvordan kan additiver og fodersammensætning bidrage til at reducere </a:t>
            </a:r>
            <a:r>
              <a:rPr lang="da-DK" sz="1400" dirty="0" err="1">
                <a:effectLst/>
                <a:latin typeface="Arial" panose="020B0604020202020204" pitchFamily="34" charset="0"/>
                <a:ea typeface="Times New Roman" panose="02020603050405020304" pitchFamily="18" charset="0"/>
                <a:cs typeface="Times New Roman" panose="02020603050405020304" pitchFamily="18" charset="0"/>
              </a:rPr>
              <a:t>metanudledningen</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fra køer – og hvad betyder fremtidens løsninger for dit arbejde som landmand.</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Sådan mindsker du klimaaftrykket fra køer, kvægstald og gylletank (landbrugsinfo.dk)</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Sådan mindsker du klimaaftrykket fra køer, kvægstald og gylletank</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Mælk med lavere klima-aftryk ved fodring med rapsfrø  - SEGES TV</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Video - Mælk med lavere klima-aftryk ved fodring med rapsfrø</a:t>
            </a:r>
          </a:p>
          <a:p>
            <a:pPr marL="0" indent="0">
              <a:lnSpc>
                <a:spcPts val="1400"/>
              </a:lnSpc>
              <a:buNone/>
            </a:pPr>
            <a:endParaRPr lang="da-DK"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Find foderplanens klimaaftryk:</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Sådan arbejder du med klima i DMS - SEGES TV</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Vejledningsvideo - Sådan arbejder du med klima i DMS (linker to gange til denne video)</a:t>
            </a:r>
          </a:p>
          <a:p>
            <a:pPr marL="0" indent="0">
              <a:lnSpc>
                <a:spcPts val="1400"/>
              </a:lnSpc>
              <a:buNone/>
            </a:pPr>
            <a:endParaRPr lang="da-DK" sz="140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00"/>
              </a:lnSpc>
              <a:buNone/>
            </a:pP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da-DK" dirty="0"/>
          </a:p>
        </p:txBody>
      </p:sp>
    </p:spTree>
    <p:extLst>
      <p:ext uri="{BB962C8B-B14F-4D97-AF65-F5344CB8AC3E}">
        <p14:creationId xmlns:p14="http://schemas.microsoft.com/office/powerpoint/2010/main" val="28094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17EC-A4C0-825E-D08C-1AACEDDE90EC}"/>
              </a:ext>
            </a:extLst>
          </p:cNvPr>
          <p:cNvSpPr>
            <a:spLocks noGrp="1"/>
          </p:cNvSpPr>
          <p:nvPr>
            <p:ph type="title"/>
          </p:nvPr>
        </p:nvSpPr>
        <p:spPr/>
        <p:txBody>
          <a:bodyPr/>
          <a:lstStyle/>
          <a:p>
            <a:r>
              <a:rPr lang="da-DK" dirty="0"/>
              <a:t>At forholde sig til </a:t>
            </a:r>
            <a:r>
              <a:rPr lang="da-DK" dirty="0" err="1"/>
              <a:t>bæredytighed</a:t>
            </a:r>
            <a:endParaRPr lang="da-DK" dirty="0"/>
          </a:p>
        </p:txBody>
      </p:sp>
      <p:sp>
        <p:nvSpPr>
          <p:cNvPr id="3" name="Pladsholder til indhold 2">
            <a:extLst>
              <a:ext uri="{FF2B5EF4-FFF2-40B4-BE49-F238E27FC236}">
                <a16:creationId xmlns:a16="http://schemas.microsoft.com/office/drawing/2014/main" id="{1E934F9C-35C3-0600-732D-281D1549E7FB}"/>
              </a:ext>
            </a:extLst>
          </p:cNvPr>
          <p:cNvSpPr>
            <a:spLocks noGrp="1"/>
          </p:cNvSpPr>
          <p:nvPr>
            <p:ph idx="1"/>
          </p:nvPr>
        </p:nvSpPr>
        <p:spPr/>
        <p:txBody>
          <a:bodyPr/>
          <a:lstStyle/>
          <a:p>
            <a:pPr marL="0" indent="0">
              <a:buNone/>
            </a:pPr>
            <a:r>
              <a:rPr lang="da-DK" dirty="0">
                <a:latin typeface="Arial" panose="020B0604020202020204" pitchFamily="34" charset="0"/>
                <a:ea typeface="Times New Roman" panose="02020603050405020304" pitchFamily="18" charset="0"/>
                <a:cs typeface="Times New Roman" panose="02020603050405020304" pitchFamily="18" charset="0"/>
              </a:rPr>
              <a:t>E</a:t>
            </a:r>
            <a:r>
              <a:rPr lang="da-DK" sz="2400" dirty="0">
                <a:effectLst/>
                <a:latin typeface="Arial" panose="020B0604020202020204" pitchFamily="34" charset="0"/>
                <a:ea typeface="Times New Roman" panose="02020603050405020304" pitchFamily="18" charset="0"/>
                <a:cs typeface="Times New Roman" panose="02020603050405020304" pitchFamily="18" charset="0"/>
              </a:rPr>
              <a:t>t fag som bæredygtighed kræver, at eleverne kan koble de naturvidenskabelige fag med samfundsrelevante problemstillinger. Derfor opfordrer vi til, at eleverne kan fordybe sig i problemstillinger vedr. klima og bæredygtighed – tage stilling til dilemmaer og debattere emner i et trygt læringsmiljø, inden de tager dialogen med praktikværten eller til middagsselskaber. </a:t>
            </a:r>
          </a:p>
          <a:p>
            <a:pPr marL="0" indent="0">
              <a:buNone/>
            </a:pPr>
            <a:endParaRPr lang="da-DK"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da-DK" sz="2400" dirty="0">
                <a:effectLst/>
                <a:latin typeface="Arial" panose="020B0604020202020204" pitchFamily="34" charset="0"/>
                <a:ea typeface="Times New Roman" panose="02020603050405020304" pitchFamily="18" charset="0"/>
                <a:cs typeface="Times New Roman" panose="02020603050405020304" pitchFamily="18" charset="0"/>
              </a:rPr>
              <a:t>Vi mener, at det i høj grad vil styrke elevernes trivsel, at de i løbet af uddannelsen bliver udfordret på holdninger og hver især tager stilling til, hvordan de som kommende landmænd vil forholde sig til og forvalte begrebet bæredygtighed. </a:t>
            </a:r>
          </a:p>
          <a:p>
            <a:endParaRPr lang="da-DK" dirty="0"/>
          </a:p>
        </p:txBody>
      </p:sp>
    </p:spTree>
    <p:extLst>
      <p:ext uri="{BB962C8B-B14F-4D97-AF65-F5344CB8AC3E}">
        <p14:creationId xmlns:p14="http://schemas.microsoft.com/office/powerpoint/2010/main" val="3272666073"/>
      </p:ext>
    </p:extLst>
  </p:cSld>
  <p:clrMapOvr>
    <a:masterClrMapping/>
  </p:clrMapOvr>
</p:sld>
</file>

<file path=ppt/theme/theme1.xml><?xml version="1.0" encoding="utf-8"?>
<a:theme xmlns:a="http://schemas.openxmlformats.org/drawingml/2006/main" name="SEGES Innovation">
  <a:themeElements>
    <a:clrScheme name="SEGES Innovation_23">
      <a:dk1>
        <a:srgbClr val="000000"/>
      </a:dk1>
      <a:lt1>
        <a:sysClr val="window" lastClr="FFFFFF"/>
      </a:lt1>
      <a:dk2>
        <a:srgbClr val="005521"/>
      </a:dk2>
      <a:lt2>
        <a:srgbClr val="CECCBB"/>
      </a:lt2>
      <a:accent1>
        <a:srgbClr val="71AE89"/>
      </a:accent1>
      <a:accent2>
        <a:srgbClr val="48280C"/>
      </a:accent2>
      <a:accent3>
        <a:srgbClr val="7AB6C6"/>
      </a:accent3>
      <a:accent4>
        <a:srgbClr val="904406"/>
      </a:accent4>
      <a:accent5>
        <a:srgbClr val="004363"/>
      </a:accent5>
      <a:accent6>
        <a:srgbClr val="E0AA00"/>
      </a:accent6>
      <a:hlink>
        <a:srgbClr val="004363"/>
      </a:hlink>
      <a:folHlink>
        <a:srgbClr val="0055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EGES_Innovation_dansk" id="{992A7D2F-7B17-4617-9EDF-8AFE8550803C}" vid="{A3B1196B-7FAD-4380-9433-415E59A7967F}"/>
    </a:ext>
  </a:extLst>
</a:theme>
</file>

<file path=ppt/theme/theme2.xml><?xml version="1.0" encoding="utf-8"?>
<a:theme xmlns:a="http://schemas.openxmlformats.org/drawingml/2006/main" name="3_SEGES Innovation">
  <a:themeElements>
    <a:clrScheme name="SEGES Innovation_23">
      <a:dk1>
        <a:srgbClr val="000000"/>
      </a:dk1>
      <a:lt1>
        <a:sysClr val="window" lastClr="FFFFFF"/>
      </a:lt1>
      <a:dk2>
        <a:srgbClr val="005521"/>
      </a:dk2>
      <a:lt2>
        <a:srgbClr val="CECCBB"/>
      </a:lt2>
      <a:accent1>
        <a:srgbClr val="71AE89"/>
      </a:accent1>
      <a:accent2>
        <a:srgbClr val="48280C"/>
      </a:accent2>
      <a:accent3>
        <a:srgbClr val="7AB6C6"/>
      </a:accent3>
      <a:accent4>
        <a:srgbClr val="904406"/>
      </a:accent4>
      <a:accent5>
        <a:srgbClr val="004363"/>
      </a:accent5>
      <a:accent6>
        <a:srgbClr val="E0AA00"/>
      </a:accent6>
      <a:hlink>
        <a:srgbClr val="004363"/>
      </a:hlink>
      <a:folHlink>
        <a:srgbClr val="0055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EGES_Innovation_dansk" id="{992A7D2F-7B17-4617-9EDF-8AFE8550803C}" vid="{A3B1196B-7FAD-4380-9433-415E59A7967F}"/>
    </a:ext>
  </a:extLst>
</a:theme>
</file>

<file path=ppt/theme/theme3.xml><?xml version="1.0" encoding="utf-8"?>
<a:theme xmlns:a="http://schemas.openxmlformats.org/drawingml/2006/main" name="2_SEGES Innovation">
  <a:themeElements>
    <a:clrScheme name="SEGES Innovation_23">
      <a:dk1>
        <a:srgbClr val="000000"/>
      </a:dk1>
      <a:lt1>
        <a:sysClr val="window" lastClr="FFFFFF"/>
      </a:lt1>
      <a:dk2>
        <a:srgbClr val="005521"/>
      </a:dk2>
      <a:lt2>
        <a:srgbClr val="CECCBB"/>
      </a:lt2>
      <a:accent1>
        <a:srgbClr val="71AE89"/>
      </a:accent1>
      <a:accent2>
        <a:srgbClr val="48280C"/>
      </a:accent2>
      <a:accent3>
        <a:srgbClr val="7AB6C6"/>
      </a:accent3>
      <a:accent4>
        <a:srgbClr val="904406"/>
      </a:accent4>
      <a:accent5>
        <a:srgbClr val="004363"/>
      </a:accent5>
      <a:accent6>
        <a:srgbClr val="E0AA00"/>
      </a:accent6>
      <a:hlink>
        <a:srgbClr val="004363"/>
      </a:hlink>
      <a:folHlink>
        <a:srgbClr val="0055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EGES_Innovation_dansk" id="{992A7D2F-7B17-4617-9EDF-8AFE8550803C}" vid="{A3B1196B-7FAD-4380-9433-415E59A7967F}"/>
    </a:ext>
  </a:extLst>
</a:theme>
</file>

<file path=ppt/theme/theme4.xml><?xml version="1.0" encoding="utf-8"?>
<a:theme xmlns:a="http://schemas.openxmlformats.org/drawingml/2006/main" name="1_SEGES Innovation">
  <a:themeElements>
    <a:clrScheme name="SEGES Innovation_23">
      <a:dk1>
        <a:srgbClr val="000000"/>
      </a:dk1>
      <a:lt1>
        <a:sysClr val="window" lastClr="FFFFFF"/>
      </a:lt1>
      <a:dk2>
        <a:srgbClr val="005521"/>
      </a:dk2>
      <a:lt2>
        <a:srgbClr val="CECCBB"/>
      </a:lt2>
      <a:accent1>
        <a:srgbClr val="71AE89"/>
      </a:accent1>
      <a:accent2>
        <a:srgbClr val="48280C"/>
      </a:accent2>
      <a:accent3>
        <a:srgbClr val="7AB6C6"/>
      </a:accent3>
      <a:accent4>
        <a:srgbClr val="904406"/>
      </a:accent4>
      <a:accent5>
        <a:srgbClr val="004363"/>
      </a:accent5>
      <a:accent6>
        <a:srgbClr val="E0AA00"/>
      </a:accent6>
      <a:hlink>
        <a:srgbClr val="004363"/>
      </a:hlink>
      <a:folHlink>
        <a:srgbClr val="0055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EGES_Innovation_dansk" id="{992A7D2F-7B17-4617-9EDF-8AFE8550803C}" vid="{A3B1196B-7FAD-4380-9433-415E59A7967F}"/>
    </a:ext>
  </a:extLst>
</a:theme>
</file>

<file path=ppt/theme/theme5.xml><?xml version="1.0" encoding="utf-8"?>
<a:theme xmlns:a="http://schemas.openxmlformats.org/drawingml/2006/main" name="Office Theme">
  <a:themeElements>
    <a:clrScheme name="SEGES PS">
      <a:dk1>
        <a:srgbClr val="000000"/>
      </a:dk1>
      <a:lt1>
        <a:sysClr val="window" lastClr="FFFFFF"/>
      </a:lt1>
      <a:dk2>
        <a:srgbClr val="005521"/>
      </a:dk2>
      <a:lt2>
        <a:srgbClr val="FFFFFF"/>
      </a:lt2>
      <a:accent1>
        <a:srgbClr val="71AE89"/>
      </a:accent1>
      <a:accent2>
        <a:srgbClr val="00435E"/>
      </a:accent2>
      <a:accent3>
        <a:srgbClr val="CECCBB"/>
      </a:accent3>
      <a:accent4>
        <a:srgbClr val="9DDCF9"/>
      </a:accent4>
      <a:accent5>
        <a:srgbClr val="4B3E31"/>
      </a:accent5>
      <a:accent6>
        <a:srgbClr val="EE6C00"/>
      </a:accent6>
      <a:hlink>
        <a:srgbClr val="00435E"/>
      </a:hlink>
      <a:folHlink>
        <a:srgbClr val="0956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SEGES PS">
      <a:dk1>
        <a:srgbClr val="000000"/>
      </a:dk1>
      <a:lt1>
        <a:sysClr val="window" lastClr="FFFFFF"/>
      </a:lt1>
      <a:dk2>
        <a:srgbClr val="005521"/>
      </a:dk2>
      <a:lt2>
        <a:srgbClr val="FFFFFF"/>
      </a:lt2>
      <a:accent1>
        <a:srgbClr val="71AE89"/>
      </a:accent1>
      <a:accent2>
        <a:srgbClr val="00435E"/>
      </a:accent2>
      <a:accent3>
        <a:srgbClr val="CECCBB"/>
      </a:accent3>
      <a:accent4>
        <a:srgbClr val="9DDCF9"/>
      </a:accent4>
      <a:accent5>
        <a:srgbClr val="4B3E31"/>
      </a:accent5>
      <a:accent6>
        <a:srgbClr val="EE6C00"/>
      </a:accent6>
      <a:hlink>
        <a:srgbClr val="00435E"/>
      </a:hlink>
      <a:folHlink>
        <a:srgbClr val="0956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1106</Words>
  <Application>Microsoft Office PowerPoint</Application>
  <PresentationFormat>Brugerdefineret</PresentationFormat>
  <Paragraphs>108</Paragraphs>
  <Slides>10</Slides>
  <Notes>0</Notes>
  <HiddenSlides>0</HiddenSlides>
  <MMClips>0</MMClips>
  <ScaleCrop>false</ScaleCrop>
  <HeadingPairs>
    <vt:vector size="6" baseType="variant">
      <vt:variant>
        <vt:lpstr>Benyttede skrifttyper</vt:lpstr>
      </vt:variant>
      <vt:variant>
        <vt:i4>2</vt:i4>
      </vt:variant>
      <vt:variant>
        <vt:lpstr>Tema</vt:lpstr>
      </vt:variant>
      <vt:variant>
        <vt:i4>4</vt:i4>
      </vt:variant>
      <vt:variant>
        <vt:lpstr>Slidetitler</vt:lpstr>
      </vt:variant>
      <vt:variant>
        <vt:i4>10</vt:i4>
      </vt:variant>
    </vt:vector>
  </HeadingPairs>
  <TitlesOfParts>
    <vt:vector size="16" baseType="lpstr">
      <vt:lpstr>Arial</vt:lpstr>
      <vt:lpstr>Arial Narrow</vt:lpstr>
      <vt:lpstr>SEGES Innovation</vt:lpstr>
      <vt:lpstr>3_SEGES Innovation</vt:lpstr>
      <vt:lpstr>2_SEGES Innovation</vt:lpstr>
      <vt:lpstr>1_SEGES Innovation</vt:lpstr>
      <vt:lpstr>Lærervejledning  Digitalt undervisningsforløb  Køer og Metan</vt:lpstr>
      <vt:lpstr>Et overblik over forløbet</vt:lpstr>
      <vt:lpstr>PowerPoint-præsentation</vt:lpstr>
      <vt:lpstr>Forslag til ekskursion</vt:lpstr>
      <vt:lpstr>Tværfaglighed i forløbet</vt:lpstr>
      <vt:lpstr>LINK samling til Køer og Metan</vt:lpstr>
      <vt:lpstr>LINK samling til Køer og Metan - fortsat</vt:lpstr>
      <vt:lpstr>LINK samling til Køer og Metan - fortsat</vt:lpstr>
      <vt:lpstr>At forholde sig til bæredytighed</vt:lpstr>
      <vt:lpstr>PowerPoint-præsentation</vt:lpstr>
    </vt:vector>
  </TitlesOfParts>
  <Company>SEGES Innovation - Marketing &amp; Fagkommunikation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til PowerPoint-skabelonen</dc:title>
  <dc:creator>Lene Overgaard Bruun</dc:creator>
  <cp:lastModifiedBy>Lene Overgaard Bruun</cp:lastModifiedBy>
  <cp:revision>27</cp:revision>
  <cp:lastPrinted>2023-11-29T11:28:05Z</cp:lastPrinted>
  <dcterms:created xsi:type="dcterms:W3CDTF">2023-11-29T11:15:26Z</dcterms:created>
  <dcterms:modified xsi:type="dcterms:W3CDTF">2023-12-18T11:59:57Z</dcterms:modified>
</cp:coreProperties>
</file>