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14"/>
  </p:notesMasterIdLst>
  <p:handoutMasterIdLst>
    <p:handoutMasterId r:id="rId15"/>
  </p:handoutMasterIdLst>
  <p:sldIdLst>
    <p:sldId id="277" r:id="rId2"/>
    <p:sldId id="267" r:id="rId3"/>
    <p:sldId id="263" r:id="rId4"/>
    <p:sldId id="278" r:id="rId5"/>
    <p:sldId id="258" r:id="rId6"/>
    <p:sldId id="271" r:id="rId7"/>
    <p:sldId id="272" r:id="rId8"/>
    <p:sldId id="279" r:id="rId9"/>
    <p:sldId id="274" r:id="rId10"/>
    <p:sldId id="260" r:id="rId11"/>
    <p:sldId id="276" r:id="rId12"/>
    <p:sldId id="265" r:id="rId13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orient="horz" pos="2954" userDrawn="1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45" userDrawn="1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73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pos="755" userDrawn="1">
          <p15:clr>
            <a:srgbClr val="A4A3A4"/>
          </p15:clr>
        </p15:guide>
        <p15:guide id="9" pos="1526" userDrawn="1">
          <p15:clr>
            <a:srgbClr val="A4A3A4"/>
          </p15:clr>
        </p15:guide>
        <p15:guide id="10" pos="2615" userDrawn="1">
          <p15:clr>
            <a:srgbClr val="A4A3A4"/>
          </p15:clr>
        </p15:guide>
        <p15:guide id="11" pos="2706" userDrawn="1">
          <p15:clr>
            <a:srgbClr val="A4A3A4"/>
          </p15:clr>
        </p15:guide>
        <p15:guide id="12" pos="3798">
          <p15:clr>
            <a:srgbClr val="A4A3A4"/>
          </p15:clr>
        </p15:guide>
        <p15:guide id="13" pos="3885" userDrawn="1">
          <p15:clr>
            <a:srgbClr val="A4A3A4"/>
          </p15:clr>
        </p15:guide>
        <p15:guide id="14" pos="5058">
          <p15:clr>
            <a:srgbClr val="A4A3A4"/>
          </p15:clr>
        </p15:guide>
        <p15:guide id="15" pos="6176" userDrawn="1">
          <p15:clr>
            <a:srgbClr val="A4A3A4"/>
          </p15:clr>
        </p15:guide>
        <p15:guide id="16" pos="6266" userDrawn="1">
          <p15:clr>
            <a:srgbClr val="A4A3A4"/>
          </p15:clr>
        </p15:guide>
        <p15:guide id="17" pos="7309" userDrawn="1">
          <p15:clr>
            <a:srgbClr val="A4A3A4"/>
          </p15:clr>
        </p15:guide>
        <p15:guide id="18" pos="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8A23"/>
    <a:srgbClr val="FFFFFF"/>
    <a:srgbClr val="000000"/>
    <a:srgbClr val="75B058"/>
    <a:srgbClr val="CCECFF"/>
    <a:srgbClr val="A35B1B"/>
    <a:srgbClr val="076471"/>
    <a:srgbClr val="4B3E31"/>
    <a:srgbClr val="00435E"/>
    <a:srgbClr val="FFC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B5D794-19D9-4F09-A817-6DB9AC8681D8}" v="2" dt="2023-12-11T08:32:42.686"/>
    <p1510:client id="{E2647AE6-FE2A-4BA9-BA37-C517A975C45A}" v="8" dt="2023-12-11T08:49:11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595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108" y="540"/>
      </p:cViewPr>
      <p:guideLst>
        <p:guide orient="horz" pos="459"/>
        <p:guide orient="horz" pos="2954"/>
        <p:guide orient="horz" pos="3996"/>
        <p:guide orient="horz" pos="845"/>
        <p:guide orient="horz" pos="3589"/>
        <p:guide pos="4973"/>
        <p:guide pos="347"/>
        <p:guide pos="755"/>
        <p:guide pos="1526"/>
        <p:guide pos="2615"/>
        <p:guide pos="2706"/>
        <p:guide pos="3798"/>
        <p:guide pos="3885"/>
        <p:guide pos="5058"/>
        <p:guide pos="6176"/>
        <p:guide pos="6266"/>
        <p:guide pos="7309"/>
        <p:guide pos="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1608" y="11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12/12/2023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hyperlink" Target="https://seges.us11.list-manage.com/subscribe?u=8b820070eb4d72eb6f3885bd7&amp;id=8be669a01c" TargetMode="External"/><Relationship Id="rId2" Type="http://schemas.openxmlformats.org/officeDocument/2006/relationships/hyperlink" Target="https://www.linkedin.com/company/seges/mycompany/verification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hyperlink" Target="https://www.seges.tv/" TargetMode="Externa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sky, mark, landskab&#10;&#10;Automatisk genereret beskrivelse">
            <a:extLst>
              <a:ext uri="{FF2B5EF4-FFF2-40B4-BE49-F238E27FC236}">
                <a16:creationId xmlns:a16="http://schemas.microsoft.com/office/drawing/2014/main" id="{ABFAF0D8-FAAC-686C-BAFB-691FB1846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77"/>
            <a:ext cx="12204000" cy="8136000"/>
          </a:xfrm>
          <a:prstGeom prst="rect">
            <a:avLst/>
          </a:prstGeom>
          <a:ln>
            <a:noFill/>
          </a:ln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188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9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landbrug, kortklippet/afgrøde/høst/ridepisk, Cash crop&#10;&#10;Automatisk genereret beskrivelse">
            <a:extLst>
              <a:ext uri="{FF2B5EF4-FFF2-40B4-BE49-F238E27FC236}">
                <a16:creationId xmlns:a16="http://schemas.microsoft.com/office/drawing/2014/main" id="{5B4EC752-A443-FD4F-AEFC-D15BB4241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9077" y="-36648"/>
            <a:ext cx="13019490" cy="689464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1258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0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ommerfugl, Natsværmere og sommerfugle, blomst, udendørs&#10;&#10;Automatisk genereret beskrivelse">
            <a:extLst>
              <a:ext uri="{FF2B5EF4-FFF2-40B4-BE49-F238E27FC236}">
                <a16:creationId xmlns:a16="http://schemas.microsoft.com/office/drawing/2014/main" id="{F5F079A7-5DC8-A7C7-B309-65291AE2E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001" y="-1162231"/>
            <a:ext cx="12244414" cy="802023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6384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F5B5DF54-78F8-479B-BD92-6E953740D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1"/>
            <a:ext cx="14436000" cy="812133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6F527156-F10C-FF50-AE04-8E356B2E9D5B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E9896C4D-419F-1CFB-9435-F4FFFDDCE4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kvæg, ko, Malkeko, pattedyr&#10;&#10;Automatisk genereret beskrivelse">
            <a:extLst>
              <a:ext uri="{FF2B5EF4-FFF2-40B4-BE49-F238E27FC236}">
                <a16:creationId xmlns:a16="http://schemas.microsoft.com/office/drawing/2014/main" id="{5A7BB20C-5899-4E01-6749-19BD994EF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87" y="-1089377"/>
            <a:ext cx="12204000" cy="7947377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7A3B5818-917D-8FD3-7EBA-20ECF2D3E39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268B7489-0877-6922-6BB1-30AE00593AC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attedyr, svin, gris, snyde&#10;&#10;Automatisk genereret beskrivelse">
            <a:extLst>
              <a:ext uri="{FF2B5EF4-FFF2-40B4-BE49-F238E27FC236}">
                <a16:creationId xmlns:a16="http://schemas.microsoft.com/office/drawing/2014/main" id="{94259BFE-D997-FA8A-4F2C-8BBE30852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2706"/>
            <a:ext cx="12190413" cy="740070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BE778B09-A42E-842D-F0DF-1C5773E26058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D52DA357-0B56-323F-838B-FC074882117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Tekniker, person, indendørs&#10;&#10;Automatisk genereret beskrivelse">
            <a:extLst>
              <a:ext uri="{FF2B5EF4-FFF2-40B4-BE49-F238E27FC236}">
                <a16:creationId xmlns:a16="http://schemas.microsoft.com/office/drawing/2014/main" id="{64B4E552-403C-0409-6546-AD48D56A6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3" y="2847"/>
            <a:ext cx="12190413" cy="6855153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bagte godter, mad, Snack, bagning&#10;&#10;Automatisk genereret beskrivelse">
            <a:extLst>
              <a:ext uri="{FF2B5EF4-FFF2-40B4-BE49-F238E27FC236}">
                <a16:creationId xmlns:a16="http://schemas.microsoft.com/office/drawing/2014/main" id="{D951936D-8F90-4D41-4E94-AC4B77BC06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7"/>
            <a:ext cx="12204000" cy="9151039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64688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bordservice, spisebord/middagsbord, bord&#10;&#10;Automatisk genereret beskrivelse">
            <a:extLst>
              <a:ext uri="{FF2B5EF4-FFF2-40B4-BE49-F238E27FC236}">
                <a16:creationId xmlns:a16="http://schemas.microsoft.com/office/drawing/2014/main" id="{B233762A-37C4-485B-4024-C6F8C97CC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17351" y="-32"/>
            <a:ext cx="12707764" cy="684405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møbel, bord, stol, tøj&#10;&#10;Automatisk genereret beskrivelse">
            <a:extLst>
              <a:ext uri="{FF2B5EF4-FFF2-40B4-BE49-F238E27FC236}">
                <a16:creationId xmlns:a16="http://schemas.microsoft.com/office/drawing/2014/main" id="{C52DFA2D-38A6-C56C-20C8-B6B970E3A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5316"/>
            <a:ext cx="12852000" cy="722925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25387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_Forside - Indsæt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-9525"/>
            <a:ext cx="12190413" cy="6867525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lyst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menulinjen, fx </a:t>
            </a:r>
            <a:r>
              <a:rPr lang="da-DK" dirty="0"/>
              <a:t>Q:\SEGES Visuel identitet\</a:t>
            </a:r>
            <a:br>
              <a:rPr lang="da-DK" dirty="0"/>
            </a:br>
            <a:r>
              <a:rPr lang="da-DK" dirty="0"/>
              <a:t>PowerPoint/Skabeloner\Forsidebilleder til SEGES </a:t>
            </a:r>
            <a:r>
              <a:rPr lang="da-DK" dirty="0" err="1"/>
              <a:t>pptx</a:t>
            </a:r>
            <a:r>
              <a:rPr lang="da-DK" dirty="0"/>
              <a:t> </a:t>
            </a:r>
            <a:endParaRPr lang="da-DK" noProof="0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5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C31469F3-AE02-107D-306A-2516A1B3FFB2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1EBBF7EE-A11A-EA61-2BA7-67758780635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9013FDBC-50C3-2EDB-6A55-C52C25F5E1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28545" y="6013832"/>
            <a:ext cx="856800" cy="360000"/>
          </a:xfrm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r>
              <a:rPr lang="da-DK" dirty="0"/>
              <a:t>SEGES logo (positivt)</a:t>
            </a:r>
          </a:p>
        </p:txBody>
      </p:sp>
    </p:spTree>
    <p:extLst>
      <p:ext uri="{BB962C8B-B14F-4D97-AF65-F5344CB8AC3E}">
        <p14:creationId xmlns:p14="http://schemas.microsoft.com/office/powerpoint/2010/main" val="338869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_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5" name="Billede 4" descr="Et billede, der indeholder mønster, Symmetri, hvid, Grafik&#10;&#10;Automatisk genereret beskrivelse">
            <a:extLst>
              <a:ext uri="{FF2B5EF4-FFF2-40B4-BE49-F238E27FC236}">
                <a16:creationId xmlns:a16="http://schemas.microsoft.com/office/drawing/2014/main" id="{5B9053B3-56D0-DEC2-E558-78749FC73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3"/>
            <a:ext cx="12190413" cy="6857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3" name="Pladsholder til billede 7">
            <a:extLst>
              <a:ext uri="{FF2B5EF4-FFF2-40B4-BE49-F238E27FC236}">
                <a16:creationId xmlns:a16="http://schemas.microsoft.com/office/drawing/2014/main" id="{BFA873EB-168F-A2CE-2821-CDC57FEBFB4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5576906F-64B8-F898-993F-9FE4AB2A96A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_Forside - Indsæt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722197E-37D3-D46A-35B3-36712481C5FB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-9525"/>
            <a:ext cx="12190413" cy="6867525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mørkt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menulinjen, fx </a:t>
            </a:r>
            <a:r>
              <a:rPr lang="da-DK" dirty="0"/>
              <a:t>Q:\SEGES Visuel identitet\</a:t>
            </a:r>
            <a:br>
              <a:rPr lang="da-DK" dirty="0"/>
            </a:br>
            <a:r>
              <a:rPr lang="da-DK" dirty="0"/>
              <a:t>PowerPoint/Skabeloner\Forsidebilleder til SEGES </a:t>
            </a:r>
            <a:r>
              <a:rPr lang="da-DK" dirty="0" err="1"/>
              <a:t>pptx</a:t>
            </a:r>
            <a:r>
              <a:rPr lang="da-DK" dirty="0"/>
              <a:t> </a:t>
            </a:r>
            <a:endParaRPr lang="da-DK" noProof="0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1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5" name="Pladsholder til billede 7">
            <a:extLst>
              <a:ext uri="{FF2B5EF4-FFF2-40B4-BE49-F238E27FC236}">
                <a16:creationId xmlns:a16="http://schemas.microsoft.com/office/drawing/2014/main" id="{CD00ACC9-19AC-94C3-2C90-4252D84C603C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6" name="Pladsholder til billede 7">
            <a:extLst>
              <a:ext uri="{FF2B5EF4-FFF2-40B4-BE49-F238E27FC236}">
                <a16:creationId xmlns:a16="http://schemas.microsoft.com/office/drawing/2014/main" id="{69935812-216D-0EAD-E2B1-60448E5158B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7" name="Pladsholder til billede 17">
            <a:extLst>
              <a:ext uri="{FF2B5EF4-FFF2-40B4-BE49-F238E27FC236}">
                <a16:creationId xmlns:a16="http://schemas.microsoft.com/office/drawing/2014/main" id="{A6E874BF-7543-2D29-800A-F16E5E59327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28545" y="6013832"/>
            <a:ext cx="856800" cy="360000"/>
          </a:xfr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SEGES logo (negativt)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7485027-14F6-5E0A-7538-2903CDC2CA7B}"/>
              </a:ext>
            </a:extLst>
          </p:cNvPr>
          <p:cNvSpPr/>
          <p:nvPr userDrawn="1"/>
        </p:nvSpPr>
        <p:spPr>
          <a:xfrm>
            <a:off x="10756669" y="6001789"/>
            <a:ext cx="1255222" cy="51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6" name="Billede 5" descr="Et billede, der indeholder mønster, Symmetri, hvid, Grafik&#10;&#10;Automatisk genereret beskrivelse">
            <a:extLst>
              <a:ext uri="{FF2B5EF4-FFF2-40B4-BE49-F238E27FC236}">
                <a16:creationId xmlns:a16="http://schemas.microsoft.com/office/drawing/2014/main" id="{38CFD1B5-ECA6-CABD-DE5A-AC359BF7E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3"/>
            <a:ext cx="12190413" cy="6857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5301509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Agenda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8D17B7A3-95C1-EC6C-24AC-4695B3661B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9792" y="1564481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1.</a:t>
            </a:r>
          </a:p>
        </p:txBody>
      </p:sp>
      <p:sp>
        <p:nvSpPr>
          <p:cNvPr id="19" name="Pladsholder til tekst 17">
            <a:extLst>
              <a:ext uri="{FF2B5EF4-FFF2-40B4-BE49-F238E27FC236}">
                <a16:creationId xmlns:a16="http://schemas.microsoft.com/office/drawing/2014/main" id="{DFD75F21-F222-70F4-C277-6D9305ABE5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9792" y="2110463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2.</a:t>
            </a:r>
          </a:p>
        </p:txBody>
      </p:sp>
      <p:sp>
        <p:nvSpPr>
          <p:cNvPr id="20" name="Pladsholder til tekst 17">
            <a:extLst>
              <a:ext uri="{FF2B5EF4-FFF2-40B4-BE49-F238E27FC236}">
                <a16:creationId xmlns:a16="http://schemas.microsoft.com/office/drawing/2014/main" id="{2276D010-236B-15D9-6425-7515DCAE53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792" y="2656445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3.</a:t>
            </a:r>
          </a:p>
        </p:txBody>
      </p:sp>
      <p:sp>
        <p:nvSpPr>
          <p:cNvPr id="21" name="Pladsholder til tekst 17">
            <a:extLst>
              <a:ext uri="{FF2B5EF4-FFF2-40B4-BE49-F238E27FC236}">
                <a16:creationId xmlns:a16="http://schemas.microsoft.com/office/drawing/2014/main" id="{E5745A9F-43AB-ABE4-88D6-1F958DAF8B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792" y="3202427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4.</a:t>
            </a:r>
          </a:p>
        </p:txBody>
      </p:sp>
      <p:sp>
        <p:nvSpPr>
          <p:cNvPr id="22" name="Pladsholder til tekst 17">
            <a:extLst>
              <a:ext uri="{FF2B5EF4-FFF2-40B4-BE49-F238E27FC236}">
                <a16:creationId xmlns:a16="http://schemas.microsoft.com/office/drawing/2014/main" id="{C14A14C0-C2BB-5805-7193-39CB4A62BF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792" y="3748409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5.</a:t>
            </a:r>
          </a:p>
        </p:txBody>
      </p:sp>
      <p:sp>
        <p:nvSpPr>
          <p:cNvPr id="23" name="Pladsholder til tekst 17">
            <a:extLst>
              <a:ext uri="{FF2B5EF4-FFF2-40B4-BE49-F238E27FC236}">
                <a16:creationId xmlns:a16="http://schemas.microsoft.com/office/drawing/2014/main" id="{6BDDE925-EB54-3D00-93B9-19E796C8E7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9792" y="4294391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6.</a:t>
            </a:r>
          </a:p>
        </p:txBody>
      </p:sp>
      <p:sp>
        <p:nvSpPr>
          <p:cNvPr id="24" name="Pladsholder til tekst 17">
            <a:extLst>
              <a:ext uri="{FF2B5EF4-FFF2-40B4-BE49-F238E27FC236}">
                <a16:creationId xmlns:a16="http://schemas.microsoft.com/office/drawing/2014/main" id="{F5EDAC6B-474B-B1B5-2191-9E79B630B4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9792" y="4840373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7.</a:t>
            </a:r>
          </a:p>
        </p:txBody>
      </p:sp>
      <p:sp>
        <p:nvSpPr>
          <p:cNvPr id="25" name="Pladsholder til tekst 17">
            <a:extLst>
              <a:ext uri="{FF2B5EF4-FFF2-40B4-BE49-F238E27FC236}">
                <a16:creationId xmlns:a16="http://schemas.microsoft.com/office/drawing/2014/main" id="{3C034A29-D418-0A0F-8A40-54A3BC1932E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9792" y="5386352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8.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38B7BFA-523F-FCB2-5215-0FB8776127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52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½ 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5301509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Agenda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8D17B7A3-95C1-EC6C-24AC-4695B3661B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9792" y="1564481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1.</a:t>
            </a:r>
          </a:p>
        </p:txBody>
      </p:sp>
      <p:sp>
        <p:nvSpPr>
          <p:cNvPr id="19" name="Pladsholder til tekst 17">
            <a:extLst>
              <a:ext uri="{FF2B5EF4-FFF2-40B4-BE49-F238E27FC236}">
                <a16:creationId xmlns:a16="http://schemas.microsoft.com/office/drawing/2014/main" id="{DFD75F21-F222-70F4-C277-6D9305ABE5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9792" y="2110463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2.</a:t>
            </a:r>
          </a:p>
        </p:txBody>
      </p:sp>
      <p:sp>
        <p:nvSpPr>
          <p:cNvPr id="20" name="Pladsholder til tekst 17">
            <a:extLst>
              <a:ext uri="{FF2B5EF4-FFF2-40B4-BE49-F238E27FC236}">
                <a16:creationId xmlns:a16="http://schemas.microsoft.com/office/drawing/2014/main" id="{2276D010-236B-15D9-6425-7515DCAE53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792" y="2656445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3.</a:t>
            </a:r>
          </a:p>
        </p:txBody>
      </p:sp>
      <p:sp>
        <p:nvSpPr>
          <p:cNvPr id="21" name="Pladsholder til tekst 17">
            <a:extLst>
              <a:ext uri="{FF2B5EF4-FFF2-40B4-BE49-F238E27FC236}">
                <a16:creationId xmlns:a16="http://schemas.microsoft.com/office/drawing/2014/main" id="{E5745A9F-43AB-ABE4-88D6-1F958DAF8B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792" y="3202427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4.</a:t>
            </a:r>
          </a:p>
        </p:txBody>
      </p:sp>
      <p:sp>
        <p:nvSpPr>
          <p:cNvPr id="22" name="Pladsholder til tekst 17">
            <a:extLst>
              <a:ext uri="{FF2B5EF4-FFF2-40B4-BE49-F238E27FC236}">
                <a16:creationId xmlns:a16="http://schemas.microsoft.com/office/drawing/2014/main" id="{C14A14C0-C2BB-5805-7193-39CB4A62BF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792" y="3748409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5.</a:t>
            </a:r>
          </a:p>
        </p:txBody>
      </p:sp>
      <p:sp>
        <p:nvSpPr>
          <p:cNvPr id="23" name="Pladsholder til tekst 17">
            <a:extLst>
              <a:ext uri="{FF2B5EF4-FFF2-40B4-BE49-F238E27FC236}">
                <a16:creationId xmlns:a16="http://schemas.microsoft.com/office/drawing/2014/main" id="{6BDDE925-EB54-3D00-93B9-19E796C8E7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9792" y="4294391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6.</a:t>
            </a:r>
          </a:p>
        </p:txBody>
      </p:sp>
      <p:sp>
        <p:nvSpPr>
          <p:cNvPr id="24" name="Pladsholder til tekst 17">
            <a:extLst>
              <a:ext uri="{FF2B5EF4-FFF2-40B4-BE49-F238E27FC236}">
                <a16:creationId xmlns:a16="http://schemas.microsoft.com/office/drawing/2014/main" id="{F5EDAC6B-474B-B1B5-2191-9E79B630B4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9792" y="4840373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7.</a:t>
            </a:r>
          </a:p>
        </p:txBody>
      </p:sp>
      <p:sp>
        <p:nvSpPr>
          <p:cNvPr id="25" name="Pladsholder til tekst 17">
            <a:extLst>
              <a:ext uri="{FF2B5EF4-FFF2-40B4-BE49-F238E27FC236}">
                <a16:creationId xmlns:a16="http://schemas.microsoft.com/office/drawing/2014/main" id="{3C034A29-D418-0A0F-8A40-54A3BC1932E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9792" y="5386352"/>
            <a:ext cx="5236631" cy="496888"/>
          </a:xfrm>
        </p:spPr>
        <p:txBody>
          <a:bodyPr anchor="ctr"/>
          <a:lstStyle>
            <a:lvl1pPr marL="7200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8.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8397883C-89FB-ADF6-7912-888F1075151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83955" y="5245"/>
            <a:ext cx="6095206" cy="6857999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7">
            <a:extLst>
              <a:ext uri="{FF2B5EF4-FFF2-40B4-BE49-F238E27FC236}">
                <a16:creationId xmlns:a16="http://schemas.microsoft.com/office/drawing/2014/main" id="{2E69CCD3-F086-8E1F-9985-37E5EADA912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828545" y="6023357"/>
            <a:ext cx="856800" cy="360000"/>
          </a:xfr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SEGES logo (negativt)</a:t>
            </a:r>
          </a:p>
        </p:txBody>
      </p:sp>
    </p:spTree>
    <p:extLst>
      <p:ext uri="{BB962C8B-B14F-4D97-AF65-F5344CB8AC3E}">
        <p14:creationId xmlns:p14="http://schemas.microsoft.com/office/powerpoint/2010/main" val="388245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FCB70D9-D3BD-4BA1-837D-EBB6BD84FDF0}" type="datetime1">
              <a:rPr lang="da-DK" smtClean="0"/>
              <a:t>12-12-2023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862806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½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3" y="392885"/>
            <a:ext cx="5197240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5184107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1B453A8-7F55-27E9-FE73-6C0FCC7E798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5206" y="7243"/>
            <a:ext cx="6095207" cy="6858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på billedikon og indsæt halvsides billede</a:t>
            </a:r>
          </a:p>
        </p:txBody>
      </p:sp>
    </p:spTree>
    <p:extLst>
      <p:ext uri="{BB962C8B-B14F-4D97-AF65-F5344CB8AC3E}">
        <p14:creationId xmlns:p14="http://schemas.microsoft.com/office/powerpoint/2010/main" val="1994602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_m_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79EAB75-33E4-AC38-3DC1-6D8A83A88563}"/>
              </a:ext>
            </a:extLst>
          </p:cNvPr>
          <p:cNvSpPr/>
          <p:nvPr userDrawn="1"/>
        </p:nvSpPr>
        <p:spPr>
          <a:xfrm>
            <a:off x="0" y="1104524"/>
            <a:ext cx="12190413" cy="46946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Tekst og billed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Tekst og bille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sky, landbrug, kortklippet/afgrøde/høst/ridepisk&#10;&#10;Automatisk genereret beskrivelse">
            <a:extLst>
              <a:ext uri="{FF2B5EF4-FFF2-40B4-BE49-F238E27FC236}">
                <a16:creationId xmlns:a16="http://schemas.microsoft.com/office/drawing/2014/main" id="{63FC6F2F-B282-18D4-5118-10FE72691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87" y="-36648"/>
            <a:ext cx="15336000" cy="10224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5" name="Pladsholder til billede 7">
            <a:extLst>
              <a:ext uri="{FF2B5EF4-FFF2-40B4-BE49-F238E27FC236}">
                <a16:creationId xmlns:a16="http://schemas.microsoft.com/office/drawing/2014/main" id="{9AFD80E3-061A-4277-AB3C-064476840F67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6" name="Pladsholder til billede 7">
            <a:extLst>
              <a:ext uri="{FF2B5EF4-FFF2-40B4-BE49-F238E27FC236}">
                <a16:creationId xmlns:a16="http://schemas.microsoft.com/office/drawing/2014/main" id="{84346747-C154-F9BE-0627-9962F4BE37CB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ledecollage -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m SE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AB752FB-04DA-8B7A-9707-6F976D756B44}"/>
              </a:ext>
            </a:extLst>
          </p:cNvPr>
          <p:cNvSpPr txBox="1"/>
          <p:nvPr userDrawn="1"/>
        </p:nvSpPr>
        <p:spPr>
          <a:xfrm>
            <a:off x="2181224" y="2473133"/>
            <a:ext cx="8777423" cy="2010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rtl="0"/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SEGES Innovation er en uafhængig innovationsvirksomhed, </a:t>
            </a:r>
            <a:b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</a:br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som i mere end 50 år har udviklet ny viden og konkrete </a:t>
            </a:r>
            <a:b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</a:br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løsninger til bæredygtig fødevareproduktion.</a:t>
            </a:r>
            <a:br>
              <a:rPr lang="da-DK" sz="1600" b="1" i="0" u="none" strike="noStrike" baseline="30000" dirty="0">
                <a:solidFill>
                  <a:schemeClr val="bg1"/>
                </a:solidFill>
                <a:latin typeface="+mj-lt"/>
              </a:rPr>
            </a:br>
            <a:endParaRPr lang="da-DK" sz="1600" b="1" i="0" u="none" strike="noStrike" baseline="30000" dirty="0">
              <a:solidFill>
                <a:schemeClr val="bg1"/>
              </a:solidFill>
              <a:latin typeface="+mj-lt"/>
            </a:endParaRPr>
          </a:p>
          <a:p>
            <a:pPr marR="0" algn="l" rtl="0"/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Vi omsætter også dyb viden om landbrug og fødevarer </a:t>
            </a:r>
            <a:b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</a:br>
            <a:r>
              <a:rPr lang="da-DK" sz="3600" b="1" i="0" u="none" strike="noStrike" baseline="30000" dirty="0">
                <a:solidFill>
                  <a:schemeClr val="bg1"/>
                </a:solidFill>
                <a:latin typeface="+mj-lt"/>
              </a:rPr>
              <a:t>til avanceret software, der viser nye veje.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565C749-8E23-562A-1F97-2DC022A48D63}"/>
              </a:ext>
            </a:extLst>
          </p:cNvPr>
          <p:cNvSpPr txBox="1"/>
          <p:nvPr userDrawn="1"/>
        </p:nvSpPr>
        <p:spPr>
          <a:xfrm>
            <a:off x="2181225" y="1889810"/>
            <a:ext cx="32861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</a:rPr>
              <a:t>OM SEGES INNOVATION</a:t>
            </a:r>
          </a:p>
        </p:txBody>
      </p:sp>
    </p:spTree>
    <p:extLst>
      <p:ext uri="{BB962C8B-B14F-4D97-AF65-F5344CB8AC3E}">
        <p14:creationId xmlns:p14="http://schemas.microsoft.com/office/powerpoint/2010/main" val="1156965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Vores værd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chemeClr val="bg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565C749-8E23-562A-1F97-2DC022A48D63}"/>
              </a:ext>
            </a:extLst>
          </p:cNvPr>
          <p:cNvSpPr txBox="1"/>
          <p:nvPr userDrawn="1"/>
        </p:nvSpPr>
        <p:spPr>
          <a:xfrm>
            <a:off x="2181225" y="1889810"/>
            <a:ext cx="32861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</a:rPr>
              <a:t>VORES VÆRDIER</a:t>
            </a:r>
          </a:p>
        </p:txBody>
      </p:sp>
      <p:pic>
        <p:nvPicPr>
          <p:cNvPr id="11" name="Billede 10" descr="Et billede, der indeholder skærmbillede, cirkel&#10;&#10;Automatisk genereret beskrivelse">
            <a:extLst>
              <a:ext uri="{FF2B5EF4-FFF2-40B4-BE49-F238E27FC236}">
                <a16:creationId xmlns:a16="http://schemas.microsoft.com/office/drawing/2014/main" id="{0E870778-62A3-B82B-5F9F-9EA4B8961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91" y="2055873"/>
            <a:ext cx="10579630" cy="274625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E4BDBC8-D0BB-2D98-5CDD-0A19D8855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53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9FA73D7-0CC8-E386-7CB7-327120CF60F7}"/>
              </a:ext>
            </a:extLst>
          </p:cNvPr>
          <p:cNvSpPr txBox="1"/>
          <p:nvPr userDrawn="1"/>
        </p:nvSpPr>
        <p:spPr>
          <a:xfrm>
            <a:off x="5440242" y="2790282"/>
            <a:ext cx="13816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TAK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AB752FB-04DA-8B7A-9707-6F976D756B44}"/>
              </a:ext>
            </a:extLst>
          </p:cNvPr>
          <p:cNvSpPr txBox="1"/>
          <p:nvPr userDrawn="1"/>
        </p:nvSpPr>
        <p:spPr>
          <a:xfrm>
            <a:off x="3695658" y="3503112"/>
            <a:ext cx="48731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for opmærksomheden</a:t>
            </a:r>
          </a:p>
        </p:txBody>
      </p:sp>
    </p:spTree>
    <p:extLst>
      <p:ext uri="{BB962C8B-B14F-4D97-AF65-F5344CB8AC3E}">
        <p14:creationId xmlns:p14="http://schemas.microsoft.com/office/powerpoint/2010/main" val="1727098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hlinkClick r:id="rId2"/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A74A4DB-9354-007D-7368-755BDC1C6297}"/>
              </a:ext>
            </a:extLst>
          </p:cNvPr>
          <p:cNvSpPr txBox="1"/>
          <p:nvPr userDrawn="1"/>
        </p:nvSpPr>
        <p:spPr>
          <a:xfrm>
            <a:off x="483372" y="5853318"/>
            <a:ext cx="157254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SEGES Innovation P/S</a:t>
            </a:r>
          </a:p>
          <a:p>
            <a:r>
              <a:rPr lang="da-DK" sz="1200" dirty="0">
                <a:solidFill>
                  <a:schemeClr val="bg1"/>
                </a:solidFill>
              </a:rPr>
              <a:t>Agro Food Park 15</a:t>
            </a:r>
          </a:p>
          <a:p>
            <a:r>
              <a:rPr lang="da-DK" sz="1200" dirty="0">
                <a:solidFill>
                  <a:schemeClr val="bg1"/>
                </a:solidFill>
              </a:rPr>
              <a:t>DK 8200 Aarhus 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8AC9A65-78B7-FD93-2CA8-49411A449444}"/>
              </a:ext>
            </a:extLst>
          </p:cNvPr>
          <p:cNvSpPr txBox="1"/>
          <p:nvPr userDrawn="1"/>
        </p:nvSpPr>
        <p:spPr>
          <a:xfrm>
            <a:off x="2536320" y="5853317"/>
            <a:ext cx="1016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seges.dk</a:t>
            </a:r>
          </a:p>
          <a:p>
            <a:r>
              <a:rPr lang="da-DK" sz="1200" dirty="0">
                <a:solidFill>
                  <a:schemeClr val="bg1"/>
                </a:solidFill>
              </a:rPr>
              <a:t>seges.tv</a:t>
            </a:r>
          </a:p>
          <a:p>
            <a:r>
              <a:rPr lang="da-DK" sz="1200" u="none" dirty="0">
                <a:solidFill>
                  <a:schemeClr val="bg1"/>
                </a:solidFill>
              </a:rPr>
              <a:t>info@seges.dk</a:t>
            </a:r>
            <a:endParaRPr lang="da-DK" sz="1200" dirty="0">
              <a:solidFill>
                <a:schemeClr val="bg1"/>
              </a:solidFill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CA0B2981-F493-78C1-7CCB-21CA0DD34DD4}"/>
              </a:ext>
            </a:extLst>
          </p:cNvPr>
          <p:cNvGrpSpPr/>
          <p:nvPr userDrawn="1"/>
        </p:nvGrpSpPr>
        <p:grpSpPr>
          <a:xfrm>
            <a:off x="4963775" y="5932706"/>
            <a:ext cx="419799" cy="415360"/>
            <a:chOff x="4630304" y="5717906"/>
            <a:chExt cx="423949" cy="423949"/>
          </a:xfrm>
        </p:grpSpPr>
        <p:pic>
          <p:nvPicPr>
            <p:cNvPr id="7" name="Billede 6" descr="Et billede, der indeholder tekst, silhuet, clipart, vektorgrafik&#10;&#10;Automatisk genereret beskrivelse">
              <a:extLst>
                <a:ext uri="{FF2B5EF4-FFF2-40B4-BE49-F238E27FC236}">
                  <a16:creationId xmlns:a16="http://schemas.microsoft.com/office/drawing/2014/main" id="{7D154AAC-DA4D-7ACC-FDB7-315F89AE9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8193" y="5769093"/>
              <a:ext cx="321576" cy="321576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6FFA800-C166-F948-77B8-FC5CB25B6D40}"/>
                </a:ext>
              </a:extLst>
            </p:cNvPr>
            <p:cNvSpPr/>
            <p:nvPr userDrawn="1"/>
          </p:nvSpPr>
          <p:spPr>
            <a:xfrm>
              <a:off x="4630304" y="5717906"/>
              <a:ext cx="423949" cy="4239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 err="1"/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3E7ABCCF-773D-292F-DFEF-40D41436856E}"/>
              </a:ext>
            </a:extLst>
          </p:cNvPr>
          <p:cNvSpPr/>
          <p:nvPr userDrawn="1"/>
        </p:nvSpPr>
        <p:spPr>
          <a:xfrm>
            <a:off x="5869876" y="5932706"/>
            <a:ext cx="419799" cy="41536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9" name="Billede 18">
            <a:hlinkClick r:id="rId5"/>
            <a:extLst>
              <a:ext uri="{FF2B5EF4-FFF2-40B4-BE49-F238E27FC236}">
                <a16:creationId xmlns:a16="http://schemas.microsoft.com/office/drawing/2014/main" id="{0180C2EC-1848-666F-2D87-3B6E48213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26" t="41990" r="41432" b="39702"/>
          <a:stretch/>
        </p:blipFill>
        <p:spPr>
          <a:xfrm>
            <a:off x="5917548" y="6022771"/>
            <a:ext cx="328972" cy="254859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46ECB3C-8882-CDB2-C51A-FDB39715B6C4}"/>
              </a:ext>
            </a:extLst>
          </p:cNvPr>
          <p:cNvSpPr/>
          <p:nvPr userDrawn="1"/>
        </p:nvSpPr>
        <p:spPr>
          <a:xfrm>
            <a:off x="6775976" y="5932706"/>
            <a:ext cx="419799" cy="41536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1" name="Billede 20">
            <a:hlinkClick r:id="rId7"/>
            <a:extLst>
              <a:ext uri="{FF2B5EF4-FFF2-40B4-BE49-F238E27FC236}">
                <a16:creationId xmlns:a16="http://schemas.microsoft.com/office/drawing/2014/main" id="{78EA9C60-E7DC-8FB2-1EA9-952AE8357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065" y="6013334"/>
            <a:ext cx="375967" cy="264931"/>
          </a:xfrm>
          <a:prstGeom prst="rect">
            <a:avLst/>
          </a:prstGeom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F6DE838B-4F10-F12C-5A9A-EF74AA7C8377}"/>
              </a:ext>
            </a:extLst>
          </p:cNvPr>
          <p:cNvSpPr txBox="1"/>
          <p:nvPr userDrawn="1"/>
        </p:nvSpPr>
        <p:spPr>
          <a:xfrm>
            <a:off x="4441616" y="2790282"/>
            <a:ext cx="33341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085755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F9A53-1DBA-4137-3B8F-D2F0F35D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EFB34D-958D-2F58-896F-9886E9775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A82145-82FB-533E-F86A-10D6F840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568B9-F7CB-4522-94EB-9C7EE3430009}" type="datetimeFigureOut">
              <a:rPr lang="en-DK" smtClean="0"/>
              <a:t>12/12/2023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85BF3A0-2E3F-8FB0-90B8-9A0660D9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44CB58-1CA1-1FD3-028A-B0DE2274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19C9-FE06-4FFD-9911-A4ED8601C3B3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3348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ø, udendørs, sky, græs&#10;&#10;Automatisk genereret beskrivelse">
            <a:extLst>
              <a:ext uri="{FF2B5EF4-FFF2-40B4-BE49-F238E27FC236}">
                <a16:creationId xmlns:a16="http://schemas.microsoft.com/office/drawing/2014/main" id="{C981EA3D-6BCE-9A94-4AA8-3494D42B2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050" y="-125428"/>
            <a:ext cx="15174835" cy="1011655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5" name="Pladsholder til billede 7">
            <a:extLst>
              <a:ext uri="{FF2B5EF4-FFF2-40B4-BE49-F238E27FC236}">
                <a16:creationId xmlns:a16="http://schemas.microsoft.com/office/drawing/2014/main" id="{9AFD80E3-061A-4277-AB3C-064476840F67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6" name="Pladsholder til billede 7">
            <a:extLst>
              <a:ext uri="{FF2B5EF4-FFF2-40B4-BE49-F238E27FC236}">
                <a16:creationId xmlns:a16="http://schemas.microsoft.com/office/drawing/2014/main" id="{84346747-C154-F9BE-0627-9962F4BE37CB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1128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, græs, hjul, udendørs&#10;&#10;Automatisk genereret beskrivelse">
            <a:extLst>
              <a:ext uri="{FF2B5EF4-FFF2-40B4-BE49-F238E27FC236}">
                <a16:creationId xmlns:a16="http://schemas.microsoft.com/office/drawing/2014/main" id="{C92C5D5E-CDF1-E400-2D37-FEF07D3D5D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648"/>
            <a:ext cx="12204000" cy="79326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A8A6C6-3AB2-8CD9-F79C-204720D9E84C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3" name="Pladsholder til billede 7">
            <a:extLst>
              <a:ext uri="{FF2B5EF4-FFF2-40B4-BE49-F238E27FC236}">
                <a16:creationId xmlns:a16="http://schemas.microsoft.com/office/drawing/2014/main" id="{FBF09783-41C6-B120-6117-7FE7A2848BA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y, udendørs, græs, kortklippet/afgrøde/høst/ridepisk&#10;&#10;Automatisk genereret beskrivelse">
            <a:extLst>
              <a:ext uri="{FF2B5EF4-FFF2-40B4-BE49-F238E27FC236}">
                <a16:creationId xmlns:a16="http://schemas.microsoft.com/office/drawing/2014/main" id="{D08C141D-6F26-6AFE-0E29-1F32DD356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204000" cy="6975505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B6ECC266-3356-072B-5A32-E64C6997A48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3" name="Pladsholder til billede 7">
            <a:extLst>
              <a:ext uri="{FF2B5EF4-FFF2-40B4-BE49-F238E27FC236}">
                <a16:creationId xmlns:a16="http://schemas.microsoft.com/office/drawing/2014/main" id="{6022D410-F615-C397-C20D-71EF6620A19B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landbrugsmaskine, traktor, græs&#10;&#10;Automatisk genereret beskrivelse">
            <a:extLst>
              <a:ext uri="{FF2B5EF4-FFF2-40B4-BE49-F238E27FC236}">
                <a16:creationId xmlns:a16="http://schemas.microsoft.com/office/drawing/2014/main" id="{69AE9F2E-4C7F-2BC1-1AFF-E9E580E33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" y="1"/>
            <a:ext cx="14237979" cy="801123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8642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enerator, udendørs, vindmølle, sky&#10;&#10;Automatisk genereret beskrivelse">
            <a:extLst>
              <a:ext uri="{FF2B5EF4-FFF2-40B4-BE49-F238E27FC236}">
                <a16:creationId xmlns:a16="http://schemas.microsoft.com/office/drawing/2014/main" id="{5EC458B4-32CB-340A-5C5E-CF375C4EC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653" y="0"/>
            <a:ext cx="14508000" cy="687622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457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8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græs, udendørs, sky, plante&#10;&#10;Automatisk genereret beskrivelse">
            <a:extLst>
              <a:ext uri="{FF2B5EF4-FFF2-40B4-BE49-F238E27FC236}">
                <a16:creationId xmlns:a16="http://schemas.microsoft.com/office/drawing/2014/main" id="{A4C5CF86-D560-1A6A-9F8E-552A1E303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4000" cy="8133913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711170"/>
            <a:ext cx="5914064" cy="866648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Pladsholder til billede 7">
            <a:extLst>
              <a:ext uri="{FF2B5EF4-FFF2-40B4-BE49-F238E27FC236}">
                <a16:creationId xmlns:a16="http://schemas.microsoft.com/office/drawing/2014/main" id="{AC1F1651-55C9-BC74-B74A-9ACB5D28E61A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Q:\SEGES_Visuel_identitet\PowerPoint\Skabeloner\Fondslogoer</a:t>
            </a:r>
          </a:p>
          <a:p>
            <a:pPr lvl="0"/>
            <a:endParaRPr lang="da-DK" noProof="0" dirty="0"/>
          </a:p>
        </p:txBody>
      </p:sp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4AF98FEA-D306-D1A4-2F3A-F1F6AFA19C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 eller fond-logo her. Q:\SEGES_Visuel_identitet\PowerPoint\Skabeloner\Fondslogoer</a:t>
            </a:r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7081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2DF656D7-7D58-4B5D-A86F-04246F8E2F68}" type="datetime1">
              <a:rPr lang="da-DK" smtClean="0"/>
              <a:t>12-12-2023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190AFB-98AA-A364-E9F2-12BA75F4F501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C9B760-1461-C425-68BE-70A69FE5F8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29" r:id="rId2"/>
    <p:sldLayoutId id="2147483742" r:id="rId3"/>
    <p:sldLayoutId id="2147483774" r:id="rId4"/>
    <p:sldLayoutId id="2147483743" r:id="rId5"/>
    <p:sldLayoutId id="2147483744" r:id="rId6"/>
    <p:sldLayoutId id="2147483769" r:id="rId7"/>
    <p:sldLayoutId id="2147483765" r:id="rId8"/>
    <p:sldLayoutId id="2147483768" r:id="rId9"/>
    <p:sldLayoutId id="2147483771" r:id="rId10"/>
    <p:sldLayoutId id="2147483766" r:id="rId11"/>
    <p:sldLayoutId id="2147483746" r:id="rId12"/>
    <p:sldLayoutId id="2147483748" r:id="rId13"/>
    <p:sldLayoutId id="2147483747" r:id="rId14"/>
    <p:sldLayoutId id="2147483745" r:id="rId15"/>
    <p:sldLayoutId id="2147483772" r:id="rId16"/>
    <p:sldLayoutId id="2147483728" r:id="rId17"/>
    <p:sldLayoutId id="2147483767" r:id="rId18"/>
    <p:sldLayoutId id="2147483757" r:id="rId19"/>
    <p:sldLayoutId id="2147483750" r:id="rId20"/>
    <p:sldLayoutId id="2147483756" r:id="rId21"/>
    <p:sldLayoutId id="2147483758" r:id="rId22"/>
    <p:sldLayoutId id="2147483754" r:id="rId23"/>
    <p:sldLayoutId id="2147483755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9" r:id="rId30"/>
    <p:sldLayoutId id="2147483740" r:id="rId31"/>
    <p:sldLayoutId id="2147483759" r:id="rId32"/>
    <p:sldLayoutId id="2147483760" r:id="rId33"/>
    <p:sldLayoutId id="2147483752" r:id="rId34"/>
    <p:sldLayoutId id="2147483753" r:id="rId35"/>
    <p:sldLayoutId id="2147483776" r:id="rId3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7.svg"/><Relationship Id="rId18" Type="http://schemas.openxmlformats.org/officeDocument/2006/relationships/image" Target="../media/image83.png"/><Relationship Id="rId3" Type="http://schemas.openxmlformats.org/officeDocument/2006/relationships/image" Target="../media/image33.svg"/><Relationship Id="rId21" Type="http://schemas.openxmlformats.org/officeDocument/2006/relationships/image" Target="../media/image86.svg"/><Relationship Id="rId7" Type="http://schemas.openxmlformats.org/officeDocument/2006/relationships/image" Target="../media/image1.png"/><Relationship Id="rId12" Type="http://schemas.openxmlformats.org/officeDocument/2006/relationships/image" Target="../media/image46.png"/><Relationship Id="rId17" Type="http://schemas.openxmlformats.org/officeDocument/2006/relationships/image" Target="../media/image82.svg"/><Relationship Id="rId2" Type="http://schemas.openxmlformats.org/officeDocument/2006/relationships/image" Target="../media/image32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jpg"/><Relationship Id="rId11" Type="http://schemas.openxmlformats.org/officeDocument/2006/relationships/image" Target="../media/image80.png"/><Relationship Id="rId5" Type="http://schemas.openxmlformats.org/officeDocument/2006/relationships/image" Target="../media/image42.svg"/><Relationship Id="rId15" Type="http://schemas.openxmlformats.org/officeDocument/2006/relationships/image" Target="../media/image60.svg"/><Relationship Id="rId10" Type="http://schemas.openxmlformats.org/officeDocument/2006/relationships/image" Target="../media/image4.svg"/><Relationship Id="rId19" Type="http://schemas.openxmlformats.org/officeDocument/2006/relationships/image" Target="../media/image84.svg"/><Relationship Id="rId4" Type="http://schemas.openxmlformats.org/officeDocument/2006/relationships/image" Target="../media/image41.png"/><Relationship Id="rId9" Type="http://schemas.openxmlformats.org/officeDocument/2006/relationships/image" Target="../media/image3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hyperlink" Target="https://netbutikken.seges.dk/index.php/catalogsearch/result/?q=b%C3%A6redygtighed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jpeg"/><Relationship Id="rId11" Type="http://schemas.openxmlformats.org/officeDocument/2006/relationships/image" Target="../media/image90.PNG"/><Relationship Id="rId5" Type="http://schemas.openxmlformats.org/officeDocument/2006/relationships/hyperlink" Target="https://netbutikken.seges.dk/index.php/biologi-1199.html" TargetMode="External"/><Relationship Id="rId10" Type="http://schemas.openxmlformats.org/officeDocument/2006/relationships/hyperlink" Target="https://silo.seges.dk/" TargetMode="External"/><Relationship Id="rId4" Type="http://schemas.openxmlformats.org/officeDocument/2006/relationships/image" Target="../media/image88.jpeg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png"/><Relationship Id="rId7" Type="http://schemas.openxmlformats.org/officeDocument/2006/relationships/image" Target="../media/image43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svg"/><Relationship Id="rId11" Type="http://schemas.openxmlformats.org/officeDocument/2006/relationships/image" Target="../media/image4.sv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33.svg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2.svg"/><Relationship Id="rId4" Type="http://schemas.openxmlformats.org/officeDocument/2006/relationships/image" Target="../media/image38.sv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8.png"/><Relationship Id="rId18" Type="http://schemas.openxmlformats.org/officeDocument/2006/relationships/image" Target="../media/image2.svg"/><Relationship Id="rId3" Type="http://schemas.openxmlformats.org/officeDocument/2006/relationships/image" Target="../media/image42.svg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17" Type="http://schemas.openxmlformats.org/officeDocument/2006/relationships/image" Target="../media/image1.png"/><Relationship Id="rId2" Type="http://schemas.openxmlformats.org/officeDocument/2006/relationships/image" Target="../media/image41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sv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openxmlformats.org/officeDocument/2006/relationships/image" Target="../media/image38.svg"/><Relationship Id="rId4" Type="http://schemas.openxmlformats.org/officeDocument/2006/relationships/image" Target="../media/image43.jpg"/><Relationship Id="rId9" Type="http://schemas.openxmlformats.org/officeDocument/2006/relationships/image" Target="../media/image37.png"/><Relationship Id="rId14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54.png"/><Relationship Id="rId2" Type="http://schemas.openxmlformats.org/officeDocument/2006/relationships/image" Target="../media/image32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g"/><Relationship Id="rId11" Type="http://schemas.openxmlformats.org/officeDocument/2006/relationships/image" Target="../media/image41.png"/><Relationship Id="rId5" Type="http://schemas.openxmlformats.org/officeDocument/2006/relationships/image" Target="../media/image2.sv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image" Target="../media/image33.svg"/><Relationship Id="rId7" Type="http://schemas.openxmlformats.org/officeDocument/2006/relationships/image" Target="../media/image4.svg"/><Relationship Id="rId12" Type="http://schemas.openxmlformats.org/officeDocument/2006/relationships/image" Target="../media/image47.svg"/><Relationship Id="rId17" Type="http://schemas.openxmlformats.org/officeDocument/2006/relationships/image" Target="../media/image49.svg"/><Relationship Id="rId2" Type="http://schemas.openxmlformats.org/officeDocument/2006/relationships/image" Target="../media/image32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openxmlformats.org/officeDocument/2006/relationships/image" Target="../media/image2.svg"/><Relationship Id="rId15" Type="http://schemas.openxmlformats.org/officeDocument/2006/relationships/image" Target="../media/image58.svg"/><Relationship Id="rId10" Type="http://schemas.openxmlformats.org/officeDocument/2006/relationships/image" Target="../media/image43.jpg"/><Relationship Id="rId19" Type="http://schemas.openxmlformats.org/officeDocument/2006/relationships/image" Target="../media/image60.svg"/><Relationship Id="rId4" Type="http://schemas.openxmlformats.org/officeDocument/2006/relationships/image" Target="../media/image1.png"/><Relationship Id="rId9" Type="http://schemas.openxmlformats.org/officeDocument/2006/relationships/image" Target="../media/image42.svg"/><Relationship Id="rId1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60.svg"/><Relationship Id="rId18" Type="http://schemas.openxmlformats.org/officeDocument/2006/relationships/image" Target="../media/image48.png"/><Relationship Id="rId3" Type="http://schemas.openxmlformats.org/officeDocument/2006/relationships/image" Target="../media/image33.svg"/><Relationship Id="rId7" Type="http://schemas.openxmlformats.org/officeDocument/2006/relationships/image" Target="../media/image1.png"/><Relationship Id="rId12" Type="http://schemas.openxmlformats.org/officeDocument/2006/relationships/image" Target="../media/image59.png"/><Relationship Id="rId17" Type="http://schemas.openxmlformats.org/officeDocument/2006/relationships/image" Target="../media/image38.svg"/><Relationship Id="rId2" Type="http://schemas.openxmlformats.org/officeDocument/2006/relationships/image" Target="../media/image3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jpg"/><Relationship Id="rId11" Type="http://schemas.openxmlformats.org/officeDocument/2006/relationships/image" Target="../media/image56.png"/><Relationship Id="rId5" Type="http://schemas.openxmlformats.org/officeDocument/2006/relationships/image" Target="../media/image42.svg"/><Relationship Id="rId15" Type="http://schemas.openxmlformats.org/officeDocument/2006/relationships/image" Target="../media/image62.svg"/><Relationship Id="rId10" Type="http://schemas.openxmlformats.org/officeDocument/2006/relationships/image" Target="../media/image4.svg"/><Relationship Id="rId19" Type="http://schemas.openxmlformats.org/officeDocument/2006/relationships/image" Target="../media/image49.svg"/><Relationship Id="rId4" Type="http://schemas.openxmlformats.org/officeDocument/2006/relationships/image" Target="../media/image41.png"/><Relationship Id="rId9" Type="http://schemas.openxmlformats.org/officeDocument/2006/relationships/image" Target="../media/image3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64.svg"/><Relationship Id="rId3" Type="http://schemas.openxmlformats.org/officeDocument/2006/relationships/image" Target="../media/image33.svg"/><Relationship Id="rId7" Type="http://schemas.openxmlformats.org/officeDocument/2006/relationships/image" Target="../media/image1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3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svg"/><Relationship Id="rId11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66.svg"/><Relationship Id="rId10" Type="http://schemas.openxmlformats.org/officeDocument/2006/relationships/image" Target="../media/image4.svg"/><Relationship Id="rId4" Type="http://schemas.openxmlformats.org/officeDocument/2006/relationships/image" Target="../media/image43.jpg"/><Relationship Id="rId9" Type="http://schemas.openxmlformats.org/officeDocument/2006/relationships/image" Target="../media/image3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33.svg"/><Relationship Id="rId7" Type="http://schemas.openxmlformats.org/officeDocument/2006/relationships/image" Target="../media/image1.pn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image" Target="../media/image3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jpg"/><Relationship Id="rId11" Type="http://schemas.openxmlformats.org/officeDocument/2006/relationships/image" Target="../media/image56.png"/><Relationship Id="rId5" Type="http://schemas.openxmlformats.org/officeDocument/2006/relationships/image" Target="../media/image42.svg"/><Relationship Id="rId15" Type="http://schemas.openxmlformats.org/officeDocument/2006/relationships/image" Target="../media/image72.svg"/><Relationship Id="rId10" Type="http://schemas.openxmlformats.org/officeDocument/2006/relationships/image" Target="../media/image4.svg"/><Relationship Id="rId19" Type="http://schemas.openxmlformats.org/officeDocument/2006/relationships/image" Target="../media/image76.svg"/><Relationship Id="rId4" Type="http://schemas.openxmlformats.org/officeDocument/2006/relationships/image" Target="../media/image41.png"/><Relationship Id="rId9" Type="http://schemas.openxmlformats.org/officeDocument/2006/relationships/image" Target="../media/image3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6.svg"/><Relationship Id="rId18" Type="http://schemas.openxmlformats.org/officeDocument/2006/relationships/image" Target="../media/image78.png"/><Relationship Id="rId3" Type="http://schemas.openxmlformats.org/officeDocument/2006/relationships/image" Target="../media/image33.svg"/><Relationship Id="rId7" Type="http://schemas.openxmlformats.org/officeDocument/2006/relationships/image" Target="../media/image1.png"/><Relationship Id="rId12" Type="http://schemas.openxmlformats.org/officeDocument/2006/relationships/image" Target="../media/image75.png"/><Relationship Id="rId17" Type="http://schemas.openxmlformats.org/officeDocument/2006/relationships/hyperlink" Target="https://www.landbrugsinfo.dk/public/3/3/d/kvag_foder_fodring_metan_nogle_klimaneutral_malkeproduktion" TargetMode="External"/><Relationship Id="rId2" Type="http://schemas.openxmlformats.org/officeDocument/2006/relationships/image" Target="../media/image32.png"/><Relationship Id="rId16" Type="http://schemas.openxmlformats.org/officeDocument/2006/relationships/hyperlink" Target="https://www.dmi.dk/klima/temaforside-klimaet-frem-til-i-dag/temperaturen-i-danmark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jpg"/><Relationship Id="rId11" Type="http://schemas.openxmlformats.org/officeDocument/2006/relationships/image" Target="../media/image77.png"/><Relationship Id="rId5" Type="http://schemas.openxmlformats.org/officeDocument/2006/relationships/image" Target="../media/image42.svg"/><Relationship Id="rId15" Type="http://schemas.openxmlformats.org/officeDocument/2006/relationships/image" Target="../media/image47.svg"/><Relationship Id="rId10" Type="http://schemas.openxmlformats.org/officeDocument/2006/relationships/image" Target="../media/image4.svg"/><Relationship Id="rId19" Type="http://schemas.openxmlformats.org/officeDocument/2006/relationships/image" Target="../media/image79.png"/><Relationship Id="rId4" Type="http://schemas.openxmlformats.org/officeDocument/2006/relationships/image" Target="../media/image41.png"/><Relationship Id="rId9" Type="http://schemas.openxmlformats.org/officeDocument/2006/relationships/image" Target="../media/image3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skærmbillede, ur, cirkel&#10;&#10;Automatisk genereret beskrivelse">
            <a:extLst>
              <a:ext uri="{FF2B5EF4-FFF2-40B4-BE49-F238E27FC236}">
                <a16:creationId xmlns:a16="http://schemas.microsoft.com/office/drawing/2014/main" id="{02477C71-6F5C-7E57-4302-673EDAB3D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0"/>
            <a:ext cx="12190413" cy="686320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4D22C1E-C76F-6913-F969-3944C015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sp>
        <p:nvSpPr>
          <p:cNvPr id="19" name="Titel 18">
            <a:extLst>
              <a:ext uri="{FF2B5EF4-FFF2-40B4-BE49-F238E27FC236}">
                <a16:creationId xmlns:a16="http://schemas.microsoft.com/office/drawing/2014/main" id="{55A87A31-64DB-B5CD-0495-1920E0B8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BF8C53-4C5E-59D4-E6EA-AD127D4E9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8563" y="4370387"/>
            <a:ext cx="954087" cy="9540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57F4C82-9FC1-91FF-7C02-0388F7BB8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477" y="6436960"/>
            <a:ext cx="1376951" cy="24139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2002651-FB9F-E6DD-4C83-206B3C7405CC}"/>
              </a:ext>
            </a:extLst>
          </p:cNvPr>
          <p:cNvSpPr txBox="1">
            <a:spLocks/>
          </p:cNvSpPr>
          <p:nvPr/>
        </p:nvSpPr>
        <p:spPr>
          <a:xfrm>
            <a:off x="1126631" y="1093096"/>
            <a:ext cx="6338288" cy="10670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da-DK" sz="5400" dirty="0">
                <a:solidFill>
                  <a:schemeClr val="accent1">
                    <a:lumMod val="50000"/>
                  </a:schemeClr>
                </a:solidFill>
              </a:rPr>
              <a:t>1. Køer, metan og Verdensmål</a:t>
            </a:r>
            <a:endParaRPr lang="en-DK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9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6B2380F-ECB9-4536-EE63-3C5550B838C5}"/>
              </a:ext>
            </a:extLst>
          </p:cNvPr>
          <p:cNvSpPr/>
          <p:nvPr/>
        </p:nvSpPr>
        <p:spPr>
          <a:xfrm>
            <a:off x="2" y="893"/>
            <a:ext cx="12190413" cy="6857107"/>
          </a:xfrm>
          <a:prstGeom prst="rect">
            <a:avLst/>
          </a:prstGeom>
          <a:gradFill flip="none" rotWithShape="1">
            <a:gsLst>
              <a:gs pos="0">
                <a:srgbClr val="42A93A">
                  <a:alpha val="80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da-DK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E3544E0-CF74-69FE-F342-A06665762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A05B08-7EE0-85E2-12C5-CC0FCE262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0069877-2BA8-70CF-3066-861FDA2EF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49" y="-88322"/>
            <a:ext cx="118523" cy="70606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6B0C78-AF99-D0F1-14B8-03A7EB773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44CD90D-5CEF-ABE3-8982-9D7D2D862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22240D0-3652-2B55-2D46-57F1DC03A977}"/>
              </a:ext>
            </a:extLst>
          </p:cNvPr>
          <p:cNvSpPr txBox="1">
            <a:spLocks/>
          </p:cNvSpPr>
          <p:nvPr/>
        </p:nvSpPr>
        <p:spPr>
          <a:xfrm>
            <a:off x="720000" y="10477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800" b="0" dirty="0">
                <a:latin typeface="Arial" panose="020B0604020202020204" pitchFamily="34" charset="0"/>
                <a:cs typeface="Arial" panose="020B0604020202020204" pitchFamily="34" charset="0"/>
              </a:rPr>
              <a:t>Verdensmål    12   Livet på landet</a:t>
            </a:r>
            <a:endParaRPr lang="en-DK" sz="3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AB26559-E6FE-3E37-D4D9-8258452BD3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36" y="155386"/>
            <a:ext cx="1072243" cy="107224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B17E920-7CFE-B073-BD77-00A043BF6D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40614" y="-818318"/>
            <a:ext cx="2905125" cy="123825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A46CC1-D961-3DB6-BD09-2AB80F2C97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99088" y="6270525"/>
            <a:ext cx="2495550" cy="1095375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E125CA7E-CBC7-62B3-D171-BB575F337AB2}"/>
              </a:ext>
            </a:extLst>
          </p:cNvPr>
          <p:cNvSpPr txBox="1"/>
          <p:nvPr/>
        </p:nvSpPr>
        <p:spPr>
          <a:xfrm>
            <a:off x="857251" y="1619251"/>
            <a:ext cx="78867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Verdensmålet om livet på land handler om at værne om naturen for at undgå klimaforandringer. 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a-DK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Vi skal beskytte natur og dyreliv og vi skal genoprette og støtte bæredygtig brug af økosystemer på land</a:t>
            </a:r>
            <a:r>
              <a:rPr lang="da-DK" sz="2400" b="1" dirty="0">
                <a:solidFill>
                  <a:srgbClr val="000000"/>
                </a:solidFill>
                <a:latin typeface="+mj-lt"/>
              </a:rPr>
              <a:t>. </a:t>
            </a:r>
            <a:endParaRPr lang="da-DK" sz="2400" dirty="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39FD551C-9441-9A35-2A2B-7A5AF11FBEB7}"/>
              </a:ext>
            </a:extLst>
          </p:cNvPr>
          <p:cNvSpPr txBox="1"/>
          <p:nvPr/>
        </p:nvSpPr>
        <p:spPr>
          <a:xfrm>
            <a:off x="1921245" y="3675072"/>
            <a:ext cx="3831855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1200"/>
              </a:spcAft>
            </a:pPr>
            <a:r>
              <a:rPr lang="da-DK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 landmand kan man skabe bedre betingelser for naturen på sin bedrift. Biodiversiteten i Danmark og i resten af verden er i krise. </a:t>
            </a:r>
          </a:p>
          <a:p>
            <a:pPr fontAlgn="t">
              <a:spcAft>
                <a:spcPts val="1200"/>
              </a:spcAft>
            </a:pP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Det er også muligt at påvirke verdensmålet om livet på land, </a:t>
            </a:r>
            <a:b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når man laver sin foderplan.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1200"/>
              </a:spcAft>
            </a:pPr>
            <a:endParaRPr lang="da-DK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394274E5-97A1-4567-AE55-B984BBD86B51}"/>
              </a:ext>
            </a:extLst>
          </p:cNvPr>
          <p:cNvSpPr txBox="1"/>
          <p:nvPr/>
        </p:nvSpPr>
        <p:spPr>
          <a:xfrm>
            <a:off x="6540614" y="3675072"/>
            <a:ext cx="4184536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</a:rPr>
              <a:t>Vælg fodermidler, der mindsker </a:t>
            </a:r>
            <a:r>
              <a:rPr lang="da-DK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importen af </a:t>
            </a:r>
            <a:r>
              <a:rPr lang="da-DK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soya</a:t>
            </a:r>
            <a:r>
              <a:rPr lang="da-DK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og palmeolie. </a:t>
            </a:r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  <a:t>Det er muligt at</a:t>
            </a:r>
            <a:r>
              <a:rPr lang="da-DK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få proteinkilder fra f.eks. græsprotein eller hestebønner. </a:t>
            </a:r>
          </a:p>
          <a:p>
            <a:pPr>
              <a:spcAft>
                <a:spcPts val="1200"/>
              </a:spcAft>
            </a:pPr>
            <a:r>
              <a:rPr lang="da-DK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Dermed er landbruget med til at mindske fældning af regnskov.</a:t>
            </a:r>
          </a:p>
          <a:p>
            <a:endParaRPr lang="da-DK" sz="1400" dirty="0" err="1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7868654-C57B-4371-E959-8A1EA434A4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20425" y="5555487"/>
            <a:ext cx="619125" cy="69532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33D5B9D-4747-B529-80CE-B1D28BD37B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5409" y="5400676"/>
            <a:ext cx="971550" cy="96202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6F28C2C-6B1D-E5BD-04DA-3695478C8D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76878" y="4907804"/>
            <a:ext cx="18288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4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tekst, roulette, projektil&#10;&#10;Automatisk genereret beskrivelse">
            <a:extLst>
              <a:ext uri="{FF2B5EF4-FFF2-40B4-BE49-F238E27FC236}">
                <a16:creationId xmlns:a16="http://schemas.microsoft.com/office/drawing/2014/main" id="{0165123F-3110-AEA1-8244-6DEB999C0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0035">
            <a:off x="3289870" y="1016865"/>
            <a:ext cx="5582856" cy="55828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59BCE9-2191-53F0-FC5A-EBE9E0E1F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535760"/>
            <a:ext cx="9385731" cy="711638"/>
          </a:xfrm>
        </p:spPr>
        <p:txBody>
          <a:bodyPr/>
          <a:lstStyle/>
          <a:p>
            <a:r>
              <a:rPr lang="da-DK" sz="4000" dirty="0">
                <a:solidFill>
                  <a:srgbClr val="076471"/>
                </a:solidFill>
              </a:rPr>
              <a:t>Link til mere viden om Verdensmål</a:t>
            </a:r>
          </a:p>
        </p:txBody>
      </p:sp>
      <p:pic>
        <p:nvPicPr>
          <p:cNvPr id="1026" name="Picture 2" descr="Bæredygtig landbrugsproduktion">
            <a:hlinkClick r:id="rId3"/>
            <a:extLst>
              <a:ext uri="{FF2B5EF4-FFF2-40B4-BE49-F238E27FC236}">
                <a16:creationId xmlns:a16="http://schemas.microsoft.com/office/drawing/2014/main" id="{EE7F1BBD-AAC6-FF77-328E-956B1DBEE3E9}"/>
              </a:ext>
            </a:extLst>
          </p:cNvPr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2" y="1950355"/>
            <a:ext cx="1929664" cy="2723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ologi">
            <a:hlinkClick r:id="rId5"/>
            <a:extLst>
              <a:ext uri="{FF2B5EF4-FFF2-40B4-BE49-F238E27FC236}">
                <a16:creationId xmlns:a16="http://schemas.microsoft.com/office/drawing/2014/main" id="{FC8B90F7-A3F2-5BD4-45F2-75E30050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40" y="1966273"/>
            <a:ext cx="1962481" cy="2723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E7AB287-7720-B7BD-9BD9-BA48E71E5096}"/>
              </a:ext>
            </a:extLst>
          </p:cNvPr>
          <p:cNvSpPr txBox="1"/>
          <p:nvPr/>
        </p:nvSpPr>
        <p:spPr>
          <a:xfrm>
            <a:off x="529792" y="4839996"/>
            <a:ext cx="257696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I lærebogen Bæredygtig landbrugsproduktion kan du læse mere om FN’s Verdensmål fra side 14-18.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F80BBBB-3A30-560F-3761-0CDE57BE6C72}"/>
              </a:ext>
            </a:extLst>
          </p:cNvPr>
          <p:cNvSpPr txBox="1"/>
          <p:nvPr/>
        </p:nvSpPr>
        <p:spPr>
          <a:xfrm>
            <a:off x="3659940" y="4839996"/>
            <a:ext cx="230018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I lærebogen Biologi kan du læse mere om drivhusgasser og klimapåvirkning fra side 148-151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AB6FBD0-2C93-1EAC-3B47-5C3EB9909E2A}"/>
              </a:ext>
            </a:extLst>
          </p:cNvPr>
          <p:cNvSpPr txBox="1"/>
          <p:nvPr/>
        </p:nvSpPr>
        <p:spPr>
          <a:xfrm>
            <a:off x="6657653" y="4840894"/>
            <a:ext cx="441039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På SILO kan du under faget Bæredygtighed følge et undervisningsforløb om FN’s verdensmål, med link til film om hvert verdensmål.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358981-9705-B285-DC9B-1437B530D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3B2CC5E-A14B-C767-D9D4-FE8940BA22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49" y="-88322"/>
            <a:ext cx="118523" cy="7060622"/>
          </a:xfrm>
          <a:prstGeom prst="rect">
            <a:avLst/>
          </a:prstGeom>
        </p:spPr>
      </p:pic>
      <p:pic>
        <p:nvPicPr>
          <p:cNvPr id="8" name="Billede 7" descr="Et billede, der indeholder tekst, Font/skrifttype, skærmbillede, design&#10;&#10;Automatisk genereret beskrivelse">
            <a:hlinkClick r:id="rId10"/>
            <a:extLst>
              <a:ext uri="{FF2B5EF4-FFF2-40B4-BE49-F238E27FC236}">
                <a16:creationId xmlns:a16="http://schemas.microsoft.com/office/drawing/2014/main" id="{26472DE1-6416-B0D3-B51C-A06E4A377A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4"/>
          <a:stretch/>
        </p:blipFill>
        <p:spPr>
          <a:xfrm>
            <a:off x="6657653" y="2985006"/>
            <a:ext cx="4410398" cy="1689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491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2C079EFD-DB17-7125-8B1E-704FA7702B79}"/>
              </a:ext>
            </a:extLst>
          </p:cNvPr>
          <p:cNvSpPr/>
          <p:nvPr/>
        </p:nvSpPr>
        <p:spPr>
          <a:xfrm>
            <a:off x="-2153" y="893"/>
            <a:ext cx="12190413" cy="6857107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da-DK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3" name="Billede 12" descr="Et billede, der indeholder tekst, roulette, projektil&#10;&#10;Automatisk genereret beskrivelse">
            <a:extLst>
              <a:ext uri="{FF2B5EF4-FFF2-40B4-BE49-F238E27FC236}">
                <a16:creationId xmlns:a16="http://schemas.microsoft.com/office/drawing/2014/main" id="{CEEAE372-82ED-FB64-B19C-D7E134C48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0035">
            <a:off x="3233483" y="994368"/>
            <a:ext cx="5629578" cy="562957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A6B308F-324D-D035-9B51-2205B3216B97}"/>
              </a:ext>
            </a:extLst>
          </p:cNvPr>
          <p:cNvSpPr txBox="1"/>
          <p:nvPr/>
        </p:nvSpPr>
        <p:spPr>
          <a:xfrm>
            <a:off x="4515356" y="3359630"/>
            <a:ext cx="384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latin typeface="Arial Narrow" panose="020B0606020202030204" pitchFamily="34" charset="0"/>
              </a:rPr>
              <a:t>Forfatter: Kristoffer Risgaard Eriksen og Lene Overgaard Bruun</a:t>
            </a:r>
          </a:p>
          <a:p>
            <a:r>
              <a:rPr lang="da-DK" sz="1000" dirty="0">
                <a:latin typeface="Arial Narrow" panose="020B0606020202030204" pitchFamily="34" charset="0"/>
              </a:rPr>
              <a:t>Grafiker: Lene Kruse Kessler</a:t>
            </a:r>
          </a:p>
          <a:p>
            <a:r>
              <a:rPr lang="da-DK" sz="1000" dirty="0">
                <a:latin typeface="Arial Narrow" panose="020B0606020202030204" pitchFamily="34" charset="0"/>
              </a:rPr>
              <a:t>Udgiver: SEGES Forlag© 2023 </a:t>
            </a:r>
          </a:p>
          <a:p>
            <a:endParaRPr lang="da-DK" sz="1000" dirty="0">
              <a:latin typeface="Arial Narrow" panose="020B0606020202030204" pitchFamily="34" charset="0"/>
            </a:endParaRPr>
          </a:p>
          <a:p>
            <a:r>
              <a:rPr lang="da-DK" sz="1000" dirty="0">
                <a:latin typeface="Arial Narrow" panose="020B0606020202030204" pitchFamily="34" charset="0"/>
              </a:rPr>
              <a:t>Udarbejdet med støtte fra:</a:t>
            </a:r>
          </a:p>
          <a:p>
            <a:r>
              <a:rPr lang="da-DK" sz="1000" dirty="0">
                <a:latin typeface="Arial Narrow" panose="020B0606020202030204" pitchFamily="34" charset="0"/>
              </a:rPr>
              <a:t>Børne- og Undervisningsministeriet – Styrelsen for Undervisning og Kvalitet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6A86A6-E94D-2867-1496-C398C542F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FF2885-23DC-A76C-58B3-65C14B837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1540E67-583E-898F-926F-C29F316F6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737" y="-88322"/>
            <a:ext cx="118523" cy="70606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0DFD39-9D57-12D0-4D9D-634403EAE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17B10D1-4EB4-5CB5-A836-AA2738673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3800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tekst, skærmbillede, tegning&#10;&#10;Automatisk genereret beskrivelse">
            <a:extLst>
              <a:ext uri="{FF2B5EF4-FFF2-40B4-BE49-F238E27FC236}">
                <a16:creationId xmlns:a16="http://schemas.microsoft.com/office/drawing/2014/main" id="{4C515575-C8EB-04CB-182A-C789418F8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4"/>
            <a:ext cx="12190413" cy="68632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321EB7-6C55-9924-813E-23DCE635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974" y="1193798"/>
            <a:ext cx="6338288" cy="1067070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accent1">
                    <a:lumMod val="50000"/>
                  </a:schemeClr>
                </a:solidFill>
              </a:rPr>
              <a:t>Hvad er bæredygtig udvikling?</a:t>
            </a:r>
            <a:endParaRPr lang="en-DK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F7871D-D323-2201-6C4C-0D18E2E2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34" y="2846520"/>
            <a:ext cx="5386192" cy="2225903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da-DK" sz="9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Den udvikling, der skaffer menneskene og miljøet det bedste uden at skade fremtidige generationers mulighed for at dække deres behov”</a:t>
            </a:r>
            <a:endParaRPr lang="da-DK" sz="9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lvl="1" indent="0" algn="r">
              <a:lnSpc>
                <a:spcPct val="107000"/>
              </a:lnSpc>
              <a:spcAft>
                <a:spcPts val="800"/>
              </a:spcAft>
              <a:buNone/>
            </a:pPr>
            <a:endParaRPr lang="da-DK" sz="5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lvl="1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FN’s Brundtland-rapport, 1987</a:t>
            </a:r>
          </a:p>
          <a:p>
            <a:pPr marL="0" indent="0">
              <a:buNone/>
            </a:pPr>
            <a:endParaRPr lang="en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12AFCEC-A7D9-6C8F-38EF-6B2154B77372}"/>
              </a:ext>
            </a:extLst>
          </p:cNvPr>
          <p:cNvSpPr txBox="1"/>
          <p:nvPr/>
        </p:nvSpPr>
        <p:spPr>
          <a:xfrm>
            <a:off x="4774394" y="2555422"/>
            <a:ext cx="57498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da-DK" sz="8000" dirty="0">
              <a:solidFill>
                <a:schemeClr val="tx2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01EFEFD-DE7D-0869-D94E-0ADFAA735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8830" y="6343650"/>
            <a:ext cx="3076575" cy="13144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ABBA137-1121-67A3-EB30-C322E6796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pic>
        <p:nvPicPr>
          <p:cNvPr id="9" name="Billede 8" descr="Et billede, der indeholder tekst, roulette, projektil&#10;&#10;Automatisk genereret beskrivelse">
            <a:extLst>
              <a:ext uri="{FF2B5EF4-FFF2-40B4-BE49-F238E27FC236}">
                <a16:creationId xmlns:a16="http://schemas.microsoft.com/office/drawing/2014/main" id="{20544D2D-79F5-ECC0-0D3E-736D89C93A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2" y="791980"/>
            <a:ext cx="3928427" cy="3928427"/>
          </a:xfrm>
          <a:prstGeom prst="rect">
            <a:avLst/>
          </a:prstGeom>
        </p:spPr>
      </p:pic>
      <p:pic>
        <p:nvPicPr>
          <p:cNvPr id="5" name="Billede 4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1E8DF82-4927-0195-B391-015B3AB501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3"/>
          <a:stretch/>
        </p:blipFill>
        <p:spPr>
          <a:xfrm>
            <a:off x="572410" y="4829580"/>
            <a:ext cx="4042674" cy="11425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58C3AB-8786-EBD9-B886-FF2896105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897" y="6451549"/>
            <a:ext cx="1376951" cy="2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0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8BB389A-C15C-60BE-F95A-E52E3869841F}"/>
              </a:ext>
            </a:extLst>
          </p:cNvPr>
          <p:cNvSpPr/>
          <p:nvPr/>
        </p:nvSpPr>
        <p:spPr>
          <a:xfrm>
            <a:off x="-3459" y="7657"/>
            <a:ext cx="12190413" cy="6857107"/>
          </a:xfrm>
          <a:prstGeom prst="rect">
            <a:avLst/>
          </a:prstGeom>
          <a:gradFill flip="none" rotWithShape="1">
            <a:gsLst>
              <a:gs pos="0">
                <a:srgbClr val="75B058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544531-4477-2AFC-4A5E-BF0A87C0C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8072" y="-191983"/>
            <a:ext cx="5386191" cy="3818693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0EEBB99-F7B0-24E6-3255-624779AB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891" y="-81112"/>
            <a:ext cx="118523" cy="706062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829CB16-79B5-1951-0544-DD585FDE7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0122" y="6369911"/>
            <a:ext cx="834680" cy="3496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C5DDCA7-D178-66F3-A6C2-F0EBBC234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8368" y="525979"/>
            <a:ext cx="5649120" cy="1630917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4D3DAF65-A914-1AC1-2394-7BE3AD44C817}"/>
              </a:ext>
            </a:extLst>
          </p:cNvPr>
          <p:cNvSpPr txBox="1"/>
          <p:nvPr/>
        </p:nvSpPr>
        <p:spPr>
          <a:xfrm>
            <a:off x="1878368" y="2725842"/>
            <a:ext cx="7666814" cy="1836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rtl="0"/>
            <a:r>
              <a:rPr lang="da-DK" sz="4400" b="1" i="0" u="none" strike="noStrike" baseline="30000" dirty="0">
                <a:solidFill>
                  <a:schemeClr val="tx2"/>
                </a:solidFill>
                <a:latin typeface="+mj-lt"/>
              </a:rPr>
              <a:t>FN’s verdensmål for bæredygtig udvikling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+mj-lt"/>
                <a:ea typeface="Calibri" panose="020F0502020204030204" pitchFamily="34" charset="0"/>
              </a:rPr>
              <a:t>I 2015 vedtog FN 17 verdensmål for bæredygtig udvikling. </a:t>
            </a:r>
            <a:b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+mj-lt"/>
                <a:ea typeface="Calibri" panose="020F0502020204030204" pitchFamily="34" charset="0"/>
              </a:rPr>
              <a:t>Verdensmålene udgør 17 konkrete mål og 169 delmål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b="0" i="0" u="none" strike="noStrike" cap="none" normalizeH="0" baseline="0" dirty="0">
              <a:ln>
                <a:noFill/>
              </a:ln>
              <a:solidFill>
                <a:srgbClr val="313537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 dette undervisningsforløb om kvægets udledning af metan, </a:t>
            </a:r>
            <a:b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313537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skal du forholde dig til verdensmål nr. 12,13</a:t>
            </a:r>
            <a:r>
              <a:rPr lang="da-DK" altLang="da-DK" dirty="0">
                <a:solidFill>
                  <a:srgbClr val="313537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og 15.</a:t>
            </a:r>
            <a:endParaRPr lang="da-DK" sz="3200" dirty="0">
              <a:latin typeface="+mj-lt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FC1F590-0392-2FF9-DB12-5F57BF13AD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4638" y="-410629"/>
            <a:ext cx="3076575" cy="131445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B817AA9-710B-AA90-0FCC-F375ABA1E5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53271" y="6343650"/>
            <a:ext cx="2905125" cy="123825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E321A7A-1CBC-66FA-1E7B-F3BA041B72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94700" y="3708428"/>
            <a:ext cx="1552575" cy="2057400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AAC593ED-FF95-6D6B-2797-0017E6C0A861}"/>
              </a:ext>
            </a:extLst>
          </p:cNvPr>
          <p:cNvSpPr txBox="1"/>
          <p:nvPr/>
        </p:nvSpPr>
        <p:spPr>
          <a:xfrm>
            <a:off x="1889867" y="4912013"/>
            <a:ext cx="610721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0" lang="da-DK" altLang="da-DK" sz="2400" b="1" i="0" u="none" strike="noStrike" cap="none" normalizeH="0" baseline="0" dirty="0">
                <a:ln>
                  <a:noFill/>
                </a:ln>
                <a:solidFill>
                  <a:srgbClr val="A35B1B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Hvad symboliserer den grafik, </a:t>
            </a:r>
            <a:br>
              <a:rPr kumimoji="0" lang="da-DK" altLang="da-DK" sz="2400" b="1" i="0" u="none" strike="noStrike" cap="none" normalizeH="0" baseline="0" dirty="0">
                <a:ln>
                  <a:noFill/>
                </a:ln>
                <a:solidFill>
                  <a:srgbClr val="A35B1B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a-DK" altLang="da-DK" sz="2400" b="1" i="0" u="none" strike="noStrike" cap="none" normalizeH="0" baseline="0" dirty="0">
                <a:ln>
                  <a:noFill/>
                </a:ln>
                <a:solidFill>
                  <a:srgbClr val="A35B1B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der er på målene?</a:t>
            </a:r>
            <a:r>
              <a:rPr kumimoji="0" lang="da-DK" altLang="da-DK" sz="2400" b="1" i="0" u="none" strike="noStrike" cap="none" normalizeH="0" baseline="0" dirty="0">
                <a:ln>
                  <a:noFill/>
                </a:ln>
                <a:solidFill>
                  <a:srgbClr val="A35B1B"/>
                </a:solidFill>
                <a:effectLst/>
                <a:latin typeface="+mj-lt"/>
              </a:rPr>
              <a:t> </a:t>
            </a:r>
            <a:endParaRPr kumimoji="0" lang="da-DK" altLang="da-DK" sz="2400" b="1" i="0" u="none" strike="noStrike" cap="none" normalizeH="0" baseline="0" dirty="0">
              <a:ln>
                <a:noFill/>
              </a:ln>
              <a:solidFill>
                <a:srgbClr val="A35B1B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2400" dirty="0" err="1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27B131D-61FE-EF46-0DDC-F58CFD7AEC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AB1460D-A702-334B-6FAF-34F7BFBBF8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0002" y="6446485"/>
            <a:ext cx="1376951" cy="2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3CAE1-4827-CE6D-30FD-A3881D39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A02367-50B2-9189-DE51-E16158267E0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6845778-FF98-4764-50E3-B562167128C0}"/>
              </a:ext>
            </a:extLst>
          </p:cNvPr>
          <p:cNvSpPr/>
          <p:nvPr/>
        </p:nvSpPr>
        <p:spPr>
          <a:xfrm>
            <a:off x="-1" y="0"/>
            <a:ext cx="12190413" cy="6857107"/>
          </a:xfrm>
          <a:prstGeom prst="rect">
            <a:avLst/>
          </a:prstGeom>
          <a:gradFill flip="none" rotWithShape="1">
            <a:gsLst>
              <a:gs pos="0">
                <a:srgbClr val="75B058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61CED5-A406-74A0-FA55-45DCFBE92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D98ED7-2AC5-9221-0A1D-2D20B57F2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02" y="6446485"/>
            <a:ext cx="1376951" cy="2413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431AA0D-94CA-76A3-54E0-E5A416EFC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891" y="-81112"/>
            <a:ext cx="118523" cy="70606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2D878C1-E5E3-3367-1B3C-EA8514B8D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94638" y="-410629"/>
            <a:ext cx="3076575" cy="13144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E75B1E-4979-B26D-14C7-9A0B0C10B3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3271" y="6343650"/>
            <a:ext cx="2905125" cy="12382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6F6B6CF-218B-D119-8E29-22E1C718A3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38072" y="-191983"/>
            <a:ext cx="5386191" cy="381869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C0E588E-AC98-BF2E-A260-A37C17D6CDB9}"/>
              </a:ext>
            </a:extLst>
          </p:cNvPr>
          <p:cNvSpPr txBox="1">
            <a:spLocks/>
          </p:cNvSpPr>
          <p:nvPr/>
        </p:nvSpPr>
        <p:spPr>
          <a:xfrm>
            <a:off x="1865843" y="903821"/>
            <a:ext cx="6338288" cy="10670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dirty="0">
                <a:solidFill>
                  <a:schemeClr val="accent1">
                    <a:lumMod val="50000"/>
                  </a:schemeClr>
                </a:solidFill>
              </a:rPr>
              <a:t>Klimaneutralt i 2050</a:t>
            </a:r>
            <a:endParaRPr lang="en-DK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B1AF91A0-BF4C-7453-CEC0-34F58355A91E}"/>
              </a:ext>
            </a:extLst>
          </p:cNvPr>
          <p:cNvSpPr txBox="1">
            <a:spLocks/>
          </p:cNvSpPr>
          <p:nvPr/>
        </p:nvSpPr>
        <p:spPr>
          <a:xfrm>
            <a:off x="1914875" y="2061380"/>
            <a:ext cx="7377302" cy="3724927"/>
          </a:xfrm>
          <a:prstGeom prst="rect">
            <a:avLst/>
          </a:prstGeom>
          <a:noFill/>
        </p:spPr>
        <p:txBody>
          <a:bodyPr>
            <a:normAutofit fontScale="25000" lnSpcReduction="20000"/>
          </a:bodyPr>
          <a:lstStyle>
            <a:lvl1pPr marL="285750" indent="-28575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2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6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38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buNone/>
            </a:pPr>
            <a:r>
              <a:rPr lang="da-DK" sz="9600" dirty="0"/>
              <a:t>Det danske fødevareerhverv skal være klimaneutralt i 2050. Vi vil – i tæt partnerskab med resten af Danmark og i overensstemmelse med FN’s verdensmål – vise verden, at der findes en økonomisk bæredygtig vej til en klimaneutral fødevareproduktion.”</a:t>
            </a:r>
          </a:p>
          <a:p>
            <a:pPr marL="252000" lvl="1" indent="0" algn="r">
              <a:lnSpc>
                <a:spcPct val="107000"/>
              </a:lnSpc>
              <a:spcAft>
                <a:spcPts val="800"/>
              </a:spcAft>
              <a:buFont typeface="Arial"/>
              <a:buNone/>
            </a:pPr>
            <a:endParaRPr lang="da-DK" sz="5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da-DK" sz="7200" dirty="0"/>
              <a:t>Landbrugets Klimavision 2050</a:t>
            </a:r>
          </a:p>
          <a:p>
            <a:pPr marL="0" indent="0">
              <a:buFont typeface="Arial"/>
              <a:buNone/>
            </a:pPr>
            <a:endParaRPr lang="en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EB0F175A-1B66-D25F-643A-2DEBB4BE7C80}"/>
              </a:ext>
            </a:extLst>
          </p:cNvPr>
          <p:cNvSpPr txBox="1"/>
          <p:nvPr/>
        </p:nvSpPr>
        <p:spPr>
          <a:xfrm>
            <a:off x="1294390" y="1823421"/>
            <a:ext cx="57498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0" b="1" i="1" dirty="0">
                <a:solidFill>
                  <a:srgbClr val="D78A2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da-DK" sz="8000" dirty="0">
              <a:solidFill>
                <a:srgbClr val="D78A23"/>
              </a:solidFill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BAB61C71-7402-4303-79C7-068EEEEED29A}"/>
              </a:ext>
            </a:extLst>
          </p:cNvPr>
          <p:cNvGrpSpPr/>
          <p:nvPr/>
        </p:nvGrpSpPr>
        <p:grpSpPr>
          <a:xfrm>
            <a:off x="8697333" y="3467037"/>
            <a:ext cx="2310476" cy="3442112"/>
            <a:chOff x="8352377" y="6478567"/>
            <a:chExt cx="2500313" cy="3724928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C8DD8BB-9FF9-27B2-6FE4-BD99CFCCC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2947"/>
            <a:stretch/>
          </p:blipFill>
          <p:spPr>
            <a:xfrm>
              <a:off x="8352377" y="6478567"/>
              <a:ext cx="2500313" cy="3724928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B88266E-83BA-BF67-BCB3-45C274911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606377" y="7995882"/>
              <a:ext cx="1096423" cy="1096423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541C582-0A9D-1F24-A5DD-295A8969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287948" y="6873158"/>
              <a:ext cx="1167057" cy="1318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729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0700E07-F3E9-1590-A14B-A9C8DC45FE06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 flip="none" rotWithShape="1">
            <a:gsLst>
              <a:gs pos="0">
                <a:srgbClr val="D5911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25A5DD2-D28B-F3FB-D466-DBFD99A0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6A0A72A-2B92-2CF2-7695-3CD2E3201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4A40ACE-D14C-7ECA-565C-CB6D19F95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6458D1F-77E6-A89D-E419-1055B2200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544C15DB-B470-AE35-A9AD-AA8132689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49" y="-88322"/>
            <a:ext cx="118523" cy="706062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1BD534-8283-CFE7-3476-A74FF196C9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89513" y="-818318"/>
            <a:ext cx="2905125" cy="123825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F6906234-6062-9049-408A-8C1A00EE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4775"/>
            <a:ext cx="10515600" cy="1325563"/>
          </a:xfrm>
        </p:spPr>
        <p:txBody>
          <a:bodyPr/>
          <a:lstStyle/>
          <a:p>
            <a:r>
              <a:rPr lang="da-DK" sz="3800" b="0" dirty="0">
                <a:latin typeface="Arial" panose="020B0604020202020204" pitchFamily="34" charset="0"/>
                <a:cs typeface="Arial" panose="020B0604020202020204" pitchFamily="34" charset="0"/>
              </a:rPr>
              <a:t>Verdensmål    12   Ansvarlig produktion</a:t>
            </a:r>
            <a:endParaRPr lang="en-DK" sz="3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3249EB70-F93F-058E-FD2D-F2AC9731F3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25" y="144000"/>
            <a:ext cx="1072383" cy="107238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2FE6C71-61C5-5163-3BD0-5750FD9056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225694">
            <a:off x="6007394" y="629632"/>
            <a:ext cx="2633472" cy="6858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0FE9BF8-DBD0-D794-B23F-612639C355C4}"/>
              </a:ext>
            </a:extLst>
          </p:cNvPr>
          <p:cNvSpPr/>
          <p:nvPr/>
        </p:nvSpPr>
        <p:spPr>
          <a:xfrm>
            <a:off x="1797546" y="177329"/>
            <a:ext cx="8223251" cy="7186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Mål 12. Ansvarligt forbrug og produktion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Målet handler bl.a. om, hvordan vi hurtigst muligt reducerer vores fodaftryk på naturen ved at ændre på den måde vi forbruger og producerer på.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A35B1B"/>
                </a:solidFill>
                <a:latin typeface="+mj-lt"/>
                <a:cs typeface="Calibri" panose="020F0502020204030204" pitchFamily="34" charset="0"/>
              </a:rPr>
              <a:t>Har du et ansvarligt forbrug?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dirty="0">
                <a:solidFill>
                  <a:srgbClr val="A35B1B"/>
                </a:solidFill>
                <a:latin typeface="+mj-lt"/>
                <a:cs typeface="Calibri" panose="020F0502020204030204" pitchFamily="34" charset="0"/>
              </a:rPr>
              <a:t>Forholder du dig til madspild, vandforbrug, tøjforbrug og hvordan du bortskaffer </a:t>
            </a:r>
            <a:br>
              <a:rPr lang="da-DK" sz="2400" b="1" dirty="0">
                <a:solidFill>
                  <a:srgbClr val="A35B1B"/>
                </a:solidFill>
                <a:latin typeface="+mj-lt"/>
                <a:cs typeface="Calibri" panose="020F0502020204030204" pitchFamily="34" charset="0"/>
              </a:rPr>
            </a:br>
            <a:r>
              <a:rPr lang="da-DK" sz="2400" b="1" dirty="0">
                <a:solidFill>
                  <a:srgbClr val="A35B1B"/>
                </a:solidFill>
                <a:latin typeface="+mj-lt"/>
                <a:cs typeface="Calibri" panose="020F0502020204030204" pitchFamily="34" charset="0"/>
              </a:rPr>
              <a:t>giftigt affald og medicinrester?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20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Kom gerne med flere eksempler på ansvarligt forbrug.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F5ED9C4-AB7F-9F65-3325-7670D55F1A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12045" y="4085719"/>
            <a:ext cx="1552575" cy="20574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410206A-334F-0F41-F602-D85E32BEEF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2200" y="6267986"/>
            <a:ext cx="249555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71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DA18D7A-9BFC-A25D-4D30-A2FFE53C4C35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 flip="none" rotWithShape="1">
            <a:gsLst>
              <a:gs pos="0">
                <a:srgbClr val="D5911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E4B0FE-43AE-4F87-78C8-923080155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0FE9BF8-DBD0-D794-B23F-612639C355C4}"/>
              </a:ext>
            </a:extLst>
          </p:cNvPr>
          <p:cNvSpPr/>
          <p:nvPr/>
        </p:nvSpPr>
        <p:spPr>
          <a:xfrm>
            <a:off x="1788755" y="661987"/>
            <a:ext cx="8771711" cy="6552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Delmål 12.3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Inden 2030 skal det globale madspild på detail- og forbrugerniveau </a:t>
            </a:r>
            <a:b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pr. indbygger halveres og fødevaretab i produktions- og forsyningskæder, </a:t>
            </a:r>
            <a:b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herunder tab af afgrøder efter høst, skal reduceres.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Landmænd skal reducere spild af fødevarer i produktionen. Det kan f.eks. være spild af foder pga. dårlig håndtering eller opbevaring. Det kan også være at øge dyrenes overlevelsesprocent på bedriftsniveau.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Landmænd kan arbejde med ansvarligt forbrug på mange områder f.eks. med cirkulær økonomi, hvor man reducerer spild på bedriften og genbruger materialer.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arbejde for at reducere </a:t>
            </a:r>
            <a:r>
              <a:rPr lang="da-DK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metanudledning</a:t>
            </a:r>
            <a:r>
              <a:rPr lang="da-DK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på kvægbedrifter er også ansvarlig produktion.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05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Kom gerne med eksempler på ansvarlig produktion, </a:t>
            </a:r>
            <a:br>
              <a:rPr lang="da-DK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 du har oplevet eller hørt om på landbrugsbedrifter?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A929F2-B868-5133-1C15-F0267FF9F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89694F3-3BCB-4141-35AD-BEA724F90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49" y="-88322"/>
            <a:ext cx="118523" cy="70606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79D8C4-9033-8CFC-65AC-1DEA4BAB4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FBE0FF-94AA-4E23-654E-B5BE37C382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F5A0EB83-C400-F5A2-BD9F-3F90C007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4775"/>
            <a:ext cx="10515600" cy="1325563"/>
          </a:xfrm>
        </p:spPr>
        <p:txBody>
          <a:bodyPr/>
          <a:lstStyle/>
          <a:p>
            <a:r>
              <a:rPr lang="da-DK" sz="3800" b="0" dirty="0">
                <a:latin typeface="Arial" panose="020B0604020202020204" pitchFamily="34" charset="0"/>
                <a:cs typeface="Arial" panose="020B0604020202020204" pitchFamily="34" charset="0"/>
              </a:rPr>
              <a:t>Verdensmål    12   Ansvarlig produktion</a:t>
            </a:r>
            <a:endParaRPr lang="en-DK" sz="3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ED5B8E2-5354-BE86-9246-2D2605B237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25" y="144000"/>
            <a:ext cx="1072383" cy="107238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7C10B3E-7271-7F9E-59E5-83713CE927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35780" y="-636010"/>
            <a:ext cx="2495550" cy="10953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FC2A229-D9EA-EAA9-C3C8-97A48E41A1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1569" y="1273175"/>
            <a:ext cx="714375" cy="71437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06DC541-04F9-4380-DC35-E5437A7F3A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90542" y="6099869"/>
            <a:ext cx="3076575" cy="131445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0971E7A-E62E-A1DE-BEAA-CB82AB0356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64445" y="4085719"/>
            <a:ext cx="15525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59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C7301DEA-0AC1-FF80-BDF6-76633FD275C0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 flip="none" rotWithShape="1">
            <a:gsLst>
              <a:gs pos="0">
                <a:srgbClr val="D5911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E013E2-BC66-9E1A-49DA-EA3B6F57F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150D9600-E099-5413-6F79-8DC51AA69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250" y="1549399"/>
            <a:ext cx="7878150" cy="501332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Delmål 12.6 </a:t>
            </a: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Virksomheder, især store og transnationale virksomheder, skal opfordres til at benytte bæredygtig praksis og til at integrere oplysninger om bæredygtighed i deres rapporteringscyklus.</a:t>
            </a:r>
            <a:endParaRPr lang="da-DK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Landbruget i Danmark er kommet nærmere dette delmål, siden det blev formuleret i 2015. I 2023 har bæredygtighed på kvægbedrifter stor fokus hos både landmænd, mejerier, banker og realkreditter.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SEGES Innovation har udviklet landbrugets klimaværktøj </a:t>
            </a:r>
            <a:r>
              <a:rPr lang="da-DK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ESGreen</a:t>
            </a: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Tool hvor landmanden kan få styr på bedriftens klimaaftryk.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Arla udvikler til stadighed på deres kvalitetsprogram </a:t>
            </a:r>
            <a:r>
              <a:rPr lang="da-DK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Arlagården</a:t>
            </a: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som måler på en lang række bæredygtighedsparametre på bedriften.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landmanden sender sit årsregnskab til banken sammen med sin ledelsesberetning, ser bankerne gerne, at landmanden også rapporterer om bedriftens bæredygtighed. </a:t>
            </a:r>
            <a:endParaRPr lang="da-DK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AFFDCAB-0EDA-FEA0-7605-E2D29381E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49" y="-88322"/>
            <a:ext cx="118523" cy="70606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2122A8-5738-1246-BDB6-FE5731C73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8EBA444-1ED3-B98D-1790-841BFBD54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E8B5C10-333C-6A0F-323C-7F8E4A73C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6126D55-D897-D106-B524-64B6C763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4775"/>
            <a:ext cx="10515600" cy="1325563"/>
          </a:xfrm>
        </p:spPr>
        <p:txBody>
          <a:bodyPr/>
          <a:lstStyle/>
          <a:p>
            <a:r>
              <a:rPr lang="da-DK" sz="3800" b="0" dirty="0">
                <a:latin typeface="Arial" panose="020B0604020202020204" pitchFamily="34" charset="0"/>
                <a:cs typeface="Arial" panose="020B0604020202020204" pitchFamily="34" charset="0"/>
              </a:rPr>
              <a:t>Verdensmål    12   Ansvarlig produktion</a:t>
            </a:r>
            <a:endParaRPr lang="en-DK" sz="3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625C2AE6-61FC-DFFA-15BC-AABF1CE669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25" y="144000"/>
            <a:ext cx="1072383" cy="107238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90BE02B-8CEE-C2D3-F879-534CD0BEA5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1082" y="1272343"/>
            <a:ext cx="714375" cy="71437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4CC69BF-C05C-13AA-86B0-B48D54FF2B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63830" y="-743843"/>
            <a:ext cx="2952750" cy="12573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75D7E98-CEE8-99E4-8867-031014168A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09139" y="6034402"/>
            <a:ext cx="29813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9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C761393-7A53-0D90-3E71-240E7D35997D}"/>
              </a:ext>
            </a:extLst>
          </p:cNvPr>
          <p:cNvSpPr/>
          <p:nvPr/>
        </p:nvSpPr>
        <p:spPr>
          <a:xfrm>
            <a:off x="3" y="0"/>
            <a:ext cx="12062646" cy="6857107"/>
          </a:xfrm>
          <a:prstGeom prst="rect">
            <a:avLst/>
          </a:prstGeom>
          <a:gradFill flip="none" rotWithShape="1">
            <a:gsLst>
              <a:gs pos="0">
                <a:srgbClr val="D59114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2000" i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21B21ED-5FB0-B21B-BCA3-02BCDD75B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150D9600-E099-5413-6F79-8DC51AA69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875" y="1371704"/>
            <a:ext cx="8942546" cy="132556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Delmål 12.8 Inden 2030 skal det sikres, at mennesker </a:t>
            </a:r>
            <a:br>
              <a:rPr lang="da-DK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alle steder, har den relevante information og viden om bæredygtig udvikling og livsstil i harmoni med naturen.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FBB076-B835-5A0B-6A5E-0CF86F32F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F693364-4FDA-1382-4DC6-A62BA5797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49" y="-88322"/>
            <a:ext cx="118523" cy="706062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DAD9BE1-D0A2-DE90-E9F7-09E4190A20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C6597E8-E616-A315-0984-53864010C5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6B9E539-8FAA-97D8-16DC-BE7CB9BA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4775"/>
            <a:ext cx="10515600" cy="1325563"/>
          </a:xfrm>
        </p:spPr>
        <p:txBody>
          <a:bodyPr/>
          <a:lstStyle/>
          <a:p>
            <a:r>
              <a:rPr lang="da-DK" sz="3800" b="0" dirty="0">
                <a:latin typeface="Arial" panose="020B0604020202020204" pitchFamily="34" charset="0"/>
                <a:cs typeface="Arial" panose="020B0604020202020204" pitchFamily="34" charset="0"/>
              </a:rPr>
              <a:t>Verdensmål    12   Ansvarlig produktion</a:t>
            </a:r>
            <a:endParaRPr lang="en-DK" sz="3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FA67B59-8CDB-9C61-B550-6AFC50835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25" y="144000"/>
            <a:ext cx="1072383" cy="107238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D41EF0FD-3465-CA66-F98B-34B9198D870B}"/>
              </a:ext>
            </a:extLst>
          </p:cNvPr>
          <p:cNvSpPr txBox="1"/>
          <p:nvPr/>
        </p:nvSpPr>
        <p:spPr>
          <a:xfrm>
            <a:off x="2294367" y="2789133"/>
            <a:ext cx="8637671" cy="36652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600" dirty="0"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Kære landbrugselev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600" dirty="0"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Du er lige nu i gang med at sikre delmål 12.8: børn og unge skal undervises i bæredygtig udvikling. Din viden om bæredygtig landbrugsproduktion vil være stor, når du træder ud i erhvervet som faglært landmand. Jeg håber, du vil og kan bruge din viden på landbrugsbedriften, og jeg håber, at du vil kommunikere bredt om bæredygtighed og teknologier i landbruget.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600" dirty="0"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Jeg ønsker for jer en</a:t>
            </a:r>
            <a:r>
              <a:rPr lang="da-DK" sz="16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udvikling, der bremser klimakrisen og skaffer menneskene og miljøet det bedste, så både I og fremtidige generationer står på en jord, der kan dække jeres behov.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600" dirty="0"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Kærlig hilsen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6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Lene Overgaard Bruun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600" dirty="0"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Forlagschef, SEGES Forlag</a:t>
            </a:r>
            <a:endParaRPr lang="da-DK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6F3C9D7-FD20-DBCE-1A94-07B47E94C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410513">
            <a:off x="5613355" y="5518843"/>
            <a:ext cx="835941" cy="121313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B24ED9A-F35F-9106-B5EF-A2A7259EC2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0301" y="1425388"/>
            <a:ext cx="714375" cy="71437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FBDA16B-E5D8-D45A-0EE6-A5D7A52A31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80037" y="-713959"/>
            <a:ext cx="2876550" cy="122872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6EDB9D3-4EFF-7847-725C-AE110E66A9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14156" y="6257038"/>
            <a:ext cx="31718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9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C34F9FD3-BA24-8947-9934-17C97745E103}"/>
              </a:ext>
            </a:extLst>
          </p:cNvPr>
          <p:cNvSpPr/>
          <p:nvPr/>
        </p:nvSpPr>
        <p:spPr>
          <a:xfrm>
            <a:off x="-1" y="447"/>
            <a:ext cx="12190413" cy="6857107"/>
          </a:xfrm>
          <a:prstGeom prst="rect">
            <a:avLst/>
          </a:prstGeom>
          <a:gradFill flip="none" rotWithShape="1">
            <a:gsLst>
              <a:gs pos="0">
                <a:srgbClr val="4E7939">
                  <a:alpha val="80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7A5533-5573-AE8F-EED2-317F874CA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795" y="3429000"/>
            <a:ext cx="1489869" cy="3442111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20BCF55-E086-14DB-0D33-0FA1669DE644}"/>
              </a:ext>
            </a:extLst>
          </p:cNvPr>
          <p:cNvSpPr txBox="1"/>
          <p:nvPr/>
        </p:nvSpPr>
        <p:spPr>
          <a:xfrm>
            <a:off x="932055" y="1352968"/>
            <a:ext cx="9438290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latin typeface="+mj-lt"/>
              </a:rPr>
              <a:t>Klimaindsatsen handler i høj grad om tiltag, der kan </a:t>
            </a:r>
            <a:r>
              <a:rPr lang="da-DK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begrænse stigningen af den globale gennemsnitstemperatur. Der er en klar sammenhæng mellem koncentrationen af CO2 i atmosfæren, stigninger i gennemsnitstemperaturen og ændringer i klimaet på jorden. </a:t>
            </a:r>
          </a:p>
          <a:p>
            <a:endParaRPr lang="da-DK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Temperaturen er steget mere end </a:t>
            </a:r>
            <a:r>
              <a:rPr lang="da-DK" b="0" i="0" dirty="0">
                <a:effectLst/>
                <a:latin typeface="+mj-lt"/>
              </a:rPr>
              <a:t>1 °C </a:t>
            </a:r>
            <a:r>
              <a:rPr lang="da-D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siden 1870’erne, hvor man begyndte at måle den globale overflade temperatur. Se kurven for Danmarks årsmiddeltemperatur fra 1873-2010 i nedenstående link til DMI:</a:t>
            </a:r>
          </a:p>
          <a:p>
            <a:r>
              <a:rPr lang="da-DK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a-DK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562574-45E0-5979-E494-7E1481062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8830" y="-199193"/>
            <a:ext cx="5386191" cy="381869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9E2FD7F-E584-CBD7-400E-FB5DF2FC0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49" y="-88322"/>
            <a:ext cx="118523" cy="70606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1F5568-B861-BB61-61A7-1D5E6B7F9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760" y="6439275"/>
            <a:ext cx="1376951" cy="2413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FEE025-0583-8179-FD40-9E0C4A85C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0880" y="6362701"/>
            <a:ext cx="834680" cy="349663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FC4FA4B8-525B-4E90-6A22-EB5795F1CE28}"/>
              </a:ext>
            </a:extLst>
          </p:cNvPr>
          <p:cNvSpPr txBox="1">
            <a:spLocks/>
          </p:cNvSpPr>
          <p:nvPr/>
        </p:nvSpPr>
        <p:spPr>
          <a:xfrm>
            <a:off x="720000" y="10477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800" b="0" dirty="0">
                <a:latin typeface="Arial" panose="020B0604020202020204" pitchFamily="34" charset="0"/>
                <a:cs typeface="Arial" panose="020B0604020202020204" pitchFamily="34" charset="0"/>
              </a:rPr>
              <a:t>Verdensmål    12   Klimaindsatsen</a:t>
            </a:r>
            <a:endParaRPr lang="en-DK" sz="3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DEE0641C-4CB2-5946-5D69-220CD23479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85" y="127262"/>
            <a:ext cx="1072243" cy="107224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61858D3-CB31-F405-742F-D1263E23FF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58760" y="-836194"/>
            <a:ext cx="3171825" cy="135255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1091B64-94C3-7EC5-0C11-82CCD23E25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34798" y="6314108"/>
            <a:ext cx="2905125" cy="1238250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8DC23843-E9CC-081A-81AF-887F3118DB1C}"/>
              </a:ext>
            </a:extLst>
          </p:cNvPr>
          <p:cNvSpPr txBox="1"/>
          <p:nvPr/>
        </p:nvSpPr>
        <p:spPr>
          <a:xfrm>
            <a:off x="2188705" y="3464206"/>
            <a:ext cx="928025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hlinkClick r:id="rId16"/>
              </a:rPr>
              <a:t>Temperaturen i Danmark (dmi.dk)</a:t>
            </a:r>
            <a:endParaRPr lang="da-DK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Målsætningen om at begrænse den globale </a:t>
            </a:r>
            <a:br>
              <a:rPr lang="da-DK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opvarmning til</a:t>
            </a:r>
            <a:r>
              <a:rPr lang="da-DK" b="0" i="0" dirty="0">
                <a:effectLst/>
                <a:latin typeface="Roboto" panose="02000000000000000000" pitchFamily="2" charset="0"/>
              </a:rPr>
              <a:t> 2 °C kræver, at udledningen af </a:t>
            </a:r>
            <a:br>
              <a:rPr lang="da-DK" b="0" i="0" dirty="0">
                <a:effectLst/>
                <a:latin typeface="Roboto" panose="02000000000000000000" pitchFamily="2" charset="0"/>
              </a:rPr>
            </a:br>
            <a:r>
              <a:rPr lang="da-DK" b="0" i="0" dirty="0">
                <a:effectLst/>
                <a:latin typeface="Roboto" panose="02000000000000000000" pitchFamily="2" charset="0"/>
              </a:rPr>
              <a:t>drivhusgasser reduceres frem mod 2030</a:t>
            </a:r>
            <a:r>
              <a:rPr lang="da-DK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endParaRPr lang="da-DK" dirty="0">
              <a:solidFill>
                <a:srgbClr val="505050"/>
              </a:solidFill>
              <a:latin typeface="Roboto" panose="02000000000000000000" pitchFamily="2" charset="0"/>
            </a:endParaRPr>
          </a:p>
          <a:p>
            <a:r>
              <a:rPr lang="da-DK" dirty="0">
                <a:latin typeface="Roboto" panose="02000000000000000000" pitchFamily="2" charset="0"/>
              </a:rPr>
              <a:t>Udledning af metan fra kvægets fordøjelse udgør over halvdelen af </a:t>
            </a:r>
            <a:br>
              <a:rPr lang="da-DK" dirty="0">
                <a:latin typeface="Roboto" panose="02000000000000000000" pitchFamily="2" charset="0"/>
              </a:rPr>
            </a:br>
            <a:r>
              <a:rPr lang="da-DK" dirty="0">
                <a:latin typeface="Roboto" panose="02000000000000000000" pitchFamily="2" charset="0"/>
              </a:rPr>
              <a:t>klimaaftrykket på en liter mælk. Derfor er der rigtig god grund til at </a:t>
            </a:r>
            <a:br>
              <a:rPr lang="da-DK" dirty="0">
                <a:latin typeface="Roboto" panose="02000000000000000000" pitchFamily="2" charset="0"/>
              </a:rPr>
            </a:br>
            <a:r>
              <a:rPr lang="da-DK" dirty="0">
                <a:latin typeface="Roboto" panose="02000000000000000000" pitchFamily="2" charset="0"/>
              </a:rPr>
              <a:t>interesse sig for viden om metan og virkemidler, der kan reducere</a:t>
            </a:r>
            <a:br>
              <a:rPr lang="da-DK" dirty="0">
                <a:latin typeface="Roboto" panose="02000000000000000000" pitchFamily="2" charset="0"/>
              </a:rPr>
            </a:br>
            <a:r>
              <a:rPr lang="da-DK" dirty="0">
                <a:latin typeface="Roboto" panose="02000000000000000000" pitchFamily="2" charset="0"/>
              </a:rPr>
              <a:t> kvægets metan produktion. </a:t>
            </a:r>
            <a:endParaRPr lang="da-DK" dirty="0">
              <a:solidFill>
                <a:srgbClr val="505050"/>
              </a:solidFill>
              <a:latin typeface="Roboto" panose="02000000000000000000" pitchFamily="2" charset="0"/>
            </a:endParaRPr>
          </a:p>
          <a:p>
            <a:r>
              <a:rPr lang="da-DK" dirty="0">
                <a:hlinkClick r:id="rId17"/>
              </a:rPr>
              <a:t>Metan er nøglen til klimaneutral mælkeproduktion (landbrugsinfo.dk)</a:t>
            </a:r>
            <a:endParaRPr lang="da-DK" dirty="0">
              <a:solidFill>
                <a:srgbClr val="505050"/>
              </a:solidFill>
              <a:latin typeface="Roboto" panose="02000000000000000000" pitchFamily="2" charset="0"/>
            </a:endParaRPr>
          </a:p>
          <a:p>
            <a:endParaRPr lang="da-DK" dirty="0" err="1"/>
          </a:p>
        </p:txBody>
      </p:sp>
      <p:pic>
        <p:nvPicPr>
          <p:cNvPr id="25" name="Billede 24">
            <a:hlinkClick r:id="rId16"/>
            <a:extLst>
              <a:ext uri="{FF2B5EF4-FFF2-40B4-BE49-F238E27FC236}">
                <a16:creationId xmlns:a16="http://schemas.microsoft.com/office/drawing/2014/main" id="{1C125A64-06D1-69F6-6FC0-C5520134B0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30319" y="3311733"/>
            <a:ext cx="2691606" cy="922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Billede 26">
            <a:hlinkClick r:id="rId17"/>
            <a:extLst>
              <a:ext uri="{FF2B5EF4-FFF2-40B4-BE49-F238E27FC236}">
                <a16:creationId xmlns:a16="http://schemas.microsoft.com/office/drawing/2014/main" id="{15658F0A-0CD4-4B51-8426-381B2678A03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86" t="-1" r="184" b="1673"/>
          <a:stretch/>
        </p:blipFill>
        <p:spPr>
          <a:xfrm>
            <a:off x="9239923" y="4341478"/>
            <a:ext cx="2710554" cy="1847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00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EGES Innovation">
  <a:themeElements>
    <a:clrScheme name="SEGES Innovation_23">
      <a:dk1>
        <a:srgbClr val="000000"/>
      </a:dk1>
      <a:lt1>
        <a:sysClr val="window" lastClr="FFFFFF"/>
      </a:lt1>
      <a:dk2>
        <a:srgbClr val="005521"/>
      </a:dk2>
      <a:lt2>
        <a:srgbClr val="CECCBB"/>
      </a:lt2>
      <a:accent1>
        <a:srgbClr val="71AE89"/>
      </a:accent1>
      <a:accent2>
        <a:srgbClr val="48280C"/>
      </a:accent2>
      <a:accent3>
        <a:srgbClr val="7AB6C6"/>
      </a:accent3>
      <a:accent4>
        <a:srgbClr val="904406"/>
      </a:accent4>
      <a:accent5>
        <a:srgbClr val="004363"/>
      </a:accent5>
      <a:accent6>
        <a:srgbClr val="E0AA00"/>
      </a:accent6>
      <a:hlink>
        <a:srgbClr val="004363"/>
      </a:hlink>
      <a:folHlink>
        <a:srgbClr val="0055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_Innovation_dansk" id="{992A7D2F-7B17-4617-9EDF-8AFE8550803C}" vid="{A3B1196B-7FAD-4380-9433-415E59A7967F}"/>
    </a:ext>
  </a:extLst>
</a:theme>
</file>

<file path=ppt/theme/theme2.xml><?xml version="1.0" encoding="utf-8"?>
<a:theme xmlns:a="http://schemas.openxmlformats.org/drawingml/2006/main" name="Office Theme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1009</Words>
  <Application>Microsoft Office PowerPoint</Application>
  <PresentationFormat>Brugerdefineret</PresentationFormat>
  <Paragraphs>76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Cavolini</vt:lpstr>
      <vt:lpstr>Roboto</vt:lpstr>
      <vt:lpstr>SEGES Innovation</vt:lpstr>
      <vt:lpstr> </vt:lpstr>
      <vt:lpstr>Hvad er bæredygtig udvikling?</vt:lpstr>
      <vt:lpstr>PowerPoint-præsentation</vt:lpstr>
      <vt:lpstr>PowerPoint-præsentation</vt:lpstr>
      <vt:lpstr>Verdensmål    12   Ansvarlig produktion</vt:lpstr>
      <vt:lpstr>Verdensmål    12   Ansvarlig produktion</vt:lpstr>
      <vt:lpstr>Verdensmål    12   Ansvarlig produktion</vt:lpstr>
      <vt:lpstr>Verdensmål    12   Ansvarlig produktion</vt:lpstr>
      <vt:lpstr>PowerPoint-præsentation</vt:lpstr>
      <vt:lpstr>PowerPoint-præsentation</vt:lpstr>
      <vt:lpstr>Link til mere viden om Verdensmål</vt:lpstr>
      <vt:lpstr>PowerPoint-præsentation</vt:lpstr>
    </vt:vector>
  </TitlesOfParts>
  <Company>SEGES Innovation - Marketing &amp; Fagkommunikation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til PowerPoint-skabelonen</dc:title>
  <dc:creator>Lene Overgaard Bruun</dc:creator>
  <cp:lastModifiedBy>Lene Overgaard Bruun</cp:lastModifiedBy>
  <cp:revision>21</cp:revision>
  <cp:lastPrinted>2023-12-11T09:46:59Z</cp:lastPrinted>
  <dcterms:created xsi:type="dcterms:W3CDTF">2023-11-29T11:15:26Z</dcterms:created>
  <dcterms:modified xsi:type="dcterms:W3CDTF">2023-12-12T10:18:02Z</dcterms:modified>
</cp:coreProperties>
</file>