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70" r:id="rId2"/>
    <p:sldId id="265" r:id="rId3"/>
    <p:sldId id="268" r:id="rId4"/>
    <p:sldId id="267" r:id="rId5"/>
    <p:sldId id="271" r:id="rId6"/>
    <p:sldId id="269" r:id="rId7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37" userDrawn="1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D2"/>
    <a:srgbClr val="F0DFDC"/>
    <a:srgbClr val="FFCCCC"/>
    <a:srgbClr val="FFFFFF"/>
    <a:srgbClr val="4B3E31"/>
    <a:srgbClr val="00435E"/>
    <a:srgbClr val="FFC828"/>
    <a:srgbClr val="ADCFBA"/>
    <a:srgbClr val="BF9C81"/>
    <a:srgbClr val="C8C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5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4" y="246"/>
      </p:cViewPr>
      <p:guideLst>
        <p:guide orient="horz" pos="278"/>
        <p:guide orient="horz" pos="979"/>
        <p:guide orient="horz" pos="3996"/>
        <p:guide orient="horz" pos="867"/>
        <p:guide orient="horz" pos="3589"/>
        <p:guide pos="4969"/>
        <p:guide pos="347"/>
        <p:guide pos="1440"/>
        <p:guide pos="1538"/>
        <p:guide pos="2637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1608" y="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12/12/2023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hyperlink" Target="https://seges.us11.list-manage.com/subscribe?u=8b820070eb4d72eb6f3885bd7&amp;id=8be669a01c" TargetMode="External"/><Relationship Id="rId2" Type="http://schemas.openxmlformats.org/officeDocument/2006/relationships/hyperlink" Target="https://www.linkedin.com/company/seges/mycompany/verification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hyperlink" Target="https://www.seges.tv/" TargetMode="Externa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sky, mark, landskab&#10;&#10;Automatisk genereret beskrivelse">
            <a:extLst>
              <a:ext uri="{FF2B5EF4-FFF2-40B4-BE49-F238E27FC236}">
                <a16:creationId xmlns:a16="http://schemas.microsoft.com/office/drawing/2014/main" id="{ABFAF0D8-FAAC-686C-BAFB-691FB1846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53"/>
            <a:ext cx="12204000" cy="8136000"/>
          </a:xfrm>
          <a:prstGeom prst="rect">
            <a:avLst/>
          </a:prstGeom>
          <a:ln>
            <a:noFill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19188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722197E-37D3-D46A-35B3-36712481C5F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menulinjen, fx </a:t>
            </a:r>
            <a:r>
              <a:rPr lang="da-DK" dirty="0"/>
              <a:t>Q:\SEGES Visuel identitet\</a:t>
            </a:r>
            <a:br>
              <a:rPr lang="da-DK" dirty="0"/>
            </a:br>
            <a:r>
              <a:rPr lang="da-DK" dirty="0"/>
              <a:t>PowerPoint/Skabeloner\Forsidebilleder til SEGES </a:t>
            </a:r>
            <a:r>
              <a:rPr lang="da-DK" dirty="0" err="1"/>
              <a:t>pptx</a:t>
            </a:r>
            <a:r>
              <a:rPr lang="da-DK" dirty="0"/>
              <a:t>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1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id="{CD00ACC9-19AC-94C3-2C90-4252D84C603C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6" name="Pladsholder til billede 7">
            <a:extLst>
              <a:ext uri="{FF2B5EF4-FFF2-40B4-BE49-F238E27FC236}">
                <a16:creationId xmlns:a16="http://schemas.microsoft.com/office/drawing/2014/main" id="{69935812-216D-0EAD-E2B1-60448E5158B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A6E874BF-7543-2D29-800A-F16E5E59327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485027-14F6-5E0A-7538-2903CDC2CA7B}"/>
              </a:ext>
            </a:extLst>
          </p:cNvPr>
          <p:cNvSpPr/>
          <p:nvPr userDrawn="1"/>
        </p:nvSpPr>
        <p:spPr>
          <a:xfrm>
            <a:off x="10756669" y="6001789"/>
            <a:ext cx="1255222" cy="51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6" name="Billede 5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38CFD1B5-ECA6-CABD-DE5A-AC359BF7E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38B7BFA-523F-FCB2-5215-0FB877612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9683944-B9CC-FFBC-C637-40EFA2445C3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5" y="1566025"/>
            <a:ext cx="10286193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755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_½ 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397883C-89FB-ADF6-7912-888F107515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3955" y="5245"/>
            <a:ext cx="6095206" cy="6857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2E69CCD3-F086-8E1F-9985-37E5EADA912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23357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SEGES logo (negativt)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4319955-5D48-F2B6-DFF0-FE4A84F475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6" y="1566025"/>
            <a:ext cx="5301510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8245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FCB70D9-D3BD-4BA1-837D-EBB6BD84FDF0}" type="datetime1">
              <a:rPr lang="da-DK" smtClean="0"/>
              <a:t>12-12-2023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280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½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3" y="392885"/>
            <a:ext cx="5197240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5184107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1B453A8-7F55-27E9-FE73-6C0FCC7E798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5206" y="7243"/>
            <a:ext cx="6095207" cy="6858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på billedikon og indsæt halvsides billede</a:t>
            </a:r>
          </a:p>
        </p:txBody>
      </p:sp>
    </p:spTree>
    <p:extLst>
      <p:ext uri="{BB962C8B-B14F-4D97-AF65-F5344CB8AC3E}">
        <p14:creationId xmlns:p14="http://schemas.microsoft.com/office/powerpoint/2010/main" val="199460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m_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79EAB75-33E4-AC38-3DC1-6D8A83A88563}"/>
              </a:ext>
            </a:extLst>
          </p:cNvPr>
          <p:cNvSpPr/>
          <p:nvPr userDrawn="1"/>
        </p:nvSpPr>
        <p:spPr>
          <a:xfrm>
            <a:off x="0" y="1104524"/>
            <a:ext cx="12190413" cy="4694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5" name="Billede 4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5B9053B3-56D0-DEC2-E558-78749FC73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BFA873EB-168F-A2CE-2821-CDC57FEBFB4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5576906F-64B8-F898-993F-9FE4AB2A96A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m S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2181224" y="2473133"/>
            <a:ext cx="8777423" cy="2010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SEGES Innovation er en uafhængig innovationsvirksomhed,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som i mere end 50 år har udviklet ny viden og konkrete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løsninger til bæredygtig fødevareproduktion.</a:t>
            </a:r>
            <a:br>
              <a:rPr lang="da-DK" sz="1600" b="1" i="0" u="none" strike="noStrike" baseline="30000" dirty="0">
                <a:solidFill>
                  <a:schemeClr val="bg1"/>
                </a:solidFill>
                <a:latin typeface="+mj-lt"/>
              </a:rPr>
            </a:br>
            <a:endParaRPr lang="da-DK" sz="1600" b="1" i="0" u="none" strike="noStrike" baseline="30000" dirty="0">
              <a:solidFill>
                <a:schemeClr val="bg1"/>
              </a:solidFill>
              <a:latin typeface="+mj-lt"/>
            </a:endParaRPr>
          </a:p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Vi omsætter også dyb viden om landbrug og fødevarer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til avanceret software, der viser nye veje.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OM SEGES INNOVATION</a:t>
            </a:r>
          </a:p>
        </p:txBody>
      </p:sp>
    </p:spTree>
    <p:extLst>
      <p:ext uri="{BB962C8B-B14F-4D97-AF65-F5344CB8AC3E}">
        <p14:creationId xmlns:p14="http://schemas.microsoft.com/office/powerpoint/2010/main" val="115696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ores væ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bg2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tx2"/>
                </a:solidFill>
              </a:rPr>
              <a:t>VORES VÆRDIER</a:t>
            </a:r>
          </a:p>
        </p:txBody>
      </p:sp>
      <p:pic>
        <p:nvPicPr>
          <p:cNvPr id="11" name="Billede 10" descr="Et billede, der indeholder skærmbillede, cirkel&#10;&#10;Automatisk genereret beskrivelse">
            <a:extLst>
              <a:ext uri="{FF2B5EF4-FFF2-40B4-BE49-F238E27FC236}">
                <a16:creationId xmlns:a16="http://schemas.microsoft.com/office/drawing/2014/main" id="{0E870778-62A3-B82B-5F9F-9EA4B896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1" y="2055873"/>
            <a:ext cx="10579630" cy="274625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E4BDBC8-D0BB-2D98-5CDD-0A19D8855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9FA73D7-0CC8-E386-7CB7-327120CF60F7}"/>
              </a:ext>
            </a:extLst>
          </p:cNvPr>
          <p:cNvSpPr txBox="1"/>
          <p:nvPr userDrawn="1"/>
        </p:nvSpPr>
        <p:spPr>
          <a:xfrm>
            <a:off x="5440242" y="2790282"/>
            <a:ext cx="13816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TAK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3695658" y="3503112"/>
            <a:ext cx="48731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172709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hlinkClick r:id="rId2"/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A74A4DB-9354-007D-7368-755BDC1C6297}"/>
              </a:ext>
            </a:extLst>
          </p:cNvPr>
          <p:cNvSpPr txBox="1"/>
          <p:nvPr userDrawn="1"/>
        </p:nvSpPr>
        <p:spPr>
          <a:xfrm>
            <a:off x="483372" y="5853318"/>
            <a:ext cx="15725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 Innovation P/S</a:t>
            </a:r>
          </a:p>
          <a:p>
            <a:r>
              <a:rPr lang="da-DK" sz="1200" dirty="0">
                <a:solidFill>
                  <a:schemeClr val="bg1"/>
                </a:solidFill>
              </a:rPr>
              <a:t>Agro Food Park 15</a:t>
            </a:r>
          </a:p>
          <a:p>
            <a:r>
              <a:rPr lang="da-DK" sz="1200" dirty="0">
                <a:solidFill>
                  <a:schemeClr val="bg1"/>
                </a:solidFill>
              </a:rPr>
              <a:t>DK 8200 Aarhus 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8AC9A65-78B7-FD93-2CA8-49411A449444}"/>
              </a:ext>
            </a:extLst>
          </p:cNvPr>
          <p:cNvSpPr txBox="1"/>
          <p:nvPr userDrawn="1"/>
        </p:nvSpPr>
        <p:spPr>
          <a:xfrm>
            <a:off x="2536320" y="5853317"/>
            <a:ext cx="13112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segesinnovation.dk</a:t>
            </a:r>
          </a:p>
          <a:p>
            <a:r>
              <a:rPr lang="da-DK" sz="1200" dirty="0">
                <a:solidFill>
                  <a:schemeClr val="bg1"/>
                </a:solidFill>
              </a:rPr>
              <a:t>seges.tv</a:t>
            </a:r>
          </a:p>
          <a:p>
            <a:r>
              <a:rPr lang="da-DK" sz="1200" u="none" dirty="0">
                <a:solidFill>
                  <a:schemeClr val="bg1"/>
                </a:solidFill>
              </a:rPr>
              <a:t>info@seges.dk</a:t>
            </a:r>
            <a:endParaRPr lang="da-DK" sz="1200" dirty="0">
              <a:solidFill>
                <a:schemeClr val="bg1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A0B2981-F493-78C1-7CCB-21CA0DD34DD4}"/>
              </a:ext>
            </a:extLst>
          </p:cNvPr>
          <p:cNvGrpSpPr/>
          <p:nvPr userDrawn="1"/>
        </p:nvGrpSpPr>
        <p:grpSpPr>
          <a:xfrm>
            <a:off x="4963775" y="5932706"/>
            <a:ext cx="419799" cy="415360"/>
            <a:chOff x="4630304" y="5717906"/>
            <a:chExt cx="423949" cy="423949"/>
          </a:xfrm>
        </p:grpSpPr>
        <p:pic>
          <p:nvPicPr>
            <p:cNvPr id="7" name="Billede 6" descr="Et billede, der indeholder tekst, silhuet, clipart, vektorgrafik&#10;&#10;Automatisk genereret beskrivelse">
              <a:extLst>
                <a:ext uri="{FF2B5EF4-FFF2-40B4-BE49-F238E27FC236}">
                  <a16:creationId xmlns:a16="http://schemas.microsoft.com/office/drawing/2014/main" id="{7D154AAC-DA4D-7ACC-FDB7-315F89AE9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8193" y="5769093"/>
              <a:ext cx="321576" cy="321576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6FFA800-C166-F948-77B8-FC5CB25B6D40}"/>
                </a:ext>
              </a:extLst>
            </p:cNvPr>
            <p:cNvSpPr/>
            <p:nvPr userDrawn="1"/>
          </p:nvSpPr>
          <p:spPr>
            <a:xfrm>
              <a:off x="4630304" y="5717906"/>
              <a:ext cx="423949" cy="42394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3E7ABCCF-773D-292F-DFEF-40D41436856E}"/>
              </a:ext>
            </a:extLst>
          </p:cNvPr>
          <p:cNvSpPr/>
          <p:nvPr userDrawn="1"/>
        </p:nvSpPr>
        <p:spPr>
          <a:xfrm>
            <a:off x="58698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19" name="Billede 18">
            <a:hlinkClick r:id="rId5"/>
            <a:extLst>
              <a:ext uri="{FF2B5EF4-FFF2-40B4-BE49-F238E27FC236}">
                <a16:creationId xmlns:a16="http://schemas.microsoft.com/office/drawing/2014/main" id="{0180C2EC-1848-666F-2D87-3B6E4821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26" t="41990" r="41432" b="39702"/>
          <a:stretch/>
        </p:blipFill>
        <p:spPr>
          <a:xfrm>
            <a:off x="5917548" y="6022771"/>
            <a:ext cx="328972" cy="25485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46ECB3C-8882-CDB2-C51A-FDB39715B6C4}"/>
              </a:ext>
            </a:extLst>
          </p:cNvPr>
          <p:cNvSpPr/>
          <p:nvPr userDrawn="1"/>
        </p:nvSpPr>
        <p:spPr>
          <a:xfrm>
            <a:off x="67759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21" name="Billede 20">
            <a:hlinkClick r:id="rId7"/>
            <a:extLst>
              <a:ext uri="{FF2B5EF4-FFF2-40B4-BE49-F238E27FC236}">
                <a16:creationId xmlns:a16="http://schemas.microsoft.com/office/drawing/2014/main" id="{78EA9C60-E7DC-8FB2-1EA9-952AE8357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65" y="6013334"/>
            <a:ext cx="375967" cy="264931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F6DE838B-4F10-F12C-5A9A-EF74AA7C8377}"/>
              </a:ext>
            </a:extLst>
          </p:cNvPr>
          <p:cNvSpPr txBox="1"/>
          <p:nvPr userDrawn="1"/>
        </p:nvSpPr>
        <p:spPr>
          <a:xfrm>
            <a:off x="4441616" y="2790282"/>
            <a:ext cx="333411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085755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F9A53-1DBA-4137-3B8F-D2F0F35D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EFB34D-958D-2F58-896F-9886E977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A82145-82FB-533E-F86A-10D6F840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68B9-F7CB-4522-94EB-9C7EE3430009}" type="datetimeFigureOut">
              <a:rPr lang="en-DK" smtClean="0"/>
              <a:t>12/12/2023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5BF3A0-2E3F-8FB0-90B8-9A0660D9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4CB58-1CA1-1FD3-028A-B0DE2274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19C9-FE06-4FFD-9911-A4ED8601C3B3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9305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y, udendørs, græs, kortklippet/afgrøde/høst/ridepisk&#10;&#10;Automatisk genereret beskrivelse">
            <a:extLst>
              <a:ext uri="{FF2B5EF4-FFF2-40B4-BE49-F238E27FC236}">
                <a16:creationId xmlns:a16="http://schemas.microsoft.com/office/drawing/2014/main" id="{D08C141D-6F26-6AFE-0E29-1F32DD356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204000" cy="697550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6ECC266-3356-072B-5A32-E64C6997A48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6022D410-F615-C397-C20D-71EF6620A19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landbrugsmaskine, traktor, græs&#10;&#10;Automatisk genereret beskrivelse">
            <a:extLst>
              <a:ext uri="{FF2B5EF4-FFF2-40B4-BE49-F238E27FC236}">
                <a16:creationId xmlns:a16="http://schemas.microsoft.com/office/drawing/2014/main" id="{69AE9F2E-4C7F-2BC1-1AFF-E9E580E33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" y="1"/>
            <a:ext cx="14237979" cy="801123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8642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kvæg, ko, Malkeko, pattedyr&#10;&#10;Automatisk genereret beskrivelse">
            <a:extLst>
              <a:ext uri="{FF2B5EF4-FFF2-40B4-BE49-F238E27FC236}">
                <a16:creationId xmlns:a16="http://schemas.microsoft.com/office/drawing/2014/main" id="{5A7BB20C-5899-4E01-6749-19BD994EF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87" y="-1089377"/>
            <a:ext cx="12204000" cy="794737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7A3B5818-917D-8FD3-7EBA-20ECF2D3E39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268B7489-0877-6922-6BB1-30AE00593AC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attedyr, svin, gris, snyde&#10;&#10;Automatisk genereret beskrivelse">
            <a:extLst>
              <a:ext uri="{FF2B5EF4-FFF2-40B4-BE49-F238E27FC236}">
                <a16:creationId xmlns:a16="http://schemas.microsoft.com/office/drawing/2014/main" id="{94259BFE-D997-FA8A-4F2C-8BBE30852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2706"/>
            <a:ext cx="12190413" cy="740070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E778B09-A42E-842D-F0DF-1C5773E26058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D52DA357-0B56-323F-838B-FC074882117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Tekniker, person, indendørs&#10;&#10;Automatisk genereret beskrivelse">
            <a:extLst>
              <a:ext uri="{FF2B5EF4-FFF2-40B4-BE49-F238E27FC236}">
                <a16:creationId xmlns:a16="http://schemas.microsoft.com/office/drawing/2014/main" id="{64B4E552-403C-0409-6546-AD48D56A6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3" y="2847"/>
            <a:ext cx="12190413" cy="685515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møbel, bord, stol, tøj&#10;&#10;Automatisk genereret beskrivelse">
            <a:extLst>
              <a:ext uri="{FF2B5EF4-FFF2-40B4-BE49-F238E27FC236}">
                <a16:creationId xmlns:a16="http://schemas.microsoft.com/office/drawing/2014/main" id="{C52DFA2D-38A6-C56C-20C8-B6B970E3A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65316"/>
            <a:ext cx="12852000" cy="722925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538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9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menulinjen, fx </a:t>
            </a:r>
            <a:r>
              <a:rPr lang="da-DK" dirty="0"/>
              <a:t>Q:\SEGES Visuel identitet\</a:t>
            </a:r>
            <a:br>
              <a:rPr lang="da-DK" dirty="0"/>
            </a:br>
            <a:r>
              <a:rPr lang="da-DK" dirty="0"/>
              <a:t>PowerPoint/Skabeloner\Forsidebilleder til SEGES </a:t>
            </a:r>
            <a:r>
              <a:rPr lang="da-DK" dirty="0" err="1"/>
              <a:t>pptx</a:t>
            </a:r>
            <a:r>
              <a:rPr lang="da-DK" dirty="0"/>
              <a:t>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5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1" name="Pladsholder til billede 7">
            <a:extLst>
              <a:ext uri="{FF2B5EF4-FFF2-40B4-BE49-F238E27FC236}">
                <a16:creationId xmlns:a16="http://schemas.microsoft.com/office/drawing/2014/main" id="{C31469F3-AE02-107D-306A-2516A1B3FFB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ved markeringen her.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1EBBF7EE-A11A-EA61-2BA7-67758780635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her.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013FDBC-50C3-2EDB-6A55-C52C25F5E11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8869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2DF656D7-7D58-4B5D-A86F-04246F8E2F68}" type="datetime1">
              <a:rPr lang="da-DK" smtClean="0"/>
              <a:t>12-12-2023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29" r:id="rId2"/>
    <p:sldLayoutId id="2147483744" r:id="rId3"/>
    <p:sldLayoutId id="2147483769" r:id="rId4"/>
    <p:sldLayoutId id="2147483748" r:id="rId5"/>
    <p:sldLayoutId id="2147483747" r:id="rId6"/>
    <p:sldLayoutId id="2147483745" r:id="rId7"/>
    <p:sldLayoutId id="2147483767" r:id="rId8"/>
    <p:sldLayoutId id="2147483757" r:id="rId9"/>
    <p:sldLayoutId id="2147483750" r:id="rId10"/>
    <p:sldLayoutId id="2147483756" r:id="rId11"/>
    <p:sldLayoutId id="2147483758" r:id="rId12"/>
    <p:sldLayoutId id="2147483754" r:id="rId13"/>
    <p:sldLayoutId id="2147483755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9" r:id="rId20"/>
    <p:sldLayoutId id="2147483740" r:id="rId21"/>
    <p:sldLayoutId id="2147483759" r:id="rId22"/>
    <p:sldLayoutId id="2147483760" r:id="rId23"/>
    <p:sldLayoutId id="2147483752" r:id="rId24"/>
    <p:sldLayoutId id="2147483753" r:id="rId25"/>
    <p:sldLayoutId id="2147483771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20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34.gif"/><Relationship Id="rId5" Type="http://schemas.openxmlformats.org/officeDocument/2006/relationships/image" Target="../media/image20.svg"/><Relationship Id="rId15" Type="http://schemas.openxmlformats.org/officeDocument/2006/relationships/image" Target="../media/image36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seges-my.sharepoint.com/personal/lekk_seges_dk/Documents/-%20Arbejdsmappe-150622/Igangv%C3%A6rende%20jobs/2048-Metan-projekt-SEG22-LeneB/Foto-illustrationer/M%C3%A6lkekarton%20i%20word.docx?web=1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36.svg"/><Relationship Id="rId17" Type="http://schemas.openxmlformats.org/officeDocument/2006/relationships/image" Target="../media/image33.sv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35.png"/><Relationship Id="rId5" Type="http://schemas.openxmlformats.org/officeDocument/2006/relationships/image" Target="../media/image20.svg"/><Relationship Id="rId15" Type="http://schemas.openxmlformats.org/officeDocument/2006/relationships/image" Target="../media/image38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39.png"/><Relationship Id="rId5" Type="http://schemas.openxmlformats.org/officeDocument/2006/relationships/image" Target="../media/image20.sv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8F3904E-E220-17BB-C16C-E3E5A972B472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0F5B85-A96A-5DE0-CDBC-450ED5CB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78DB52-C846-1A70-73C8-961C203A2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5479EA8-D9FD-FEF7-2F85-E17CF51CC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16E811-CF06-9418-1C8F-E806C44B58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AE5ED7E-B872-98E3-BF5D-041157B057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E5E39B-98E2-8935-E60D-82672165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12" y="685191"/>
            <a:ext cx="9858808" cy="711638"/>
          </a:xfrm>
        </p:spPr>
        <p:txBody>
          <a:bodyPr/>
          <a:lstStyle/>
          <a:p>
            <a:r>
              <a:rPr lang="en-US" sz="4800">
                <a:solidFill>
                  <a:srgbClr val="0070C0"/>
                </a:solidFill>
              </a:rPr>
              <a:t>7. Formidlingsopgave</a:t>
            </a:r>
            <a:endParaRPr lang="da-DK" sz="4800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7C9D0-8F8F-05FE-69D3-736A1B49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46" y="1932144"/>
            <a:ext cx="4818658" cy="4148139"/>
          </a:xfrm>
        </p:spPr>
        <p:txBody>
          <a:bodyPr/>
          <a:lstStyle/>
          <a:p>
            <a:pPr marL="0" indent="0">
              <a:lnSpc>
                <a:spcPts val="3400"/>
              </a:lnSpc>
              <a:buNone/>
            </a:pPr>
            <a:r>
              <a:rPr lang="en-US" sz="2800" dirty="0" err="1"/>
              <a:t>Kom</a:t>
            </a:r>
            <a:r>
              <a:rPr lang="en-US" sz="2800" dirty="0"/>
              <a:t> med et bud </a:t>
            </a:r>
            <a:r>
              <a:rPr lang="en-US" sz="2800" dirty="0" err="1"/>
              <a:t>på</a:t>
            </a:r>
            <a:r>
              <a:rPr lang="en-US" sz="2800" dirty="0"/>
              <a:t>, </a:t>
            </a:r>
            <a:r>
              <a:rPr lang="en-US" sz="2800" dirty="0" err="1"/>
              <a:t>hvordan</a:t>
            </a:r>
            <a:r>
              <a:rPr lang="en-US" sz="2800" dirty="0"/>
              <a:t> </a:t>
            </a:r>
            <a:r>
              <a:rPr lang="en-US" sz="2800" dirty="0" err="1"/>
              <a:t>landbruget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formidle</a:t>
            </a:r>
            <a:r>
              <a:rPr lang="en-US" sz="2800" dirty="0"/>
              <a:t> </a:t>
            </a:r>
            <a:r>
              <a:rPr lang="en-US" sz="2800" dirty="0" err="1"/>
              <a:t>budskabet</a:t>
            </a:r>
            <a:r>
              <a:rPr lang="en-US" sz="2800" dirty="0"/>
              <a:t> om </a:t>
            </a:r>
            <a:r>
              <a:rPr lang="en-US" sz="2800" dirty="0" err="1"/>
              <a:t>mindre</a:t>
            </a:r>
            <a:r>
              <a:rPr lang="en-US" sz="2800" dirty="0"/>
              <a:t> </a:t>
            </a:r>
            <a:r>
              <a:rPr lang="en-US" sz="2800" dirty="0" err="1"/>
              <a:t>metanudledning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forbrugerne</a:t>
            </a:r>
            <a:r>
              <a:rPr lang="en-US" sz="2800" dirty="0"/>
              <a:t>.</a:t>
            </a: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48CC921-36FC-F3DE-D08C-60CF9B6C4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8741" y="1454139"/>
            <a:ext cx="5752367" cy="488951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31C4A5C-CD14-E8A4-FC98-D5B0EE52C5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36147" y="6313573"/>
            <a:ext cx="28765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30C9ABD-E40E-E4F8-CB4A-9EA46310DA15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3CA201-E661-5110-2461-49271B0C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3EB711-2563-794A-D153-8BCC9F1CB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51EEC9-E00B-C26A-4F6E-904B4D93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D797AE-443E-A93B-433C-434FF6D07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930553B-F18F-C73D-58BE-601FA5830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8D5C5F-9BBD-91FB-0C37-9B835F43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3" y="807541"/>
            <a:ext cx="9385731" cy="711638"/>
          </a:xfrm>
        </p:spPr>
        <p:txBody>
          <a:bodyPr/>
          <a:lstStyle/>
          <a:p>
            <a:r>
              <a:rPr lang="da-DK" sz="4800" dirty="0">
                <a:solidFill>
                  <a:srgbClr val="0070C0"/>
                </a:solidFill>
              </a:rPr>
              <a:t>Kommunikation om køer </a:t>
            </a:r>
            <a:br>
              <a:rPr lang="da-DK" sz="4800" dirty="0">
                <a:solidFill>
                  <a:srgbClr val="0070C0"/>
                </a:solidFill>
              </a:rPr>
            </a:br>
            <a:r>
              <a:rPr lang="da-DK" sz="4800" dirty="0">
                <a:solidFill>
                  <a:srgbClr val="0070C0"/>
                </a:solidFill>
              </a:rPr>
              <a:t>og metan udledning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B96066-6562-9A1C-6124-06203DFFA00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0209" y="2210495"/>
            <a:ext cx="8810990" cy="4148139"/>
          </a:xfrm>
        </p:spPr>
        <p:txBody>
          <a:bodyPr/>
          <a:lstStyle/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dirty="0"/>
              <a:t>Tænk, hvis de danske forbrugere vidste lige så meget om køer og metan, som I nu gør… </a:t>
            </a:r>
          </a:p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dirty="0"/>
              <a:t>Ville de så betale 1 kr. mere pr. liter mælk, som landmanden </a:t>
            </a:r>
            <a:br>
              <a:rPr lang="da-DK" dirty="0"/>
            </a:br>
            <a:r>
              <a:rPr lang="da-DK" dirty="0"/>
              <a:t>i debatprogrammet Klima &amp; Ko foreslog?</a:t>
            </a:r>
          </a:p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dirty="0"/>
              <a:t>Jeres opgave er nu at formidle et budskab om, hvordan landbruget har reduceret mælkens klimabelastning. I skal gøre budskabet tydeligt på en mælkekarton. Så tydeligt, at forbrugerne vil betale en ekstra krone for den liter mælk. </a:t>
            </a:r>
          </a:p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dirty="0"/>
              <a:t>Få vejledning til opgaven på næste side.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FA2E1B-BB40-0847-DE79-2E37CCAA1D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45039" y="-614363"/>
            <a:ext cx="2876550" cy="12287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F516999-AA6B-91AC-E100-E4B48549F5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5206" y="6167437"/>
            <a:ext cx="32194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99EA9B8-CD93-EF44-0884-22B9B26FD773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59A82B-BB87-4728-41B6-88940A41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E7561F-9B05-3E45-F5DB-B92E6122E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435562-FCCF-0EBD-01A8-D13C69BAF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0E3493-0116-FA74-12DC-C5AB70BE2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7D33F44-5D2B-4242-06F2-24D01085BD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C4ED3-0AF2-2ABD-8E89-2B23D452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768021"/>
            <a:ext cx="9385731" cy="711638"/>
          </a:xfrm>
        </p:spPr>
        <p:txBody>
          <a:bodyPr/>
          <a:lstStyle/>
          <a:p>
            <a:r>
              <a:rPr lang="da-DK" sz="4000" dirty="0">
                <a:solidFill>
                  <a:srgbClr val="0070C0"/>
                </a:solidFill>
              </a:rPr>
              <a:t>Vejledning til opgaven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8DE47E-0697-4761-A913-AF12EBA56B3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701798"/>
            <a:ext cx="8390060" cy="4476263"/>
          </a:xfrm>
        </p:spPr>
        <p:txBody>
          <a:bodyPr/>
          <a:lstStyle/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sz="2000" dirty="0"/>
              <a:t>Jeres budskab, skal formidles på 1 side af en mælkekarton. I har begrænset med plads, men I må gerne sætte en QR-kode ind, som leder forbrugeren over til et sted med mere information eller en video. </a:t>
            </a:r>
          </a:p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sz="2000" dirty="0"/>
              <a:t>I skal have ét budskab. Det betyder, at I ikke behøver at nævne alle metan-reducerende teknologier. I må gerne vælge det emne/ budskab, som I finder vigtigt at få formidlet til forbrugerne. Sæt jer gerne i forbrugernes sted. Hvad vil de gerne vide eller støtte? Vær gerne konkret og brug fakta. </a:t>
            </a:r>
          </a:p>
          <a:p>
            <a:pPr marL="0" indent="0">
              <a:lnSpc>
                <a:spcPts val="2880"/>
              </a:lnSpc>
              <a:spcAft>
                <a:spcPts val="1200"/>
              </a:spcAft>
              <a:buNone/>
            </a:pPr>
            <a:r>
              <a:rPr lang="da-DK" sz="2000" dirty="0"/>
              <a:t>I kan skrive i tekstfeltet på mælkekartonen næste side. </a:t>
            </a:r>
            <a:br>
              <a:rPr lang="da-DK" sz="2000" dirty="0"/>
            </a:br>
            <a:r>
              <a:rPr lang="da-DK" sz="2000" dirty="0"/>
              <a:t>I kan også klippe og klistre budskaber på en tom mælkekarton.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E62DA7B-8A58-AE25-21A6-856A150D84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5559" y="-856763"/>
            <a:ext cx="3219450" cy="13811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EFDCA64-A7C5-DD61-B624-DBA0DDE4E4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45350" y="6200775"/>
            <a:ext cx="30765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6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A17A375-58A7-AF8A-1950-2EE832B15413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5F1EAD-7641-0618-2DDC-298E7A2E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7893187-E971-4571-5A4E-D7A3CA80A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1630446-266E-BC78-E6C5-72A9F4336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8BD2CF2-3A96-D0AE-4317-7FE64C1D9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E118301-189D-965F-7477-CC6215472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8D5C5F-9BBD-91FB-0C37-9B835F43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9" y="842525"/>
            <a:ext cx="9385731" cy="711638"/>
          </a:xfrm>
        </p:spPr>
        <p:txBody>
          <a:bodyPr/>
          <a:lstStyle/>
          <a:p>
            <a:r>
              <a:rPr lang="da-DK" sz="4000" dirty="0">
                <a:solidFill>
                  <a:srgbClr val="0070C0"/>
                </a:solidFill>
              </a:rPr>
              <a:t>Opgaven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B96066-6562-9A1C-6124-06203DFFA00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3" name="Billede 22" descr="Et billede, der indeholder sort-hvid, design&#10;&#10;Automatisk genereret beskrivelse med mellem tillid">
            <a:extLst>
              <a:ext uri="{FF2B5EF4-FFF2-40B4-BE49-F238E27FC236}">
                <a16:creationId xmlns:a16="http://schemas.microsoft.com/office/drawing/2014/main" id="{154DA551-3C0C-DC7D-3D82-06A9DDDF08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29" y="30022"/>
            <a:ext cx="4064151" cy="6858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CD2F44CD-CE0C-401F-E92E-5946EB126D07}"/>
              </a:ext>
            </a:extLst>
          </p:cNvPr>
          <p:cNvSpPr txBox="1"/>
          <p:nvPr/>
        </p:nvSpPr>
        <p:spPr>
          <a:xfrm>
            <a:off x="492332" y="1689355"/>
            <a:ext cx="2348861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Jeres opgave er nu at formidle et budskab om, hvordan landbruget har reduceret mælkens klimabelastning. </a:t>
            </a:r>
            <a:br>
              <a:rPr lang="da-DK" dirty="0"/>
            </a:br>
            <a:r>
              <a:rPr lang="da-DK" dirty="0"/>
              <a:t>I skal gøre budskabet tydeligt på en mælkekarton.</a:t>
            </a:r>
            <a:endParaRPr lang="da-DK" sz="1400" dirty="0"/>
          </a:p>
        </p:txBody>
      </p:sp>
      <p:pic>
        <p:nvPicPr>
          <p:cNvPr id="48" name="Billede 47" descr="Et billede, der indeholder sort-hvid, design&#10;&#10;Automatisk genereret beskrivelse med mellem tillid">
            <a:extLst>
              <a:ext uri="{FF2B5EF4-FFF2-40B4-BE49-F238E27FC236}">
                <a16:creationId xmlns:a16="http://schemas.microsoft.com/office/drawing/2014/main" id="{5DA280D8-A4A9-4E12-1E10-C65D94582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63" y="-30022"/>
            <a:ext cx="4064151" cy="6858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5D691E3-E690-9705-074D-49077F9B9C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5350" y="-627203"/>
            <a:ext cx="3076575" cy="131445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A14675D-D267-AAEB-6E36-76060498B6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97540" y="6404412"/>
            <a:ext cx="3143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FA17A375-58A7-AF8A-1950-2EE832B15413}"/>
              </a:ext>
            </a:extLst>
          </p:cNvPr>
          <p:cNvSpPr/>
          <p:nvPr/>
        </p:nvSpPr>
        <p:spPr>
          <a:xfrm>
            <a:off x="12839" y="13435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5F1EAD-7641-0618-2DDC-298E7A2E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7893187-E971-4571-5A4E-D7A3CA80A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1630446-266E-BC78-E6C5-72A9F4336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8BD2CF2-3A96-D0AE-4317-7FE64C1D9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E118301-189D-965F-7477-CC6215472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A14675D-D267-AAEB-6E36-76060498B6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7540" y="6404412"/>
            <a:ext cx="3143250" cy="1343025"/>
          </a:xfrm>
          <a:prstGeom prst="rect">
            <a:avLst/>
          </a:prstGeom>
        </p:spPr>
      </p:pic>
      <p:pic>
        <p:nvPicPr>
          <p:cNvPr id="5" name="Grafik 4">
            <a:hlinkClick r:id="rId13"/>
            <a:extLst>
              <a:ext uri="{FF2B5EF4-FFF2-40B4-BE49-F238E27FC236}">
                <a16:creationId xmlns:a16="http://schemas.microsoft.com/office/drawing/2014/main" id="{C07AF24D-7F12-BD48-E1AE-4EB03A081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68719" y="455056"/>
            <a:ext cx="2205276" cy="614003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5D691E3-E690-9705-074D-49077F9B9C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57531" y="-751358"/>
            <a:ext cx="3076575" cy="131445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E1E8A8E-44A8-0484-30D1-EEC1942B1729}"/>
              </a:ext>
            </a:extLst>
          </p:cNvPr>
          <p:cNvSpPr txBox="1"/>
          <p:nvPr/>
        </p:nvSpPr>
        <p:spPr>
          <a:xfrm>
            <a:off x="5492873" y="1689315"/>
            <a:ext cx="21811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I kan indsætte tekstfelter og  QR koder ved at bruge værktøjerne i PowerPoint. Og slette denne besked. </a:t>
            </a:r>
          </a:p>
        </p:txBody>
      </p:sp>
    </p:spTree>
    <p:extLst>
      <p:ext uri="{BB962C8B-B14F-4D97-AF65-F5344CB8AC3E}">
        <p14:creationId xmlns:p14="http://schemas.microsoft.com/office/powerpoint/2010/main" val="347378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704C4AB-3B47-53DF-2BEF-EABE80241395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E2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830CEDB-DB40-4927-AAE6-38D982229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329038"/>
            <a:ext cx="2753324" cy="35249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8A20AF-312B-86FE-A83A-B4C36F68F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89FF83-1594-5157-D33C-C1892AAD6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C87A5BF-CCAB-AB9A-3AA5-ABA0D2AB0D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913F4A2-D1D8-9667-DEC5-4B27948FC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10" name="Billede 9" descr="Et billede, der indeholder tekst, roulette, projektil&#10;&#10;Automatisk genereret beskrivelse">
            <a:extLst>
              <a:ext uri="{FF2B5EF4-FFF2-40B4-BE49-F238E27FC236}">
                <a16:creationId xmlns:a16="http://schemas.microsoft.com/office/drawing/2014/main" id="{72C526DD-CAE7-C945-E873-6F5ED15AB6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0035">
            <a:off x="3289870" y="637572"/>
            <a:ext cx="5582856" cy="5582856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B7F9B65-FC9A-82D4-9566-BCB60A753D42}"/>
              </a:ext>
            </a:extLst>
          </p:cNvPr>
          <p:cNvSpPr txBox="1"/>
          <p:nvPr/>
        </p:nvSpPr>
        <p:spPr>
          <a:xfrm>
            <a:off x="3073473" y="2517649"/>
            <a:ext cx="604346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Forfattere: Kristoffer Risgaard Eriksen og Lene Overgaard Bruun</a:t>
            </a: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Grafiker: Lene Kruse Kessler</a:t>
            </a:r>
          </a:p>
          <a:p>
            <a:pPr marL="446088" indent="-446088"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Udgiver:  SEGES Forlag© 2023</a:t>
            </a:r>
          </a:p>
          <a:p>
            <a:pPr marL="446088" indent="-446088" algn="ctr">
              <a:spcAft>
                <a:spcPts val="600"/>
              </a:spcAft>
            </a:pPr>
            <a:endParaRPr lang="da-DK" sz="1000" dirty="0"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Udarbejdet med støtte fra:</a:t>
            </a: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Børne- og Undervisningsministeriet – Styrelsen for Undervisning og Kvalitet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84D3977-8E1C-474A-A09F-FABF04A9C4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3584" y="-791189"/>
            <a:ext cx="31718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4780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Innovation_23">
      <a:dk1>
        <a:srgbClr val="000000"/>
      </a:dk1>
      <a:lt1>
        <a:sysClr val="window" lastClr="FFFFFF"/>
      </a:lt1>
      <a:dk2>
        <a:srgbClr val="005521"/>
      </a:dk2>
      <a:lt2>
        <a:srgbClr val="CECCBB"/>
      </a:lt2>
      <a:accent1>
        <a:srgbClr val="71AE89"/>
      </a:accent1>
      <a:accent2>
        <a:srgbClr val="48280C"/>
      </a:accent2>
      <a:accent3>
        <a:srgbClr val="7AB6C6"/>
      </a:accent3>
      <a:accent4>
        <a:srgbClr val="904406"/>
      </a:accent4>
      <a:accent5>
        <a:srgbClr val="004363"/>
      </a:accent5>
      <a:accent6>
        <a:srgbClr val="E0AA00"/>
      </a:accent6>
      <a:hlink>
        <a:srgbClr val="004363"/>
      </a:hlink>
      <a:folHlink>
        <a:srgbClr val="0055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_Innovation_dansk" id="{51D9116F-AB61-489F-8C83-0B4174451B05}" vid="{75CF9CAD-F92F-4936-A158-A6B4AF825E3B}"/>
    </a:ext>
  </a:extLst>
</a:theme>
</file>

<file path=ppt/theme/theme2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327</Words>
  <Application>Microsoft Office PowerPoint</Application>
  <PresentationFormat>Brugerdefineret</PresentationFormat>
  <Paragraphs>22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Arial Narrow</vt:lpstr>
      <vt:lpstr>SEGES Innovation</vt:lpstr>
      <vt:lpstr>7. Formidlingsopgave</vt:lpstr>
      <vt:lpstr>Kommunikation om køer  og metan udledning</vt:lpstr>
      <vt:lpstr>Vejledning til opgaven </vt:lpstr>
      <vt:lpstr>Opgaven 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Overgaard Bruun</dc:creator>
  <cp:lastModifiedBy>Lene Overgaard Bruun</cp:lastModifiedBy>
  <cp:revision>7</cp:revision>
  <dcterms:created xsi:type="dcterms:W3CDTF">2023-12-10T13:40:54Z</dcterms:created>
  <dcterms:modified xsi:type="dcterms:W3CDTF">2023-12-12T11:24:57Z</dcterms:modified>
</cp:coreProperties>
</file>