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8"/>
  </p:notesMasterIdLst>
  <p:handoutMasterIdLst>
    <p:handoutMasterId r:id="rId9"/>
  </p:handoutMasterIdLst>
  <p:sldIdLst>
    <p:sldId id="259" r:id="rId2"/>
    <p:sldId id="267" r:id="rId3"/>
    <p:sldId id="268" r:id="rId4"/>
    <p:sldId id="266" r:id="rId5"/>
    <p:sldId id="265" r:id="rId6"/>
    <p:sldId id="269" r:id="rId7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49" userDrawn="1">
          <p15:clr>
            <a:srgbClr val="A4A3A4"/>
          </p15:clr>
        </p15:guide>
        <p15:guide id="10" pos="2637" userDrawn="1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4B3E31"/>
    <a:srgbClr val="00435E"/>
    <a:srgbClr val="FFC828"/>
    <a:srgbClr val="ADCFBA"/>
    <a:srgbClr val="BF9C81"/>
    <a:srgbClr val="C8C7B2"/>
    <a:srgbClr val="076471"/>
    <a:srgbClr val="88919F"/>
    <a:srgbClr val="141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5" autoAdjust="0"/>
  </p:normalViewPr>
  <p:slideViewPr>
    <p:cSldViewPr snapToGrid="0" snapToObjects="1" showGuides="1">
      <p:cViewPr varScale="1">
        <p:scale>
          <a:sx n="123" d="100"/>
          <a:sy n="123" d="100"/>
        </p:scale>
        <p:origin x="114" y="600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49"/>
        <p:guide pos="2637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1608" y="11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12/12/2023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hyperlink" Target="https://seges.us11.list-manage.com/subscribe?u=8b820070eb4d72eb6f3885bd7&amp;id=8be669a01c" TargetMode="External"/><Relationship Id="rId2" Type="http://schemas.openxmlformats.org/officeDocument/2006/relationships/hyperlink" Target="https://www.linkedin.com/company/seges/mycompany/verification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hyperlink" Target="https://www.seges.tv/" TargetMode="Externa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sky, mark, landskab&#10;&#10;Automatisk genereret beskrivelse">
            <a:extLst>
              <a:ext uri="{FF2B5EF4-FFF2-40B4-BE49-F238E27FC236}">
                <a16:creationId xmlns:a16="http://schemas.microsoft.com/office/drawing/2014/main" id="{ABFAF0D8-FAAC-686C-BAFB-691FB1846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53"/>
            <a:ext cx="12204000" cy="8136000"/>
          </a:xfrm>
          <a:prstGeom prst="rect">
            <a:avLst/>
          </a:prstGeom>
          <a:ln>
            <a:noFill/>
          </a:ln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  <p:extLst>
      <p:ext uri="{BB962C8B-B14F-4D97-AF65-F5344CB8AC3E}">
        <p14:creationId xmlns:p14="http://schemas.microsoft.com/office/powerpoint/2010/main" val="19188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0_Forside - Indsæ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722197E-37D3-D46A-35B3-36712481C5FB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-9525"/>
            <a:ext cx="12190413" cy="6867525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menulinjen, fx </a:t>
            </a:r>
            <a:r>
              <a:rPr lang="da-DK" dirty="0"/>
              <a:t>Q:\SEGES Visuel identitet\</a:t>
            </a:r>
            <a:br>
              <a:rPr lang="da-DK" dirty="0"/>
            </a:br>
            <a:r>
              <a:rPr lang="da-DK" dirty="0"/>
              <a:t>PowerPoint/Skabeloner\Forsidebilleder til SEGES </a:t>
            </a:r>
            <a:r>
              <a:rPr lang="da-DK" dirty="0" err="1"/>
              <a:t>pptx</a:t>
            </a:r>
            <a:r>
              <a:rPr lang="da-DK" dirty="0"/>
              <a:t> </a:t>
            </a:r>
            <a:endParaRPr lang="da-DK" noProof="0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1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5" name="Pladsholder til billede 7">
            <a:extLst>
              <a:ext uri="{FF2B5EF4-FFF2-40B4-BE49-F238E27FC236}">
                <a16:creationId xmlns:a16="http://schemas.microsoft.com/office/drawing/2014/main" id="{CD00ACC9-19AC-94C3-2C90-4252D84C603C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6" name="Pladsholder til billede 7">
            <a:extLst>
              <a:ext uri="{FF2B5EF4-FFF2-40B4-BE49-F238E27FC236}">
                <a16:creationId xmlns:a16="http://schemas.microsoft.com/office/drawing/2014/main" id="{69935812-216D-0EAD-E2B1-60448E5158B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GUDP eller fondslogo her</a:t>
            </a:r>
          </a:p>
        </p:txBody>
      </p:sp>
      <p:sp>
        <p:nvSpPr>
          <p:cNvPr id="7" name="Pladsholder til billede 17">
            <a:extLst>
              <a:ext uri="{FF2B5EF4-FFF2-40B4-BE49-F238E27FC236}">
                <a16:creationId xmlns:a16="http://schemas.microsoft.com/office/drawing/2014/main" id="{A6E874BF-7543-2D29-800A-F16E5E59327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28545" y="6013832"/>
            <a:ext cx="856800" cy="360000"/>
          </a:xfrm>
        </p:spPr>
        <p:txBody>
          <a:bodyPr/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Placér mørkt eller lyst SEGES Innovation logo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7485027-14F6-5E0A-7538-2903CDC2CA7B}"/>
              </a:ext>
            </a:extLst>
          </p:cNvPr>
          <p:cNvSpPr/>
          <p:nvPr userDrawn="1"/>
        </p:nvSpPr>
        <p:spPr>
          <a:xfrm>
            <a:off x="10756669" y="6001789"/>
            <a:ext cx="1255222" cy="51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6" name="Billede 5" descr="Et billede, der indeholder mønster, Symmetri, hvid, Grafik&#10;&#10;Automatisk genereret beskrivelse">
            <a:extLst>
              <a:ext uri="{FF2B5EF4-FFF2-40B4-BE49-F238E27FC236}">
                <a16:creationId xmlns:a16="http://schemas.microsoft.com/office/drawing/2014/main" id="{38CFD1B5-ECA6-CABD-DE5A-AC359BF7E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3"/>
            <a:ext cx="12190413" cy="6857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5301509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Dagsorden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38B7BFA-523F-FCB2-5215-0FB8776127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9683944-B9CC-FFBC-C637-40EFA2445C3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42925" y="1566025"/>
            <a:ext cx="10286193" cy="4148139"/>
          </a:xfrm>
        </p:spPr>
        <p:txBody>
          <a:bodyPr/>
          <a:lstStyle>
            <a:lvl1pPr marL="457200" indent="-4572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tx2"/>
                </a:solidFill>
              </a:defRPr>
            </a:lvl1pPr>
            <a:lvl2pPr marL="709200" indent="-4572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tx2"/>
                </a:solidFill>
              </a:defRPr>
            </a:lvl2pPr>
            <a:lvl3pPr marL="979200" indent="-4572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3pPr>
            <a:lvl4pPr marL="10341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11961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86755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gsorden_½ 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5301509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Dagsorden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8397883C-89FB-ADF6-7912-888F1075151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83955" y="5245"/>
            <a:ext cx="6095206" cy="68579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7" name="Pladsholder til billede 17">
            <a:extLst>
              <a:ext uri="{FF2B5EF4-FFF2-40B4-BE49-F238E27FC236}">
                <a16:creationId xmlns:a16="http://schemas.microsoft.com/office/drawing/2014/main" id="{2E69CCD3-F086-8E1F-9985-37E5EADA912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28545" y="6023357"/>
            <a:ext cx="856800" cy="360000"/>
          </a:xfr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SEGES logo (negativt)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4319955-5D48-F2B6-DFF0-FE4A84F4750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42926" y="1566025"/>
            <a:ext cx="5301510" cy="4148139"/>
          </a:xfrm>
        </p:spPr>
        <p:txBody>
          <a:bodyPr/>
          <a:lstStyle>
            <a:lvl1pPr marL="457200" indent="-4572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tx2"/>
                </a:solidFill>
              </a:defRPr>
            </a:lvl1pPr>
            <a:lvl2pPr marL="709200" indent="-4572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tx2"/>
                </a:solidFill>
              </a:defRPr>
            </a:lvl2pPr>
            <a:lvl3pPr marL="979200" indent="-4572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3pPr>
            <a:lvl4pPr marL="10341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1196100" indent="-34290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88245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FCB70D9-D3BD-4BA1-837D-EBB6BD84FDF0}" type="datetime1">
              <a:rPr lang="da-DK" smtClean="0"/>
              <a:t>12-12-2023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862806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½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3" y="392885"/>
            <a:ext cx="5197240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5184107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1B453A8-7F55-27E9-FE73-6C0FCC7E798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5206" y="7243"/>
            <a:ext cx="6095207" cy="6858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på billedikon og indsæt halvsides billede</a:t>
            </a:r>
          </a:p>
        </p:txBody>
      </p:sp>
    </p:spTree>
    <p:extLst>
      <p:ext uri="{BB962C8B-B14F-4D97-AF65-F5344CB8AC3E}">
        <p14:creationId xmlns:p14="http://schemas.microsoft.com/office/powerpoint/2010/main" val="1994602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m_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79EAB75-33E4-AC38-3DC1-6D8A83A88563}"/>
              </a:ext>
            </a:extLst>
          </p:cNvPr>
          <p:cNvSpPr/>
          <p:nvPr userDrawn="1"/>
        </p:nvSpPr>
        <p:spPr>
          <a:xfrm>
            <a:off x="0" y="1104524"/>
            <a:ext cx="12190413" cy="46946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Tekst og billed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Tekst og bille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_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5" name="Billede 4" descr="Et billede, der indeholder mønster, Symmetri, hvid, Grafik&#10;&#10;Automatisk genereret beskrivelse">
            <a:extLst>
              <a:ext uri="{FF2B5EF4-FFF2-40B4-BE49-F238E27FC236}">
                <a16:creationId xmlns:a16="http://schemas.microsoft.com/office/drawing/2014/main" id="{5B9053B3-56D0-DEC2-E558-78749FC73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3"/>
            <a:ext cx="12190413" cy="6857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3" name="Pladsholder til billede 7">
            <a:extLst>
              <a:ext uri="{FF2B5EF4-FFF2-40B4-BE49-F238E27FC236}">
                <a16:creationId xmlns:a16="http://schemas.microsoft.com/office/drawing/2014/main" id="{BFA873EB-168F-A2CE-2821-CDC57FEBFB4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5576906F-64B8-F898-993F-9FE4AB2A96A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ledecollage -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m SE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AB752FB-04DA-8B7A-9707-6F976D756B44}"/>
              </a:ext>
            </a:extLst>
          </p:cNvPr>
          <p:cNvSpPr txBox="1"/>
          <p:nvPr userDrawn="1"/>
        </p:nvSpPr>
        <p:spPr>
          <a:xfrm>
            <a:off x="2181224" y="2473133"/>
            <a:ext cx="8777423" cy="2010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rtl="0"/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SEGES Innovation er en uafhængig innovationsvirksomhed, </a:t>
            </a:r>
            <a:b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</a:br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som i mere end 50 år har udviklet ny viden og konkrete </a:t>
            </a:r>
            <a:b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</a:br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løsninger til bæredygtig fødevareproduktion.</a:t>
            </a:r>
            <a:br>
              <a:rPr lang="da-DK" sz="1600" b="1" i="0" u="none" strike="noStrike" baseline="30000" dirty="0">
                <a:solidFill>
                  <a:schemeClr val="bg1"/>
                </a:solidFill>
                <a:latin typeface="+mj-lt"/>
              </a:rPr>
            </a:br>
            <a:endParaRPr lang="da-DK" sz="1600" b="1" i="0" u="none" strike="noStrike" baseline="30000" dirty="0">
              <a:solidFill>
                <a:schemeClr val="bg1"/>
              </a:solidFill>
              <a:latin typeface="+mj-lt"/>
            </a:endParaRPr>
          </a:p>
          <a:p>
            <a:pPr marR="0" algn="l" rtl="0"/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Vi omsætter også dyb viden om landbrug og fødevarer </a:t>
            </a:r>
            <a:b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</a:br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til avanceret software, der viser nye veje.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565C749-8E23-562A-1F97-2DC022A48D63}"/>
              </a:ext>
            </a:extLst>
          </p:cNvPr>
          <p:cNvSpPr txBox="1"/>
          <p:nvPr userDrawn="1"/>
        </p:nvSpPr>
        <p:spPr>
          <a:xfrm>
            <a:off x="2181225" y="1889810"/>
            <a:ext cx="32861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</a:rPr>
              <a:t>OM SEGES INNOVATION</a:t>
            </a:r>
          </a:p>
        </p:txBody>
      </p:sp>
    </p:spTree>
    <p:extLst>
      <p:ext uri="{BB962C8B-B14F-4D97-AF65-F5344CB8AC3E}">
        <p14:creationId xmlns:p14="http://schemas.microsoft.com/office/powerpoint/2010/main" val="1156965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Vores værd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chemeClr val="bg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565C749-8E23-562A-1F97-2DC022A48D63}"/>
              </a:ext>
            </a:extLst>
          </p:cNvPr>
          <p:cNvSpPr txBox="1"/>
          <p:nvPr userDrawn="1"/>
        </p:nvSpPr>
        <p:spPr>
          <a:xfrm>
            <a:off x="2181225" y="1889810"/>
            <a:ext cx="32861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</a:rPr>
              <a:t>VORES VÆRDIER</a:t>
            </a:r>
          </a:p>
        </p:txBody>
      </p:sp>
      <p:pic>
        <p:nvPicPr>
          <p:cNvPr id="11" name="Billede 10" descr="Et billede, der indeholder skærmbillede, cirkel&#10;&#10;Automatisk genereret beskrivelse">
            <a:extLst>
              <a:ext uri="{FF2B5EF4-FFF2-40B4-BE49-F238E27FC236}">
                <a16:creationId xmlns:a16="http://schemas.microsoft.com/office/drawing/2014/main" id="{0E870778-62A3-B82B-5F9F-9EA4B8961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91" y="2055873"/>
            <a:ext cx="10579630" cy="274625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E4BDBC8-D0BB-2D98-5CDD-0A19D8855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53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9FA73D7-0CC8-E386-7CB7-327120CF60F7}"/>
              </a:ext>
            </a:extLst>
          </p:cNvPr>
          <p:cNvSpPr txBox="1"/>
          <p:nvPr userDrawn="1"/>
        </p:nvSpPr>
        <p:spPr>
          <a:xfrm>
            <a:off x="5440242" y="2790282"/>
            <a:ext cx="13816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TAK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AB752FB-04DA-8B7A-9707-6F976D756B44}"/>
              </a:ext>
            </a:extLst>
          </p:cNvPr>
          <p:cNvSpPr txBox="1"/>
          <p:nvPr userDrawn="1"/>
        </p:nvSpPr>
        <p:spPr>
          <a:xfrm>
            <a:off x="3695658" y="3503112"/>
            <a:ext cx="48731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for opmærksomheden</a:t>
            </a:r>
          </a:p>
        </p:txBody>
      </p:sp>
    </p:spTree>
    <p:extLst>
      <p:ext uri="{BB962C8B-B14F-4D97-AF65-F5344CB8AC3E}">
        <p14:creationId xmlns:p14="http://schemas.microsoft.com/office/powerpoint/2010/main" val="1727098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hlinkClick r:id="rId2"/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A74A4DB-9354-007D-7368-755BDC1C6297}"/>
              </a:ext>
            </a:extLst>
          </p:cNvPr>
          <p:cNvSpPr txBox="1"/>
          <p:nvPr userDrawn="1"/>
        </p:nvSpPr>
        <p:spPr>
          <a:xfrm>
            <a:off x="483372" y="5853318"/>
            <a:ext cx="157254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SEGES Innovation P/S</a:t>
            </a:r>
          </a:p>
          <a:p>
            <a:r>
              <a:rPr lang="da-DK" sz="1200" dirty="0">
                <a:solidFill>
                  <a:schemeClr val="bg1"/>
                </a:solidFill>
              </a:rPr>
              <a:t>Agro Food Park 15</a:t>
            </a:r>
          </a:p>
          <a:p>
            <a:r>
              <a:rPr lang="da-DK" sz="1200" dirty="0">
                <a:solidFill>
                  <a:schemeClr val="bg1"/>
                </a:solidFill>
              </a:rPr>
              <a:t>DK 8200 Aarhus 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8AC9A65-78B7-FD93-2CA8-49411A449444}"/>
              </a:ext>
            </a:extLst>
          </p:cNvPr>
          <p:cNvSpPr txBox="1"/>
          <p:nvPr userDrawn="1"/>
        </p:nvSpPr>
        <p:spPr>
          <a:xfrm>
            <a:off x="2536320" y="5853317"/>
            <a:ext cx="131125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segesinnovation.dk</a:t>
            </a:r>
          </a:p>
          <a:p>
            <a:r>
              <a:rPr lang="da-DK" sz="1200" dirty="0">
                <a:solidFill>
                  <a:schemeClr val="bg1"/>
                </a:solidFill>
              </a:rPr>
              <a:t>seges.tv</a:t>
            </a:r>
          </a:p>
          <a:p>
            <a:r>
              <a:rPr lang="da-DK" sz="1200" u="none" dirty="0">
                <a:solidFill>
                  <a:schemeClr val="bg1"/>
                </a:solidFill>
              </a:rPr>
              <a:t>info@seges.dk</a:t>
            </a:r>
            <a:endParaRPr lang="da-DK" sz="1200" dirty="0">
              <a:solidFill>
                <a:schemeClr val="bg1"/>
              </a:solidFill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CA0B2981-F493-78C1-7CCB-21CA0DD34DD4}"/>
              </a:ext>
            </a:extLst>
          </p:cNvPr>
          <p:cNvGrpSpPr/>
          <p:nvPr userDrawn="1"/>
        </p:nvGrpSpPr>
        <p:grpSpPr>
          <a:xfrm>
            <a:off x="4963775" y="5932706"/>
            <a:ext cx="419799" cy="415360"/>
            <a:chOff x="4630304" y="5717906"/>
            <a:chExt cx="423949" cy="423949"/>
          </a:xfrm>
        </p:grpSpPr>
        <p:pic>
          <p:nvPicPr>
            <p:cNvPr id="7" name="Billede 6" descr="Et billede, der indeholder tekst, silhuet, clipart, vektorgrafik&#10;&#10;Automatisk genereret beskrivelse">
              <a:extLst>
                <a:ext uri="{FF2B5EF4-FFF2-40B4-BE49-F238E27FC236}">
                  <a16:creationId xmlns:a16="http://schemas.microsoft.com/office/drawing/2014/main" id="{7D154AAC-DA4D-7ACC-FDB7-315F89AE9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8193" y="5769093"/>
              <a:ext cx="321576" cy="321576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6FFA800-C166-F948-77B8-FC5CB25B6D40}"/>
                </a:ext>
              </a:extLst>
            </p:cNvPr>
            <p:cNvSpPr/>
            <p:nvPr userDrawn="1"/>
          </p:nvSpPr>
          <p:spPr>
            <a:xfrm>
              <a:off x="4630304" y="5717906"/>
              <a:ext cx="423949" cy="4239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 err="1"/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3E7ABCCF-773D-292F-DFEF-40D41436856E}"/>
              </a:ext>
            </a:extLst>
          </p:cNvPr>
          <p:cNvSpPr/>
          <p:nvPr userDrawn="1"/>
        </p:nvSpPr>
        <p:spPr>
          <a:xfrm>
            <a:off x="5869876" y="5932706"/>
            <a:ext cx="419799" cy="41536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9" name="Billede 18">
            <a:hlinkClick r:id="rId5"/>
            <a:extLst>
              <a:ext uri="{FF2B5EF4-FFF2-40B4-BE49-F238E27FC236}">
                <a16:creationId xmlns:a16="http://schemas.microsoft.com/office/drawing/2014/main" id="{0180C2EC-1848-666F-2D87-3B6E48213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26" t="41990" r="41432" b="39702"/>
          <a:stretch/>
        </p:blipFill>
        <p:spPr>
          <a:xfrm>
            <a:off x="5917548" y="6022771"/>
            <a:ext cx="328972" cy="254859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46ECB3C-8882-CDB2-C51A-FDB39715B6C4}"/>
              </a:ext>
            </a:extLst>
          </p:cNvPr>
          <p:cNvSpPr/>
          <p:nvPr userDrawn="1"/>
        </p:nvSpPr>
        <p:spPr>
          <a:xfrm>
            <a:off x="6775976" y="5932706"/>
            <a:ext cx="419799" cy="41536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1" name="Billede 20">
            <a:hlinkClick r:id="rId7"/>
            <a:extLst>
              <a:ext uri="{FF2B5EF4-FFF2-40B4-BE49-F238E27FC236}">
                <a16:creationId xmlns:a16="http://schemas.microsoft.com/office/drawing/2014/main" id="{78EA9C60-E7DC-8FB2-1EA9-952AE8357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065" y="6013334"/>
            <a:ext cx="375967" cy="264931"/>
          </a:xfrm>
          <a:prstGeom prst="rect">
            <a:avLst/>
          </a:prstGeom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F6DE838B-4F10-F12C-5A9A-EF74AA7C8377}"/>
              </a:ext>
            </a:extLst>
          </p:cNvPr>
          <p:cNvSpPr txBox="1"/>
          <p:nvPr userDrawn="1"/>
        </p:nvSpPr>
        <p:spPr>
          <a:xfrm>
            <a:off x="4441616" y="2790282"/>
            <a:ext cx="33341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085755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F9A53-1DBA-4137-3B8F-D2F0F35D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EFB34D-958D-2F58-896F-9886E9775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A82145-82FB-533E-F86A-10D6F840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568B9-F7CB-4522-94EB-9C7EE3430009}" type="datetimeFigureOut">
              <a:rPr lang="en-DK" smtClean="0"/>
              <a:t>12/12/2023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85BF3A0-2E3F-8FB0-90B8-9A0660D9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44CB58-1CA1-1FD3-028A-B0DE2274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19C9-FE06-4FFD-9911-A4ED8601C3B3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9013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y, udendørs, græs, kortklippet/afgrøde/høst/ridepisk&#10;&#10;Automatisk genereret beskrivelse">
            <a:extLst>
              <a:ext uri="{FF2B5EF4-FFF2-40B4-BE49-F238E27FC236}">
                <a16:creationId xmlns:a16="http://schemas.microsoft.com/office/drawing/2014/main" id="{D08C141D-6F26-6AFE-0E29-1F32DD356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204000" cy="6975505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B6ECC266-3356-072B-5A32-E64C6997A48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3" name="Pladsholder til billede 7">
            <a:extLst>
              <a:ext uri="{FF2B5EF4-FFF2-40B4-BE49-F238E27FC236}">
                <a16:creationId xmlns:a16="http://schemas.microsoft.com/office/drawing/2014/main" id="{6022D410-F615-C397-C20D-71EF6620A19B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landbrugsmaskine, traktor, græs&#10;&#10;Automatisk genereret beskrivelse">
            <a:extLst>
              <a:ext uri="{FF2B5EF4-FFF2-40B4-BE49-F238E27FC236}">
                <a16:creationId xmlns:a16="http://schemas.microsoft.com/office/drawing/2014/main" id="{69AE9F2E-4C7F-2BC1-1AFF-E9E580E33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" y="1"/>
            <a:ext cx="14237979" cy="801123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  <p:extLst>
      <p:ext uri="{BB962C8B-B14F-4D97-AF65-F5344CB8AC3E}">
        <p14:creationId xmlns:p14="http://schemas.microsoft.com/office/powerpoint/2010/main" val="8642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kvæg, ko, Malkeko, pattedyr&#10;&#10;Automatisk genereret beskrivelse">
            <a:extLst>
              <a:ext uri="{FF2B5EF4-FFF2-40B4-BE49-F238E27FC236}">
                <a16:creationId xmlns:a16="http://schemas.microsoft.com/office/drawing/2014/main" id="{5A7BB20C-5899-4E01-6749-19BD994EF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87" y="-1089377"/>
            <a:ext cx="12204000" cy="7947377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7A3B5818-917D-8FD3-7EBA-20ECF2D3E39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268B7489-0877-6922-6BB1-30AE00593AC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attedyr, svin, gris, snyde&#10;&#10;Automatisk genereret beskrivelse">
            <a:extLst>
              <a:ext uri="{FF2B5EF4-FFF2-40B4-BE49-F238E27FC236}">
                <a16:creationId xmlns:a16="http://schemas.microsoft.com/office/drawing/2014/main" id="{94259BFE-D997-FA8A-4F2C-8BBE30852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2706"/>
            <a:ext cx="12190413" cy="740070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BE778B09-A42E-842D-F0DF-1C5773E26058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D52DA357-0B56-323F-838B-FC074882117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Tekniker, person, indendørs&#10;&#10;Automatisk genereret beskrivelse">
            <a:extLst>
              <a:ext uri="{FF2B5EF4-FFF2-40B4-BE49-F238E27FC236}">
                <a16:creationId xmlns:a16="http://schemas.microsoft.com/office/drawing/2014/main" id="{64B4E552-403C-0409-6546-AD48D56A6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3" y="2847"/>
            <a:ext cx="12190413" cy="6855153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8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møbel, bord, stol, tøj&#10;&#10;Automatisk genereret beskrivelse">
            <a:extLst>
              <a:ext uri="{FF2B5EF4-FFF2-40B4-BE49-F238E27FC236}">
                <a16:creationId xmlns:a16="http://schemas.microsoft.com/office/drawing/2014/main" id="{C52DFA2D-38A6-C56C-20C8-B6B970E3A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5316"/>
            <a:ext cx="12852000" cy="722925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i markeringen her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indsæt GUDP eller fond-logo</a:t>
            </a:r>
          </a:p>
        </p:txBody>
      </p:sp>
    </p:spTree>
    <p:extLst>
      <p:ext uri="{BB962C8B-B14F-4D97-AF65-F5344CB8AC3E}">
        <p14:creationId xmlns:p14="http://schemas.microsoft.com/office/powerpoint/2010/main" val="282538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9_Forside - Indsæ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-9525"/>
            <a:ext cx="12190413" cy="6867525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menulinjen, fx </a:t>
            </a:r>
            <a:r>
              <a:rPr lang="da-DK" dirty="0"/>
              <a:t>Q:\SEGES Visuel identitet\</a:t>
            </a:r>
            <a:br>
              <a:rPr lang="da-DK" dirty="0"/>
            </a:br>
            <a:r>
              <a:rPr lang="da-DK" dirty="0"/>
              <a:t>PowerPoint/Skabeloner\Forsidebilleder til SEGES </a:t>
            </a:r>
            <a:r>
              <a:rPr lang="da-DK" dirty="0" err="1"/>
              <a:t>pptx</a:t>
            </a:r>
            <a:r>
              <a:rPr lang="da-DK" dirty="0"/>
              <a:t> </a:t>
            </a:r>
            <a:endParaRPr lang="da-DK" noProof="0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5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C31469F3-AE02-107D-306A-2516A1B3FFB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fondslogo ved markeringen her.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1EBBF7EE-A11A-EA61-2BA7-67758780635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Kopier og placér GUDP eller fondslogo her.</a:t>
            </a:r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9013FDBC-50C3-2EDB-6A55-C52C25F5E1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28545" y="6013832"/>
            <a:ext cx="856800" cy="360000"/>
          </a:xfr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r>
              <a:rPr lang="da-DK" dirty="0"/>
              <a:t>Placér mørkt eller lyst SEGES Innovation logo</a:t>
            </a:r>
          </a:p>
        </p:txBody>
      </p:sp>
    </p:spTree>
    <p:extLst>
      <p:ext uri="{BB962C8B-B14F-4D97-AF65-F5344CB8AC3E}">
        <p14:creationId xmlns:p14="http://schemas.microsoft.com/office/powerpoint/2010/main" val="338869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2DF656D7-7D58-4B5D-A86F-04246F8E2F68}" type="datetime1">
              <a:rPr lang="da-DK" smtClean="0"/>
              <a:t>12-12-2023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29" r:id="rId2"/>
    <p:sldLayoutId id="2147483744" r:id="rId3"/>
    <p:sldLayoutId id="2147483769" r:id="rId4"/>
    <p:sldLayoutId id="2147483748" r:id="rId5"/>
    <p:sldLayoutId id="2147483747" r:id="rId6"/>
    <p:sldLayoutId id="2147483745" r:id="rId7"/>
    <p:sldLayoutId id="2147483767" r:id="rId8"/>
    <p:sldLayoutId id="2147483757" r:id="rId9"/>
    <p:sldLayoutId id="2147483750" r:id="rId10"/>
    <p:sldLayoutId id="2147483756" r:id="rId11"/>
    <p:sldLayoutId id="2147483758" r:id="rId12"/>
    <p:sldLayoutId id="2147483754" r:id="rId13"/>
    <p:sldLayoutId id="2147483755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9" r:id="rId20"/>
    <p:sldLayoutId id="2147483740" r:id="rId21"/>
    <p:sldLayoutId id="2147483759" r:id="rId22"/>
    <p:sldLayoutId id="2147483760" r:id="rId23"/>
    <p:sldLayoutId id="2147483752" r:id="rId24"/>
    <p:sldLayoutId id="2147483753" r:id="rId25"/>
    <p:sldLayoutId id="2147483771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hyperlink" Target="https://dca.au.dk/om-dca/besoeg/besoeg-au-foulum" TargetMode="External"/><Relationship Id="rId5" Type="http://schemas.openxmlformats.org/officeDocument/2006/relationships/image" Target="../media/image20.svg"/><Relationship Id="rId15" Type="http://schemas.openxmlformats.org/officeDocument/2006/relationships/image" Target="../media/image29.sv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seges.tv/video/83701017/metanhuset-i-foulum" TargetMode="External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5.svg"/><Relationship Id="rId2" Type="http://schemas.openxmlformats.org/officeDocument/2006/relationships/image" Target="../media/image17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svg"/><Relationship Id="rId15" Type="http://schemas.openxmlformats.org/officeDocument/2006/relationships/image" Target="../media/image37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seges.tv/video/88987950/torben-hansen-prover-bovaer" TargetMode="External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5.svg"/><Relationship Id="rId2" Type="http://schemas.openxmlformats.org/officeDocument/2006/relationships/image" Target="../media/image17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svg"/><Relationship Id="rId15" Type="http://schemas.openxmlformats.org/officeDocument/2006/relationships/image" Target="../media/image4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seges.tv/video/90335224/klima-ko-i-stalden-1" TargetMode="External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5.svg"/><Relationship Id="rId2" Type="http://schemas.openxmlformats.org/officeDocument/2006/relationships/image" Target="../media/image17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svg"/><Relationship Id="rId15" Type="http://schemas.openxmlformats.org/officeDocument/2006/relationships/image" Target="../media/image4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sv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E5C494D-EB6B-B29B-DBFF-F617F5CB30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chemeClr val="bg1"/>
              </a:gs>
              <a:gs pos="0">
                <a:scrgbClr r="0" g="0" b="0"/>
              </a:gs>
              <a:gs pos="0">
                <a:srgbClr val="FF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D8BF6E-74D6-3540-5BE0-250ECB40D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3338539"/>
            <a:ext cx="2865120" cy="35185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47170AC-9D27-CD8A-65EC-FC7DADF09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68E6D6-EE24-E7CB-3043-F9DFC147B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CF5FE96-031F-90EB-5BC8-49F81BC818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17905E0-D4DF-7BD6-D612-27F1CC30DC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22" y="-88322"/>
            <a:ext cx="118523" cy="7060622"/>
          </a:xfrm>
          <a:prstGeom prst="rect">
            <a:avLst/>
          </a:prstGeom>
        </p:spPr>
      </p:pic>
      <p:sp>
        <p:nvSpPr>
          <p:cNvPr id="7" name="Tekstfelt 6">
            <a:hlinkClick r:id="rId11"/>
            <a:extLst>
              <a:ext uri="{FF2B5EF4-FFF2-40B4-BE49-F238E27FC236}">
                <a16:creationId xmlns:a16="http://schemas.microsoft.com/office/drawing/2014/main" id="{49F41218-1814-045C-73A3-D231FD69438D}"/>
              </a:ext>
            </a:extLst>
          </p:cNvPr>
          <p:cNvSpPr txBox="1"/>
          <p:nvPr/>
        </p:nvSpPr>
        <p:spPr>
          <a:xfrm>
            <a:off x="1073287" y="4035207"/>
            <a:ext cx="3584245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825EC2-30C6-E7F1-075B-BB992A78BF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65123" y="3795934"/>
            <a:ext cx="1751409" cy="25186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4DEB0C6-C07A-F713-8AEB-6A39E218D9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76238" y="2143237"/>
            <a:ext cx="3721886" cy="4200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el 5">
            <a:extLst>
              <a:ext uri="{FF2B5EF4-FFF2-40B4-BE49-F238E27FC236}">
                <a16:creationId xmlns:a16="http://schemas.microsoft.com/office/drawing/2014/main" id="{FC7D4308-6378-3DAB-D1BE-990B0E40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856223"/>
            <a:ext cx="7499783" cy="711638"/>
          </a:xfrm>
        </p:spPr>
        <p:txBody>
          <a:bodyPr/>
          <a:lstStyle/>
          <a:p>
            <a:pPr marL="0" indent="0">
              <a:buFont typeface="Arial"/>
              <a:buNone/>
            </a:pPr>
            <a:r>
              <a:rPr lang="da-DK" sz="4800" dirty="0">
                <a:solidFill>
                  <a:srgbClr val="0070C0"/>
                </a:solidFill>
              </a:rPr>
              <a:t>3. Forskning og forsøg</a:t>
            </a:r>
          </a:p>
        </p:txBody>
      </p:sp>
      <p:sp>
        <p:nvSpPr>
          <p:cNvPr id="15" name="Pladsholder til indhold 1">
            <a:extLst>
              <a:ext uri="{FF2B5EF4-FFF2-40B4-BE49-F238E27FC236}">
                <a16:creationId xmlns:a16="http://schemas.microsoft.com/office/drawing/2014/main" id="{940EC188-AE90-20BD-1E76-C2AAAC860E99}"/>
              </a:ext>
            </a:extLst>
          </p:cNvPr>
          <p:cNvSpPr txBox="1">
            <a:spLocks/>
          </p:cNvSpPr>
          <p:nvPr/>
        </p:nvSpPr>
        <p:spPr>
          <a:xfrm>
            <a:off x="490760" y="1833120"/>
            <a:ext cx="4598075" cy="1609946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2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6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38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da-DK" dirty="0"/>
              <a:t>Få indblik i fremtidens </a:t>
            </a:r>
            <a:br>
              <a:rPr lang="da-DK" dirty="0"/>
            </a:br>
            <a:r>
              <a:rPr lang="da-DK" dirty="0"/>
              <a:t>klimaløsninger i kvægstalden.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9942396-5323-62D8-FD5B-31605BA839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29340" y="6083714"/>
            <a:ext cx="2952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3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1CB3B49-0B1D-BBE7-02FE-33EACE843EA0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chemeClr val="bg1"/>
              </a:gs>
              <a:gs pos="0">
                <a:scrgbClr r="0" g="0" b="0"/>
              </a:gs>
              <a:gs pos="22000">
                <a:srgbClr val="FFCCFF"/>
              </a:gs>
              <a:gs pos="0">
                <a:srgbClr val="FF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49A55E8-827C-40E5-ADDA-6F3D82DAA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3338539"/>
            <a:ext cx="2865120" cy="35185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F4282C-5C47-C0FB-4D66-69D536EFE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F59BB5-E7EC-EBB1-4751-5C8B17770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269117-B1C3-C85C-0B1E-BB48122F9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2B35413-7AAA-749C-1471-B7A6BC073D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22" y="-88322"/>
            <a:ext cx="118523" cy="70606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C26D181-5535-2231-816A-E6A3BFBA2C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01050" y="-471002"/>
            <a:ext cx="2952750" cy="12573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31AB945-7590-2499-123D-3D3F37FF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548863"/>
            <a:ext cx="9385731" cy="711638"/>
          </a:xfrm>
        </p:spPr>
        <p:txBody>
          <a:bodyPr/>
          <a:lstStyle/>
          <a:p>
            <a:r>
              <a:rPr lang="da-DK" sz="4000" dirty="0">
                <a:solidFill>
                  <a:srgbClr val="0070C0"/>
                </a:solidFill>
              </a:rPr>
              <a:t>To film og et debatprogram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EBD96D44-B092-E40B-B296-D916541363E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459695"/>
            <a:ext cx="8475179" cy="4399796"/>
          </a:xfrm>
        </p:spPr>
        <p:txBody>
          <a:bodyPr/>
          <a:lstStyle/>
          <a:p>
            <a:pPr marL="0" indent="0">
              <a:lnSpc>
                <a:spcPts val="2800"/>
              </a:lnSpc>
              <a:spcAft>
                <a:spcPts val="2000"/>
              </a:spcAft>
              <a:buNone/>
            </a:pPr>
            <a:r>
              <a:rPr lang="da-DK" dirty="0"/>
              <a:t>Film om fremtidens klimaløsninger i kvægstalden. Det er ikke science fiction, men løsninger, som allerede er i forsøg eller afprøvning hos mælkeproducenter. </a:t>
            </a:r>
          </a:p>
          <a:p>
            <a:pPr marL="0" indent="0">
              <a:lnSpc>
                <a:spcPts val="2800"/>
              </a:lnSpc>
              <a:spcAft>
                <a:spcPts val="2000"/>
              </a:spcAft>
              <a:buNone/>
            </a:pPr>
            <a:r>
              <a:rPr lang="da-DK" dirty="0"/>
              <a:t>Når I har set filmene, kan I drøfte på klassen, om I tror, at de viste klimaløsninger bliver en del af jeres fremtid som landmænd? </a:t>
            </a:r>
          </a:p>
          <a:p>
            <a:pPr marL="0" indent="0">
              <a:lnSpc>
                <a:spcPts val="2800"/>
              </a:lnSpc>
              <a:spcAft>
                <a:spcPts val="2000"/>
              </a:spcAft>
              <a:buNone/>
            </a:pPr>
            <a:r>
              <a:rPr lang="da-DK" dirty="0"/>
              <a:t>I må gerne argumentere for og imod de klimaløsninger, som filmene giver bud på. </a:t>
            </a:r>
          </a:p>
          <a:p>
            <a:pPr marL="0" indent="0">
              <a:lnSpc>
                <a:spcPts val="2800"/>
              </a:lnSpc>
              <a:spcAft>
                <a:spcPts val="2000"/>
              </a:spcAft>
              <a:buNone/>
            </a:pPr>
            <a:r>
              <a:rPr lang="da-DK" dirty="0"/>
              <a:t>I må også gerne komme med alternative forslag til fremtidens klimaløsninger.</a:t>
            </a:r>
          </a:p>
          <a:p>
            <a:pPr marL="0" indent="0">
              <a:spcAft>
                <a:spcPts val="2000"/>
              </a:spcAft>
              <a:buNone/>
            </a:pPr>
            <a:endParaRPr lang="da-DK" dirty="0"/>
          </a:p>
          <a:p>
            <a:pPr marL="0" indent="0">
              <a:spcAft>
                <a:spcPts val="2000"/>
              </a:spcAft>
              <a:buNone/>
            </a:pPr>
            <a:endParaRPr lang="da-DK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EDDE7CF-3424-7522-EE87-B6C9CCF141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88194" y="6093866"/>
            <a:ext cx="31432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0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52D092F-D9FB-DE21-D53B-584A6326CC47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chemeClr val="bg1"/>
              </a:gs>
              <a:gs pos="0">
                <a:scrgbClr r="0" g="0" b="0"/>
              </a:gs>
              <a:gs pos="22000">
                <a:srgbClr val="FFCCFF"/>
              </a:gs>
              <a:gs pos="0">
                <a:srgbClr val="FF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C05666-E843-C0BC-53C1-1FA107A2E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3338539"/>
            <a:ext cx="2865120" cy="35185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83FC7CF-076B-9DE4-BCEA-CFF03BABC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6074F5-676E-C9AA-00DA-2B4396080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35317F8-8542-B713-D968-E3E5CCFF3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46ED606-48BD-8955-61D6-00754C6A5F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22" y="-88322"/>
            <a:ext cx="118523" cy="706062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BC47A6F-B1A1-3D6A-7F32-D25B92C400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7438" y="6371768"/>
            <a:ext cx="2876550" cy="12287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B74762C-AA6E-3E63-4B60-3CDC7953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680520"/>
            <a:ext cx="9385731" cy="711638"/>
          </a:xfrm>
        </p:spPr>
        <p:txBody>
          <a:bodyPr/>
          <a:lstStyle/>
          <a:p>
            <a:r>
              <a:rPr lang="da-DK" sz="4000" dirty="0" err="1">
                <a:solidFill>
                  <a:srgbClr val="0070C0"/>
                </a:solidFill>
              </a:rPr>
              <a:t>Metanhuset</a:t>
            </a:r>
            <a:r>
              <a:rPr lang="da-DK" sz="4000" dirty="0">
                <a:solidFill>
                  <a:srgbClr val="0070C0"/>
                </a:solidFill>
              </a:rPr>
              <a:t> i Foulum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C0E92B-56FD-1D9C-B88C-53ED2DE3F1A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847573"/>
            <a:ext cx="5794513" cy="3665331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rgbClr val="555555"/>
                </a:solidFill>
                <a:latin typeface="+mj-lt"/>
              </a:rPr>
              <a:t>Danmarks </a:t>
            </a:r>
            <a:r>
              <a:rPr lang="da-DK" dirty="0" err="1">
                <a:solidFill>
                  <a:srgbClr val="555555"/>
                </a:solidFill>
                <a:latin typeface="+mj-lt"/>
              </a:rPr>
              <a:t>Kvægfoskningscenter</a:t>
            </a:r>
            <a:r>
              <a:rPr lang="da-DK" dirty="0">
                <a:solidFill>
                  <a:srgbClr val="555555"/>
                </a:solidFill>
                <a:latin typeface="+mj-lt"/>
              </a:rPr>
              <a:t> (DKC), 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Foulum har et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+mj-lt"/>
              </a:rPr>
              <a:t>metanhus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. Huset kan opsamle den metan, som køerne udånder. Anja Juul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+mj-lt"/>
              </a:rPr>
              <a:t>Freudendal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, chefkonsulent, SEGES Innovation forklarer i videoen, hvordan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+mj-lt"/>
              </a:rPr>
              <a:t>metanhuset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 fungerer.</a:t>
            </a:r>
          </a:p>
          <a:p>
            <a:pPr marL="0" indent="0">
              <a:buNone/>
            </a:pPr>
            <a:endParaRPr lang="da-DK" b="0" i="0" dirty="0">
              <a:solidFill>
                <a:srgbClr val="555555"/>
              </a:solidFill>
              <a:effectLst/>
              <a:latin typeface="+mj-lt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da-DK" dirty="0">
                <a:solidFill>
                  <a:srgbClr val="555555"/>
                </a:solidFill>
                <a:latin typeface="+mj-lt"/>
              </a:rPr>
              <a:t>Videoens varighed: 1 minut.</a:t>
            </a:r>
            <a:br>
              <a:rPr lang="da-DK" dirty="0">
                <a:solidFill>
                  <a:srgbClr val="555555"/>
                </a:solidFill>
                <a:latin typeface="+mj-lt"/>
              </a:rPr>
            </a:br>
            <a:r>
              <a:rPr lang="da-DK" dirty="0" err="1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Metanhuset</a:t>
            </a:r>
            <a:r>
              <a:rPr lang="da-DK" dirty="0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 Foulum  - SEGES TV</a:t>
            </a:r>
            <a:endParaRPr lang="da-DK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53A225F-DA69-9173-BF26-BF69A119DD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29" y="1570480"/>
            <a:ext cx="4257005" cy="474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5DCC642-1EEB-E196-A37D-539BEFBFE3AA}"/>
              </a:ext>
            </a:extLst>
          </p:cNvPr>
          <p:cNvSpPr txBox="1"/>
          <p:nvPr/>
        </p:nvSpPr>
        <p:spPr>
          <a:xfrm>
            <a:off x="7667316" y="1446561"/>
            <a:ext cx="37973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/>
              <a:t>FOTO: Anja Juul </a:t>
            </a:r>
            <a:r>
              <a:rPr lang="da-DK" sz="800" dirty="0" err="1"/>
              <a:t>Freudendal</a:t>
            </a:r>
            <a:r>
              <a:rPr lang="da-DK" sz="800" dirty="0"/>
              <a:t>, SEGES Innovation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210BD01-A23D-1A04-64B6-A6CDD27858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19218" y="-602833"/>
            <a:ext cx="30765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0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6D07FBE-BF57-68A8-EB38-D66E23B4D63B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chemeClr val="bg1"/>
              </a:gs>
              <a:gs pos="0">
                <a:scrgbClr r="0" g="0" b="0"/>
              </a:gs>
              <a:gs pos="22000">
                <a:srgbClr val="FFCCFF"/>
              </a:gs>
              <a:gs pos="0">
                <a:srgbClr val="FF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92AE53-C337-A956-B7EF-FCCD28EDC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3338539"/>
            <a:ext cx="2865120" cy="35185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8C5AB5-8888-E7F5-B4EF-EAAFD5679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C34BDF-4CDC-AA64-4666-18E13462C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1C2DF74-1E08-F3A8-471C-E23B7CF49D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1DEEF93-986B-EC54-0163-08089B522D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22" y="-88322"/>
            <a:ext cx="118523" cy="7060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2BDB65-43BE-DF8F-02FD-72E7590C67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91300" y="-439893"/>
            <a:ext cx="2876550" cy="122872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C3D778F-201E-8D29-7EF3-0687D873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>
                <a:solidFill>
                  <a:srgbClr val="0070C0"/>
                </a:solidFill>
              </a:rPr>
              <a:t>Afprøvning af </a:t>
            </a:r>
            <a:r>
              <a:rPr lang="da-DK" sz="4000" dirty="0" err="1">
                <a:solidFill>
                  <a:srgbClr val="0070C0"/>
                </a:solidFill>
              </a:rPr>
              <a:t>Bovaer</a:t>
            </a:r>
            <a:endParaRPr lang="da-DK" sz="4000" dirty="0">
              <a:solidFill>
                <a:srgbClr val="0070C0"/>
              </a:solidFill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8002729-0B8F-B7B3-E797-A32A9A22F0D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4131" y="1131736"/>
            <a:ext cx="8198403" cy="4148139"/>
          </a:xfrm>
        </p:spPr>
        <p:txBody>
          <a:bodyPr/>
          <a:lstStyle/>
          <a:p>
            <a:pPr marL="0" indent="0" algn="l">
              <a:spcAft>
                <a:spcPts val="1800"/>
              </a:spcAft>
              <a:buNone/>
            </a:pP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En afprøvning af foderadditivet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+mj-lt"/>
              </a:rPr>
              <a:t>Bovaer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 i fem danske besætninger har vist en reduktion i metan udledning mellem 26 og 44 pct.</a:t>
            </a:r>
          </a:p>
          <a:p>
            <a:pPr marL="0" indent="0" algn="l">
              <a:spcAft>
                <a:spcPts val="1800"/>
              </a:spcAft>
              <a:buNone/>
            </a:pP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Torben Goltermann Hansen er én af de landmænd, der har fodret sine køer med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+mj-lt"/>
              </a:rPr>
              <a:t>Bovaer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. Starten var angstprovokerende. Men efter fire måneders brug har mælkeproducenten ingen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+mj-lt"/>
              </a:rPr>
              <a:t>skrubler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 med at skulle tildele foderadditiver til sine køer.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Torben fortæller om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+mj-lt"/>
              </a:rPr>
              <a:t>Bovaer</a:t>
            </a:r>
            <a:r>
              <a:rPr lang="da-DK" b="0" i="0" dirty="0">
                <a:solidFill>
                  <a:srgbClr val="555555"/>
                </a:solidFill>
                <a:effectLst/>
                <a:latin typeface="+mj-lt"/>
              </a:rPr>
              <a:t>-afprøvningen i </a:t>
            </a:r>
            <a:br>
              <a:rPr lang="da-DK" b="0" i="0" dirty="0">
                <a:solidFill>
                  <a:srgbClr val="555555"/>
                </a:solidFill>
                <a:effectLst/>
                <a:latin typeface="+mj-lt"/>
              </a:rPr>
            </a:br>
            <a:r>
              <a:rPr lang="da-DK" dirty="0">
                <a:solidFill>
                  <a:srgbClr val="555555"/>
                </a:solidFill>
                <a:latin typeface="+mj-lt"/>
              </a:rPr>
              <a:t>dette link: </a:t>
            </a:r>
            <a:r>
              <a:rPr lang="da-DK" sz="2400" dirty="0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Torben Hansen prøver </a:t>
            </a:r>
            <a:r>
              <a:rPr lang="da-DK" sz="2400" dirty="0" err="1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Bovaer</a:t>
            </a:r>
            <a:r>
              <a:rPr lang="da-DK" sz="2400" dirty="0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SEGES TV</a:t>
            </a:r>
            <a:endParaRPr lang="da-DK" sz="2400" dirty="0">
              <a:solidFill>
                <a:srgbClr val="0070C0"/>
              </a:solidFill>
              <a:latin typeface="+mj-lt"/>
            </a:endParaRPr>
          </a:p>
          <a:p>
            <a:pPr marL="0" indent="0" algn="l">
              <a:spcAft>
                <a:spcPts val="1800"/>
              </a:spcAft>
              <a:buNone/>
            </a:pPr>
            <a:r>
              <a:rPr lang="da-DK" dirty="0">
                <a:solidFill>
                  <a:srgbClr val="555555"/>
                </a:solidFill>
                <a:latin typeface="+mj-lt"/>
              </a:rPr>
              <a:t>Filmens varighed: ca. 2 minutter.</a:t>
            </a:r>
            <a:endParaRPr lang="da-DK" dirty="0">
              <a:latin typeface="+mj-lt"/>
            </a:endParaRPr>
          </a:p>
        </p:txBody>
      </p:sp>
      <p:pic>
        <p:nvPicPr>
          <p:cNvPr id="3" name="Billede 2">
            <a:hlinkClick r:id="rId13"/>
            <a:extLst>
              <a:ext uri="{FF2B5EF4-FFF2-40B4-BE49-F238E27FC236}">
                <a16:creationId xmlns:a16="http://schemas.microsoft.com/office/drawing/2014/main" id="{A752ABF9-F1A5-A055-8319-CF5A44201F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247" b="4348"/>
          <a:stretch/>
        </p:blipFill>
        <p:spPr>
          <a:xfrm>
            <a:off x="7977930" y="3818693"/>
            <a:ext cx="3876976" cy="1976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C64F6BC-22A9-5D32-0D0C-30F5448517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86238" y="6079768"/>
            <a:ext cx="2857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7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00FB00A-8523-2AD1-B5E4-AE769F84686A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chemeClr val="bg1"/>
              </a:gs>
              <a:gs pos="0">
                <a:scrgbClr r="0" g="0" b="0"/>
              </a:gs>
              <a:gs pos="22000">
                <a:srgbClr val="FFCCFF"/>
              </a:gs>
              <a:gs pos="0">
                <a:srgbClr val="FF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CE1725-59D9-C7FE-83EB-46C29A586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3338539"/>
            <a:ext cx="2865120" cy="35185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E96AFA4-D937-545D-45B5-4F1DB44DD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9781FC7-A8DF-89FE-FAE4-0D2A38810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4A72D9-7EDD-5DCA-9734-4AE7D317D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2A66B3C-99B4-1DD2-A474-AF3730600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22" y="-88322"/>
            <a:ext cx="118523" cy="7060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BC6E48D-B07B-A1EA-A7EC-E31CFE2E3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7438" y="6371768"/>
            <a:ext cx="2876550" cy="122872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C3D778F-201E-8D29-7EF3-0687D873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39" y="633569"/>
            <a:ext cx="9385731" cy="7116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4000" dirty="0">
                <a:solidFill>
                  <a:srgbClr val="0070C0"/>
                </a:solidFill>
              </a:rPr>
              <a:t>Fremtidens klimaløsninger </a:t>
            </a:r>
            <a:br>
              <a:rPr lang="da-DK" sz="4000" dirty="0">
                <a:solidFill>
                  <a:srgbClr val="0070C0"/>
                </a:solidFill>
              </a:rPr>
            </a:br>
            <a:r>
              <a:rPr lang="da-DK" sz="4000" dirty="0">
                <a:solidFill>
                  <a:srgbClr val="0070C0"/>
                </a:solidFill>
              </a:rPr>
              <a:t>i kvægstalden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8002729-0B8F-B7B3-E797-A32A9A22F0D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8539" y="1798676"/>
            <a:ext cx="8555449" cy="5009056"/>
          </a:xfrm>
        </p:spPr>
        <p:txBody>
          <a:bodyPr/>
          <a:lstStyle/>
          <a:p>
            <a:pPr marL="0" indent="0" algn="l">
              <a:buNone/>
            </a:pPr>
            <a:r>
              <a:rPr lang="da-DK" sz="1800" b="0" i="0" dirty="0">
                <a:solidFill>
                  <a:srgbClr val="555555"/>
                </a:solidFill>
                <a:effectLst/>
              </a:rPr>
              <a:t>Hvordan kan fremtidens klimaløsninger inde i kvægstalden bidrage til at reducere </a:t>
            </a:r>
            <a:r>
              <a:rPr lang="da-DK" sz="1800" dirty="0">
                <a:solidFill>
                  <a:srgbClr val="555555"/>
                </a:solidFill>
              </a:rPr>
              <a:t>udledning af metan?</a:t>
            </a:r>
            <a:r>
              <a:rPr lang="da-DK" sz="1800" b="0" i="0" dirty="0">
                <a:solidFill>
                  <a:srgbClr val="555555"/>
                </a:solidFill>
                <a:effectLst/>
              </a:rPr>
              <a:t> </a:t>
            </a:r>
            <a:r>
              <a:rPr lang="da-DK" sz="1800" dirty="0">
                <a:solidFill>
                  <a:srgbClr val="555555"/>
                </a:solidFill>
              </a:rPr>
              <a:t> Og Hvilken betydning kan det få for dit kommende arbejde som landmand?</a:t>
            </a:r>
          </a:p>
          <a:p>
            <a:pPr marL="0" indent="0" algn="l">
              <a:buNone/>
            </a:pPr>
            <a:r>
              <a:rPr lang="da-DK" sz="1800" b="0" i="0" dirty="0">
                <a:solidFill>
                  <a:srgbClr val="555555"/>
                </a:solidFill>
                <a:effectLst/>
              </a:rPr>
              <a:t>I nedenstående debatprogram ”Klima og Ko” får du et indblik i forskning og forsøg på at mindske udledning og hvilke tiltag deltagerne tror på. </a:t>
            </a:r>
          </a:p>
          <a:p>
            <a:pPr marL="0" indent="0" algn="l">
              <a:buNone/>
            </a:pPr>
            <a:r>
              <a:rPr lang="da-DK" sz="1800" b="0" i="0" dirty="0">
                <a:solidFill>
                  <a:srgbClr val="555555"/>
                </a:solidFill>
                <a:effectLst/>
              </a:rPr>
              <a:t>I programmet vil du møde: </a:t>
            </a:r>
          </a:p>
          <a:p>
            <a:r>
              <a:rPr lang="da-DK" sz="1800" b="0" i="0" dirty="0">
                <a:solidFill>
                  <a:srgbClr val="555555"/>
                </a:solidFill>
                <a:effectLst/>
                <a:latin typeface="+mj-lt"/>
              </a:rPr>
              <a:t>Claus Fenger, mælkeproducent, </a:t>
            </a:r>
            <a:r>
              <a:rPr lang="da-DK" sz="1800" b="0" i="0" dirty="0" err="1">
                <a:solidFill>
                  <a:srgbClr val="555555"/>
                </a:solidFill>
                <a:effectLst/>
                <a:latin typeface="+mj-lt"/>
              </a:rPr>
              <a:t>Vejlskovgaard</a:t>
            </a:r>
            <a:endParaRPr lang="da-DK" sz="1800" b="0" i="0" dirty="0">
              <a:solidFill>
                <a:srgbClr val="555555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1800" b="0" i="0" dirty="0">
                <a:solidFill>
                  <a:srgbClr val="555555"/>
                </a:solidFill>
                <a:effectLst/>
                <a:latin typeface="+mj-lt"/>
              </a:rPr>
              <a:t>Anja Juul </a:t>
            </a:r>
            <a:r>
              <a:rPr lang="da-DK" sz="1800" b="0" i="0" dirty="0" err="1">
                <a:solidFill>
                  <a:srgbClr val="555555"/>
                </a:solidFill>
                <a:effectLst/>
                <a:latin typeface="+mj-lt"/>
              </a:rPr>
              <a:t>Freudendal</a:t>
            </a:r>
            <a:r>
              <a:rPr lang="da-DK" sz="1800" b="0" i="0" dirty="0">
                <a:solidFill>
                  <a:srgbClr val="555555"/>
                </a:solidFill>
                <a:effectLst/>
                <a:latin typeface="+mj-lt"/>
              </a:rPr>
              <a:t>, chefkonsulent, SEGES Innovation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1800" b="0" i="0" dirty="0">
                <a:solidFill>
                  <a:srgbClr val="555555"/>
                </a:solidFill>
                <a:effectLst/>
                <a:latin typeface="+mj-lt"/>
              </a:rPr>
              <a:t>Allan Mikkelsen, driftsleder, Aarhus Universitet - Foulum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1800" b="0" i="0" dirty="0">
                <a:solidFill>
                  <a:srgbClr val="555555"/>
                </a:solidFill>
                <a:effectLst/>
                <a:latin typeface="+mj-lt"/>
              </a:rPr>
              <a:t>Henriette Guldager, regionschef, Arla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da-DK" sz="1800" dirty="0">
                <a:solidFill>
                  <a:srgbClr val="555555"/>
                </a:solidFill>
                <a:latin typeface="+mj-lt"/>
              </a:rPr>
              <a:t>Filmens varighed 17 minutter.</a:t>
            </a:r>
            <a:endParaRPr lang="da-DK" sz="1800" dirty="0">
              <a:solidFill>
                <a:srgbClr val="555555"/>
              </a:solidFill>
              <a:latin typeface="customFont"/>
            </a:endParaRPr>
          </a:p>
          <a:p>
            <a:pPr marL="0" indent="0" algn="l">
              <a:buNone/>
            </a:pPr>
            <a:r>
              <a:rPr lang="da-DK" sz="1800" dirty="0">
                <a:solidFill>
                  <a:srgbClr val="555555"/>
                </a:solidFill>
                <a:latin typeface="+mj-lt"/>
              </a:rPr>
              <a:t>Klik på link: </a:t>
            </a:r>
          </a:p>
          <a:p>
            <a:pPr marL="0" indent="0" algn="l">
              <a:buNone/>
            </a:pPr>
            <a:r>
              <a:rPr lang="sv-SE" sz="1800" dirty="0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Klima &amp; Ko. – I </a:t>
            </a:r>
            <a:r>
              <a:rPr lang="sv-SE" sz="1800" dirty="0" err="1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stalden</a:t>
            </a:r>
            <a:r>
              <a:rPr lang="sv-SE" sz="1800" dirty="0">
                <a:solidFill>
                  <a:srgbClr val="0070C0"/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SEGES TV</a:t>
            </a:r>
            <a:endParaRPr lang="da-DK" sz="1800" b="0" i="0" dirty="0">
              <a:solidFill>
                <a:srgbClr val="0070C0"/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da-DK" dirty="0">
              <a:latin typeface="+mj-lt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 descr="Et billede, der indeholder tøj, person, plante, menneske&#10;&#10;Automatisk genereret beskrivelse">
            <a:hlinkClick r:id="rId13"/>
            <a:extLst>
              <a:ext uri="{FF2B5EF4-FFF2-40B4-BE49-F238E27FC236}">
                <a16:creationId xmlns:a16="http://schemas.microsoft.com/office/drawing/2014/main" id="{DFEC5995-1A95-BE36-ECEB-C60477EA3E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/>
          <a:stretch/>
        </p:blipFill>
        <p:spPr>
          <a:xfrm>
            <a:off x="6828830" y="3117923"/>
            <a:ext cx="5240592" cy="3108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61EFFF-F6F9-A76A-B52F-48FC20F1D5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23956" y="-369885"/>
            <a:ext cx="2857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7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B265007-0607-D65A-A97A-5ECEAEC8F84D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chemeClr val="bg1"/>
              </a:gs>
              <a:gs pos="0">
                <a:scrgbClr r="0" g="0" b="0"/>
              </a:gs>
              <a:gs pos="0">
                <a:srgbClr val="FF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659765-797A-1C51-4808-A8670A137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3338539"/>
            <a:ext cx="2865120" cy="35185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AD923E-7A75-C688-17AE-83F434D06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41917F-F476-0096-158B-9A5DD6608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A43B455-75F8-92E8-4597-6FE0A48B7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B73FFCD-5E20-765F-02D8-9A33F8C35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22" y="-88322"/>
            <a:ext cx="118523" cy="70606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23BE21-CC39-6D1B-E44A-579FFB6B63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7438" y="-873024"/>
            <a:ext cx="2876550" cy="1228725"/>
          </a:xfrm>
          <a:prstGeom prst="rect">
            <a:avLst/>
          </a:prstGeom>
        </p:spPr>
      </p:pic>
      <p:pic>
        <p:nvPicPr>
          <p:cNvPr id="11" name="Billede 10" descr="Et billede, der indeholder tekst, roulette, projektil&#10;&#10;Automatisk genereret beskrivelse">
            <a:extLst>
              <a:ext uri="{FF2B5EF4-FFF2-40B4-BE49-F238E27FC236}">
                <a16:creationId xmlns:a16="http://schemas.microsoft.com/office/drawing/2014/main" id="{F9D76F4E-2A34-9C08-D83A-03841C742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0035">
            <a:off x="3289870" y="637572"/>
            <a:ext cx="5582856" cy="5582856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C0F9A6A4-5E59-38B9-AF61-B6B7C440D59C}"/>
              </a:ext>
            </a:extLst>
          </p:cNvPr>
          <p:cNvSpPr txBox="1"/>
          <p:nvPr/>
        </p:nvSpPr>
        <p:spPr>
          <a:xfrm>
            <a:off x="3073473" y="2517649"/>
            <a:ext cx="60434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a-DK" sz="1000" dirty="0">
                <a:latin typeface="Arial Narrow" panose="020B0606020202030204" pitchFamily="34" charset="0"/>
              </a:rPr>
              <a:t>Forfatter: Lene Overgaard Bruun og Kristoffer Risgaard Eriksen</a:t>
            </a:r>
          </a:p>
          <a:p>
            <a:pPr algn="ctr">
              <a:spcAft>
                <a:spcPts val="600"/>
              </a:spcAft>
            </a:pPr>
            <a:r>
              <a:rPr lang="da-DK" sz="1000">
                <a:latin typeface="Arial Narrow" panose="020B0606020202030204" pitchFamily="34" charset="0"/>
              </a:rPr>
              <a:t>Grafiker</a:t>
            </a:r>
            <a:r>
              <a:rPr lang="da-DK" sz="1000" dirty="0">
                <a:latin typeface="Arial Narrow" panose="020B0606020202030204" pitchFamily="34" charset="0"/>
              </a:rPr>
              <a:t>: Lene Kruse Kessler</a:t>
            </a:r>
          </a:p>
          <a:p>
            <a:pPr marL="446088" indent="-446088" algn="ctr">
              <a:spcAft>
                <a:spcPts val="600"/>
              </a:spcAft>
            </a:pPr>
            <a:r>
              <a:rPr lang="da-DK" sz="1000" dirty="0">
                <a:latin typeface="Arial Narrow" panose="020B0606020202030204" pitchFamily="34" charset="0"/>
              </a:rPr>
              <a:t>Udgiver:  SEGES Forlag© 2023</a:t>
            </a:r>
          </a:p>
          <a:p>
            <a:pPr algn="ctr">
              <a:spcAft>
                <a:spcPts val="600"/>
              </a:spcAft>
            </a:pPr>
            <a:r>
              <a:rPr lang="da-DK" sz="1000" dirty="0">
                <a:latin typeface="Arial Narrow" panose="020B0606020202030204" pitchFamily="34" charset="0"/>
              </a:rPr>
              <a:t>Udarbejdet med støtte fra:</a:t>
            </a:r>
          </a:p>
          <a:p>
            <a:pPr algn="ctr">
              <a:spcAft>
                <a:spcPts val="600"/>
              </a:spcAft>
            </a:pPr>
            <a:r>
              <a:rPr lang="da-DK" sz="1000" dirty="0">
                <a:latin typeface="Arial Narrow" panose="020B0606020202030204" pitchFamily="34" charset="0"/>
              </a:rPr>
              <a:t>Børne- og Undervisningsministeriet –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4112972158"/>
      </p:ext>
    </p:extLst>
  </p:cSld>
  <p:clrMapOvr>
    <a:masterClrMapping/>
  </p:clrMapOvr>
</p:sld>
</file>

<file path=ppt/theme/theme1.xml><?xml version="1.0" encoding="utf-8"?>
<a:theme xmlns:a="http://schemas.openxmlformats.org/drawingml/2006/main" name="SEGES Innovation">
  <a:themeElements>
    <a:clrScheme name="SEGES Innovation_23">
      <a:dk1>
        <a:srgbClr val="000000"/>
      </a:dk1>
      <a:lt1>
        <a:sysClr val="window" lastClr="FFFFFF"/>
      </a:lt1>
      <a:dk2>
        <a:srgbClr val="005521"/>
      </a:dk2>
      <a:lt2>
        <a:srgbClr val="CECCBB"/>
      </a:lt2>
      <a:accent1>
        <a:srgbClr val="71AE89"/>
      </a:accent1>
      <a:accent2>
        <a:srgbClr val="48280C"/>
      </a:accent2>
      <a:accent3>
        <a:srgbClr val="7AB6C6"/>
      </a:accent3>
      <a:accent4>
        <a:srgbClr val="904406"/>
      </a:accent4>
      <a:accent5>
        <a:srgbClr val="004363"/>
      </a:accent5>
      <a:accent6>
        <a:srgbClr val="E0AA00"/>
      </a:accent6>
      <a:hlink>
        <a:srgbClr val="004363"/>
      </a:hlink>
      <a:folHlink>
        <a:srgbClr val="0055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_Innovation_dansk" id="{51D9116F-AB61-489F-8C83-0B4174451B05}" vid="{75CF9CAD-F92F-4936-A158-A6B4AF825E3B}"/>
    </a:ext>
  </a:extLst>
</a:theme>
</file>

<file path=ppt/theme/theme2.xml><?xml version="1.0" encoding="utf-8"?>
<a:theme xmlns:a="http://schemas.openxmlformats.org/drawingml/2006/main" name="Office Theme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SEGES Innovation</Template>
  <TotalTime>0</TotalTime>
  <Words>398</Words>
  <Application>Microsoft Office PowerPoint</Application>
  <PresentationFormat>Brugerdefineret</PresentationFormat>
  <Paragraphs>33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Arial</vt:lpstr>
      <vt:lpstr>Arial Narrow</vt:lpstr>
      <vt:lpstr>customFont</vt:lpstr>
      <vt:lpstr>SEGES Innovation</vt:lpstr>
      <vt:lpstr>3. Forskning og forsøg</vt:lpstr>
      <vt:lpstr>To film og et debatprogram</vt:lpstr>
      <vt:lpstr>Metanhuset i Foulum</vt:lpstr>
      <vt:lpstr>Afprøvning af Bovaer</vt:lpstr>
      <vt:lpstr>Fremtidens klimaløsninger  i kvægstalden</vt:lpstr>
      <vt:lpstr>PowerPoint-præsentation</vt:lpstr>
    </vt:vector>
  </TitlesOfParts>
  <Company>SEGES Innovation - Marketing &amp; Fagkommunikation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Lene Overgaard Bruun</dc:creator>
  <cp:lastModifiedBy>Lene Overgaard Bruun</cp:lastModifiedBy>
  <cp:revision>14</cp:revision>
  <dcterms:created xsi:type="dcterms:W3CDTF">2023-12-07T12:32:56Z</dcterms:created>
  <dcterms:modified xsi:type="dcterms:W3CDTF">2023-12-12T10:21:28Z</dcterms:modified>
</cp:coreProperties>
</file>